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9" r:id="rId3"/>
    <p:sldId id="278" r:id="rId4"/>
    <p:sldId id="285" r:id="rId5"/>
    <p:sldId id="286" r:id="rId6"/>
    <p:sldId id="287" r:id="rId7"/>
    <p:sldId id="288" r:id="rId8"/>
    <p:sldId id="289" r:id="rId9"/>
    <p:sldId id="280" r:id="rId10"/>
    <p:sldId id="281" r:id="rId11"/>
    <p:sldId id="283" r:id="rId12"/>
    <p:sldId id="262" r:id="rId13"/>
    <p:sldId id="284" r:id="rId14"/>
    <p:sldId id="264" r:id="rId15"/>
    <p:sldId id="265" r:id="rId16"/>
    <p:sldId id="270" r:id="rId17"/>
    <p:sldId id="271" r:id="rId18"/>
    <p:sldId id="272" r:id="rId19"/>
    <p:sldId id="273" r:id="rId20"/>
    <p:sldId id="275" r:id="rId21"/>
    <p:sldId id="274" r:id="rId22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811A"/>
    <a:srgbClr val="183884"/>
    <a:srgbClr val="190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718" autoAdjust="0"/>
  </p:normalViewPr>
  <p:slideViewPr>
    <p:cSldViewPr>
      <p:cViewPr>
        <p:scale>
          <a:sx n="100" d="100"/>
          <a:sy n="100" d="100"/>
        </p:scale>
        <p:origin x="-126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4002" y="-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458AD-FA14-4FBC-A69D-67C48C25851F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F1F96-9FAB-48B8-B782-F28BD174F1F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79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1ECE9-3F5F-4E35-BA05-1127345CFEFA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D2133-10FE-4B34-BD34-EDC6050905A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32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CH" dirty="0" smtClean="0"/>
              <a:t>However, when working through the various programmes, a certain pattern could be distinguished.</a:t>
            </a:r>
          </a:p>
          <a:p>
            <a:endParaRPr lang="de-CH" dirty="0" smtClean="0"/>
          </a:p>
          <a:p>
            <a:r>
              <a:rPr lang="de-CH" dirty="0" smtClean="0"/>
              <a:t>Grouping possible according to:</a:t>
            </a:r>
          </a:p>
          <a:p>
            <a:pPr>
              <a:buFontTx/>
              <a:buChar char="•"/>
            </a:pPr>
            <a:r>
              <a:rPr lang="de-CH" dirty="0" smtClean="0"/>
              <a:t>Sources (Cohesion Fund, ERDF, IPA, ENPI, IFIs)</a:t>
            </a:r>
          </a:p>
          <a:p>
            <a:pPr>
              <a:buFontTx/>
              <a:buChar char="•"/>
            </a:pPr>
            <a:r>
              <a:rPr lang="de-CH" dirty="0" smtClean="0"/>
              <a:t>Scope (national, regional, transnational)</a:t>
            </a:r>
          </a:p>
          <a:p>
            <a:pPr>
              <a:buFontTx/>
              <a:buChar char="•"/>
            </a:pPr>
            <a:r>
              <a:rPr lang="de-CH" dirty="0" smtClean="0"/>
              <a:t>Calls (open calls (fix deadlines) / ongoing calls)</a:t>
            </a:r>
          </a:p>
          <a:p>
            <a:pPr>
              <a:buFontTx/>
              <a:buChar char="•"/>
            </a:pPr>
            <a:r>
              <a:rPr lang="de-CH" dirty="0" smtClean="0"/>
              <a:t>EUSDR pillars</a:t>
            </a:r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0291FC-BAF4-4712-9CE9-F67F51D7742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6" rIns="91433" bIns="4571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2133-10FE-4B34-BD34-EDC6050905A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2133-10FE-4B34-BD34-EDC6050905A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2133-10FE-4B34-BD34-EDC6050905A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2133-10FE-4B34-BD34-EDC6050905A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2133-10FE-4B34-BD34-EDC6050905A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2133-10FE-4B34-BD34-EDC6050905A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2133-10FE-4B34-BD34-EDC6050905A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CH" dirty="0" smtClean="0"/>
              <a:t>This was the first impression for me as an outsider when having a look at all the available funding in the Danube region</a:t>
            </a:r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5CBB544-C8CD-4855-8A7E-C1F1DF2D73ED}" type="slidenum">
              <a:rPr lang="en-GB" sz="1200" b="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4</a:t>
            </a:fld>
            <a:endParaRPr lang="en-GB" sz="1200" b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E0268D62-3B70-4DCE-B41B-4B61C4F7B035}" type="slidenum">
              <a:rPr lang="en-GB" sz="1200" b="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5</a:t>
            </a:fld>
            <a:endParaRPr lang="en-GB" sz="1200" b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324C26CE-0286-46D7-B850-329F613550CC}" type="slidenum">
              <a:rPr lang="en-GB" sz="1200" b="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6</a:t>
            </a:fld>
            <a:endParaRPr lang="en-GB" sz="1200" b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37AEA228-8E89-42A6-9196-6C6F96128B45}" type="slidenum">
              <a:rPr lang="en-GB" sz="1200" b="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7</a:t>
            </a:fld>
            <a:endParaRPr lang="en-GB" sz="1200" b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sz="140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A604908-0422-416E-BB4A-83CC3C9A77B3}" type="slidenum">
              <a:rPr lang="en-GB" sz="1200" b="0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pPr eaLnBrk="1" hangingPunct="1"/>
              <a:t>8</a:t>
            </a:fld>
            <a:endParaRPr lang="en-GB" sz="1200" b="0" smtClean="0">
              <a:solidFill>
                <a:schemeClr val="tx1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2133-10FE-4B34-BD34-EDC6050905A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2133-10FE-4B34-BD34-EDC6050905A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0" descr="Logo-DRS_small_inst-capacit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6021288"/>
            <a:ext cx="200775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0" descr="Logo-DRS_small_inst-capacit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6021288"/>
            <a:ext cx="200775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0" descr="Logo-DRS_small_inst-capacit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6021288"/>
            <a:ext cx="200775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B56FF-6070-4E37-9AA8-087DFF94B71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87624" y="1988840"/>
            <a:ext cx="7056784" cy="1728192"/>
          </a:xfrm>
        </p:spPr>
        <p:txBody>
          <a:bodyPr>
            <a:normAutofit fontScale="90000"/>
          </a:bodyPr>
          <a:lstStyle/>
          <a:p>
            <a:r>
              <a:rPr lang="de-DE" sz="4000" b="1" dirty="0" smtClean="0">
                <a:solidFill>
                  <a:schemeClr val="tx2"/>
                </a:solidFill>
                <a:latin typeface="Arial Narrow" pitchFamily="34" charset="0"/>
              </a:rPr>
              <a:t/>
            </a:r>
            <a:br>
              <a:rPr lang="de-DE" sz="4000" b="1" dirty="0" smtClean="0">
                <a:solidFill>
                  <a:schemeClr val="tx2"/>
                </a:solidFill>
                <a:latin typeface="Arial Narrow" pitchFamily="34" charset="0"/>
              </a:rPr>
            </a:br>
            <a:r>
              <a:rPr lang="de-DE" sz="4000" b="1" dirty="0" smtClean="0">
                <a:solidFill>
                  <a:schemeClr val="tx2"/>
                </a:solidFill>
                <a:latin typeface="Arial Narrow" pitchFamily="34" charset="0"/>
              </a:rPr>
              <a:t>EU Funding Options </a:t>
            </a:r>
            <a:br>
              <a:rPr lang="de-DE" sz="4000" b="1" dirty="0" smtClean="0">
                <a:solidFill>
                  <a:schemeClr val="tx2"/>
                </a:solidFill>
                <a:latin typeface="Arial Narrow" pitchFamily="34" charset="0"/>
              </a:rPr>
            </a:br>
            <a:r>
              <a:rPr lang="de-DE" sz="4000" b="1" dirty="0" smtClean="0">
                <a:solidFill>
                  <a:schemeClr val="tx2"/>
                </a:solidFill>
                <a:latin typeface="Arial Narrow" pitchFamily="34" charset="0"/>
              </a:rPr>
              <a:t>and</a:t>
            </a:r>
            <a:br>
              <a:rPr lang="de-DE" sz="4000" b="1" dirty="0" smtClean="0">
                <a:solidFill>
                  <a:schemeClr val="tx2"/>
                </a:solidFill>
                <a:latin typeface="Arial Narrow" pitchFamily="34" charset="0"/>
              </a:rPr>
            </a:br>
            <a:r>
              <a:rPr lang="de-DE" sz="4000" b="1" dirty="0" smtClean="0">
                <a:solidFill>
                  <a:schemeClr val="tx2"/>
                </a:solidFill>
                <a:latin typeface="Arial Narrow" pitchFamily="34" charset="0"/>
              </a:rPr>
              <a:t>Financial Instruments </a:t>
            </a:r>
            <a:br>
              <a:rPr lang="de-DE" sz="4000" b="1" dirty="0" smtClean="0">
                <a:solidFill>
                  <a:schemeClr val="tx2"/>
                </a:solidFill>
                <a:latin typeface="Arial Narrow" pitchFamily="34" charset="0"/>
              </a:rPr>
            </a:br>
            <a:r>
              <a:rPr lang="de-DE" sz="4000" b="1" dirty="0" smtClean="0">
                <a:solidFill>
                  <a:schemeClr val="tx2"/>
                </a:solidFill>
                <a:latin typeface="Arial Narrow" pitchFamily="34" charset="0"/>
              </a:rPr>
              <a:t>2014 - 2020</a:t>
            </a:r>
            <a:r>
              <a:rPr lang="de-DE" sz="4000" b="1" dirty="0" smtClean="0">
                <a:solidFill>
                  <a:schemeClr val="bg1"/>
                </a:solidFill>
                <a:latin typeface="Arial Narrow" pitchFamily="34" charset="0"/>
              </a:rPr>
              <a:t/>
            </a:r>
            <a:br>
              <a:rPr lang="de-DE" sz="4000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en-GB" sz="4000" b="1" dirty="0">
              <a:solidFill>
                <a:srgbClr val="183884"/>
              </a:solidFill>
              <a:latin typeface="Arial Narrow" pitchFamily="34" charset="0"/>
            </a:endParaRPr>
          </a:p>
        </p:txBody>
      </p:sp>
      <p:pic>
        <p:nvPicPr>
          <p:cNvPr id="1027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1" name="Picture 14" descr="Sample 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869160"/>
            <a:ext cx="9144000" cy="19888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79712" y="4293096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Presentation made from European Commission &amp; EIB presentations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916833"/>
            <a:ext cx="8229600" cy="3816424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  <a:defRPr/>
            </a:pPr>
            <a:r>
              <a:rPr lang="en-GB" sz="2000" dirty="0" smtClean="0"/>
              <a:t>A </a:t>
            </a:r>
            <a:r>
              <a:rPr lang="en-GB" sz="2000" dirty="0"/>
              <a:t>political priority (Europe 2020 </a:t>
            </a:r>
            <a:r>
              <a:rPr lang="en-GB" sz="2000" dirty="0" smtClean="0"/>
              <a:t>, </a:t>
            </a:r>
            <a:r>
              <a:rPr lang="en-GB" sz="2000" dirty="0"/>
              <a:t>Communication on a Budget for Europe 2020)</a:t>
            </a:r>
          </a:p>
          <a:p>
            <a:pPr>
              <a:spcBef>
                <a:spcPts val="800"/>
              </a:spcBef>
              <a:defRPr/>
            </a:pPr>
            <a:r>
              <a:rPr lang="en-GB" sz="2000" dirty="0"/>
              <a:t>Effective way to support Europe 2020 objectives  of smart, sustainable and inclusive growth</a:t>
            </a:r>
          </a:p>
          <a:p>
            <a:pPr>
              <a:spcBef>
                <a:spcPts val="800"/>
              </a:spcBef>
              <a:defRPr/>
            </a:pPr>
            <a:r>
              <a:rPr lang="en-GB" sz="2000" dirty="0"/>
              <a:t>3 types of benefits</a:t>
            </a:r>
          </a:p>
          <a:p>
            <a:pPr lvl="1">
              <a:spcBef>
                <a:spcPts val="800"/>
              </a:spcBef>
              <a:defRPr/>
            </a:pPr>
            <a:r>
              <a:rPr lang="en-GB" sz="2000" b="1" dirty="0"/>
              <a:t>Financial leverage </a:t>
            </a:r>
            <a:r>
              <a:rPr lang="en-GB" sz="2000" dirty="0"/>
              <a:t>– multiplication of scarce budgetary resources by attracting additional finance</a:t>
            </a:r>
          </a:p>
          <a:p>
            <a:pPr lvl="1">
              <a:spcBef>
                <a:spcPts val="800"/>
              </a:spcBef>
              <a:defRPr/>
            </a:pPr>
            <a:r>
              <a:rPr lang="en-GB" sz="2000" b="1" dirty="0"/>
              <a:t>Policy impact </a:t>
            </a:r>
            <a:r>
              <a:rPr lang="en-GB" sz="2000" dirty="0"/>
              <a:t>– financial intermediaries pursue EU policies</a:t>
            </a:r>
          </a:p>
          <a:p>
            <a:pPr lvl="1">
              <a:spcBef>
                <a:spcPts val="800"/>
              </a:spcBef>
              <a:defRPr/>
            </a:pPr>
            <a:r>
              <a:rPr lang="en-GB" sz="2000" b="1" dirty="0"/>
              <a:t>Institutional know-how </a:t>
            </a:r>
            <a:r>
              <a:rPr lang="en-GB" sz="2000" dirty="0"/>
              <a:t>– EU can use the resources and expertise of financial intermediaries</a:t>
            </a:r>
          </a:p>
          <a:p>
            <a:pPr marL="0" indent="0">
              <a:buNone/>
            </a:pPr>
            <a:endParaRPr lang="de-DE" sz="2000"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/>
              <a:t>EU </a:t>
            </a:r>
            <a:r>
              <a:rPr lang="en-GB" sz="3600" b="1" dirty="0" smtClean="0"/>
              <a:t>Financial Instruments - why?</a:t>
            </a:r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98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65567C4-257E-443F-8984-507CC9577D72}" type="slidenum">
              <a:rPr lang="en-GB" sz="1400">
                <a:solidFill>
                  <a:srgbClr val="003D79"/>
                </a:solidFill>
              </a:rPr>
              <a:pPr algn="r" eaLnBrk="1" hangingPunct="1"/>
              <a:t>11</a:t>
            </a:fld>
            <a:endParaRPr lang="en-GB" sz="1400">
              <a:solidFill>
                <a:srgbClr val="003D79"/>
              </a:solidFill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88938" y="1838325"/>
            <a:ext cx="1820862" cy="133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>
              <a:solidFill>
                <a:srgbClr val="015CAB"/>
              </a:solidFill>
              <a:latin typeface="Verdana" pitchFamily="34" charset="0"/>
            </a:endParaRPr>
          </a:p>
        </p:txBody>
      </p:sp>
      <p:sp>
        <p:nvSpPr>
          <p:cNvPr id="19460" name="AutoShape 6"/>
          <p:cNvSpPr>
            <a:spLocks noChangeAspect="1" noChangeArrowheads="1" noTextEdit="1"/>
          </p:cNvSpPr>
          <p:nvPr/>
        </p:nvSpPr>
        <p:spPr bwMode="auto">
          <a:xfrm>
            <a:off x="4641850" y="1574800"/>
            <a:ext cx="3636963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9461" name="Rectangle 66"/>
          <p:cNvSpPr>
            <a:spLocks noChangeArrowheads="1"/>
          </p:cNvSpPr>
          <p:nvPr/>
        </p:nvSpPr>
        <p:spPr bwMode="auto">
          <a:xfrm>
            <a:off x="1692275" y="3105150"/>
            <a:ext cx="6264275" cy="147637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>
              <a:solidFill>
                <a:srgbClr val="015CAB"/>
              </a:solidFill>
              <a:latin typeface="Verdana" pitchFamily="34" charset="0"/>
            </a:endParaRPr>
          </a:p>
        </p:txBody>
      </p:sp>
      <p:sp>
        <p:nvSpPr>
          <p:cNvPr id="19462" name="Text Box 67"/>
          <p:cNvSpPr txBox="1">
            <a:spLocks noChangeArrowheads="1"/>
          </p:cNvSpPr>
          <p:nvPr/>
        </p:nvSpPr>
        <p:spPr bwMode="auto">
          <a:xfrm>
            <a:off x="1835150" y="2205038"/>
            <a:ext cx="1333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200" i="1">
                <a:solidFill>
                  <a:srgbClr val="003D79"/>
                </a:solidFill>
              </a:rPr>
              <a:t>High-Medium Financial Profitability,</a:t>
            </a:r>
          </a:p>
          <a:p>
            <a:pPr algn="ctr" eaLnBrk="1" hangingPunct="1"/>
            <a:r>
              <a:rPr lang="en-GB" sz="1200" i="1">
                <a:solidFill>
                  <a:srgbClr val="003D79"/>
                </a:solidFill>
              </a:rPr>
              <a:t>Low risk</a:t>
            </a:r>
          </a:p>
        </p:txBody>
      </p:sp>
      <p:sp>
        <p:nvSpPr>
          <p:cNvPr id="19463" name="Text Box 68"/>
          <p:cNvSpPr txBox="1">
            <a:spLocks noChangeArrowheads="1"/>
          </p:cNvSpPr>
          <p:nvPr/>
        </p:nvSpPr>
        <p:spPr bwMode="auto">
          <a:xfrm rot="10800000" flipV="1">
            <a:off x="358775" y="3314700"/>
            <a:ext cx="1100138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i="1">
                <a:solidFill>
                  <a:srgbClr val="003D79"/>
                </a:solidFill>
              </a:rPr>
              <a:t>Positive</a:t>
            </a:r>
          </a:p>
          <a:p>
            <a:pPr algn="ctr" eaLnBrk="1" hangingPunct="1"/>
            <a:r>
              <a:rPr lang="en-GB" sz="1400" i="1">
                <a:solidFill>
                  <a:srgbClr val="003D79"/>
                </a:solidFill>
              </a:rPr>
              <a:t>Economic rate of returns</a:t>
            </a:r>
          </a:p>
        </p:txBody>
      </p:sp>
      <p:sp>
        <p:nvSpPr>
          <p:cNvPr id="19464" name="AutoShape 69"/>
          <p:cNvSpPr>
            <a:spLocks noChangeArrowheads="1"/>
          </p:cNvSpPr>
          <p:nvPr/>
        </p:nvSpPr>
        <p:spPr bwMode="auto">
          <a:xfrm>
            <a:off x="6337300" y="2241550"/>
            <a:ext cx="1476375" cy="358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200">
                <a:solidFill>
                  <a:srgbClr val="003D79"/>
                </a:solidFill>
                <a:latin typeface="Verdana" pitchFamily="34" charset="0"/>
              </a:rPr>
              <a:t>Commercial loan,</a:t>
            </a:r>
          </a:p>
          <a:p>
            <a:pPr algn="ctr"/>
            <a:r>
              <a:rPr lang="en-GB" sz="1200">
                <a:solidFill>
                  <a:srgbClr val="003D79"/>
                </a:solidFill>
                <a:latin typeface="Verdana" pitchFamily="34" charset="0"/>
              </a:rPr>
              <a:t>(Including EIB loan)</a:t>
            </a:r>
          </a:p>
        </p:txBody>
      </p:sp>
      <p:sp>
        <p:nvSpPr>
          <p:cNvPr id="19465" name="AutoShape 70"/>
          <p:cNvSpPr>
            <a:spLocks noChangeArrowheads="1"/>
          </p:cNvSpPr>
          <p:nvPr/>
        </p:nvSpPr>
        <p:spPr bwMode="auto">
          <a:xfrm>
            <a:off x="6661150" y="4905375"/>
            <a:ext cx="900113" cy="5413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200">
                <a:solidFill>
                  <a:srgbClr val="003D79"/>
                </a:solidFill>
                <a:latin typeface="Verdana" pitchFamily="34" charset="0"/>
              </a:rPr>
              <a:t>EU budget</a:t>
            </a:r>
          </a:p>
          <a:p>
            <a:pPr algn="ctr"/>
            <a:r>
              <a:rPr lang="en-GB" sz="1200">
                <a:solidFill>
                  <a:srgbClr val="003D79"/>
                </a:solidFill>
                <a:latin typeface="Verdana" pitchFamily="34" charset="0"/>
              </a:rPr>
              <a:t>grant</a:t>
            </a:r>
          </a:p>
        </p:txBody>
      </p:sp>
      <p:sp>
        <p:nvSpPr>
          <p:cNvPr id="19466" name="AutoShape 71"/>
          <p:cNvSpPr>
            <a:spLocks noChangeArrowheads="1"/>
          </p:cNvSpPr>
          <p:nvPr/>
        </p:nvSpPr>
        <p:spPr bwMode="auto">
          <a:xfrm>
            <a:off x="6408738" y="3286125"/>
            <a:ext cx="1258887" cy="1008063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200" b="1" i="1">
                <a:solidFill>
                  <a:srgbClr val="003D79"/>
                </a:solidFill>
                <a:latin typeface="Verdana" pitchFamily="34" charset="0"/>
              </a:rPr>
              <a:t>Joint</a:t>
            </a:r>
          </a:p>
          <a:p>
            <a:pPr algn="ctr"/>
            <a:r>
              <a:rPr lang="en-GB" sz="1200" b="1" i="1">
                <a:solidFill>
                  <a:srgbClr val="003D79"/>
                </a:solidFill>
                <a:latin typeface="Verdana" pitchFamily="34" charset="0"/>
              </a:rPr>
              <a:t>Instrument</a:t>
            </a:r>
          </a:p>
          <a:p>
            <a:pPr algn="ctr"/>
            <a:r>
              <a:rPr lang="en-GB" sz="1200" b="1" i="1">
                <a:solidFill>
                  <a:srgbClr val="003D79"/>
                </a:solidFill>
                <a:latin typeface="Verdana" pitchFamily="34" charset="0"/>
              </a:rPr>
              <a:t>e.g. credit</a:t>
            </a:r>
          </a:p>
          <a:p>
            <a:pPr algn="ctr"/>
            <a:r>
              <a:rPr lang="en-GB" sz="1200" b="1" i="1">
                <a:solidFill>
                  <a:srgbClr val="003D79"/>
                </a:solidFill>
                <a:latin typeface="Verdana" pitchFamily="34" charset="0"/>
              </a:rPr>
              <a:t> enhancement</a:t>
            </a:r>
          </a:p>
        </p:txBody>
      </p:sp>
      <p:sp>
        <p:nvSpPr>
          <p:cNvPr id="19467" name="Text Box 72"/>
          <p:cNvSpPr txBox="1">
            <a:spLocks noChangeArrowheads="1"/>
          </p:cNvSpPr>
          <p:nvPr/>
        </p:nvSpPr>
        <p:spPr bwMode="auto">
          <a:xfrm>
            <a:off x="1403350" y="1593850"/>
            <a:ext cx="2085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b="1" dirty="0">
                <a:solidFill>
                  <a:srgbClr val="003D79"/>
                </a:solidFill>
              </a:rPr>
              <a:t>Project characteristics</a:t>
            </a:r>
          </a:p>
        </p:txBody>
      </p:sp>
      <p:sp>
        <p:nvSpPr>
          <p:cNvPr id="14" name="Text Box 73"/>
          <p:cNvSpPr txBox="1">
            <a:spLocks noChangeArrowheads="1"/>
          </p:cNvSpPr>
          <p:nvPr/>
        </p:nvSpPr>
        <p:spPr bwMode="auto">
          <a:xfrm>
            <a:off x="4176713" y="3455988"/>
            <a:ext cx="111601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015CA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Potential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015CA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Blending area</a:t>
            </a:r>
          </a:p>
        </p:txBody>
      </p:sp>
      <p:sp>
        <p:nvSpPr>
          <p:cNvPr id="19469" name="Text Box 74"/>
          <p:cNvSpPr txBox="1">
            <a:spLocks noChangeArrowheads="1"/>
          </p:cNvSpPr>
          <p:nvPr/>
        </p:nvSpPr>
        <p:spPr bwMode="auto">
          <a:xfrm>
            <a:off x="6084888" y="1593850"/>
            <a:ext cx="1944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003D79"/>
                </a:solidFill>
              </a:rPr>
              <a:t>Funding instruments</a:t>
            </a:r>
          </a:p>
        </p:txBody>
      </p:sp>
      <p:sp>
        <p:nvSpPr>
          <p:cNvPr id="19470" name="Text Box 75"/>
          <p:cNvSpPr txBox="1">
            <a:spLocks noChangeArrowheads="1"/>
          </p:cNvSpPr>
          <p:nvPr/>
        </p:nvSpPr>
        <p:spPr bwMode="auto">
          <a:xfrm>
            <a:off x="1800225" y="3538538"/>
            <a:ext cx="1333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200" b="1" i="1">
                <a:solidFill>
                  <a:srgbClr val="003D79"/>
                </a:solidFill>
              </a:rPr>
              <a:t>High-Medium Financial Profitability/</a:t>
            </a:r>
          </a:p>
          <a:p>
            <a:pPr algn="ctr" eaLnBrk="1" hangingPunct="1"/>
            <a:r>
              <a:rPr lang="en-GB" sz="1200" b="1" i="1">
                <a:solidFill>
                  <a:srgbClr val="003D79"/>
                </a:solidFill>
              </a:rPr>
              <a:t>High risk</a:t>
            </a:r>
          </a:p>
        </p:txBody>
      </p:sp>
      <p:sp>
        <p:nvSpPr>
          <p:cNvPr id="19471" name="Text Box 76"/>
          <p:cNvSpPr txBox="1">
            <a:spLocks noChangeArrowheads="1"/>
          </p:cNvSpPr>
          <p:nvPr/>
        </p:nvSpPr>
        <p:spPr bwMode="auto">
          <a:xfrm>
            <a:off x="1619250" y="4870450"/>
            <a:ext cx="1730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200" i="1" dirty="0">
                <a:solidFill>
                  <a:srgbClr val="003D79"/>
                </a:solidFill>
              </a:rPr>
              <a:t>Low or negative financial profitability</a:t>
            </a:r>
          </a:p>
        </p:txBody>
      </p:sp>
      <p:sp>
        <p:nvSpPr>
          <p:cNvPr id="19472" name="Rectangle 77"/>
          <p:cNvSpPr>
            <a:spLocks noChangeArrowheads="1"/>
          </p:cNvSpPr>
          <p:nvPr/>
        </p:nvSpPr>
        <p:spPr bwMode="auto">
          <a:xfrm>
            <a:off x="1692275" y="1963201"/>
            <a:ext cx="1584325" cy="3600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>
              <a:solidFill>
                <a:srgbClr val="015CAB"/>
              </a:solidFill>
              <a:latin typeface="Verdana" pitchFamily="34" charset="0"/>
            </a:endParaRPr>
          </a:p>
        </p:txBody>
      </p:sp>
      <p:sp>
        <p:nvSpPr>
          <p:cNvPr id="19473" name="Oval 78"/>
          <p:cNvSpPr>
            <a:spLocks noChangeArrowheads="1"/>
          </p:cNvSpPr>
          <p:nvPr/>
        </p:nvSpPr>
        <p:spPr bwMode="auto">
          <a:xfrm>
            <a:off x="323850" y="3105150"/>
            <a:ext cx="1152525" cy="1333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>
              <a:solidFill>
                <a:srgbClr val="015CAB"/>
              </a:solidFill>
              <a:latin typeface="Verdana" pitchFamily="34" charset="0"/>
            </a:endParaRPr>
          </a:p>
        </p:txBody>
      </p:sp>
      <p:sp>
        <p:nvSpPr>
          <p:cNvPr id="19474" name="AutoShape 79"/>
          <p:cNvSpPr>
            <a:spLocks/>
          </p:cNvSpPr>
          <p:nvPr/>
        </p:nvSpPr>
        <p:spPr bwMode="auto">
          <a:xfrm>
            <a:off x="1511300" y="2530475"/>
            <a:ext cx="73025" cy="2555875"/>
          </a:xfrm>
          <a:prstGeom prst="leftBrace">
            <a:avLst>
              <a:gd name="adj1" fmla="val 29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>
              <a:solidFill>
                <a:srgbClr val="015CAB"/>
              </a:solidFill>
              <a:latin typeface="Verdana" pitchFamily="34" charset="0"/>
            </a:endParaRPr>
          </a:p>
        </p:txBody>
      </p:sp>
      <p:sp>
        <p:nvSpPr>
          <p:cNvPr id="19475" name="Line 80"/>
          <p:cNvSpPr>
            <a:spLocks noChangeShapeType="1"/>
          </p:cNvSpPr>
          <p:nvPr/>
        </p:nvSpPr>
        <p:spPr bwMode="auto">
          <a:xfrm>
            <a:off x="1692275" y="3105150"/>
            <a:ext cx="62642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9476" name="Line 81"/>
          <p:cNvSpPr>
            <a:spLocks noChangeShapeType="1"/>
          </p:cNvSpPr>
          <p:nvPr/>
        </p:nvSpPr>
        <p:spPr bwMode="auto">
          <a:xfrm>
            <a:off x="1727200" y="4581525"/>
            <a:ext cx="62293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9477" name="Rectangle 82"/>
          <p:cNvSpPr>
            <a:spLocks noChangeArrowheads="1"/>
          </p:cNvSpPr>
          <p:nvPr/>
        </p:nvSpPr>
        <p:spPr bwMode="auto">
          <a:xfrm>
            <a:off x="6157913" y="1989138"/>
            <a:ext cx="1800225" cy="3600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>
              <a:solidFill>
                <a:srgbClr val="015CAB"/>
              </a:solidFill>
              <a:latin typeface="Verdana" pitchFamily="34" charset="0"/>
            </a:endParaRPr>
          </a:p>
        </p:txBody>
      </p:sp>
      <p:sp>
        <p:nvSpPr>
          <p:cNvPr id="19478" name="Line 83"/>
          <p:cNvSpPr>
            <a:spLocks noChangeShapeType="1"/>
          </p:cNvSpPr>
          <p:nvPr/>
        </p:nvSpPr>
        <p:spPr bwMode="auto">
          <a:xfrm>
            <a:off x="3635375" y="2530475"/>
            <a:ext cx="21955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9479" name="Line 84"/>
          <p:cNvSpPr>
            <a:spLocks noChangeShapeType="1"/>
          </p:cNvSpPr>
          <p:nvPr/>
        </p:nvSpPr>
        <p:spPr bwMode="auto">
          <a:xfrm>
            <a:off x="3600450" y="5086350"/>
            <a:ext cx="21955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26" name="Titel 1"/>
          <p:cNvSpPr txBox="1">
            <a:spLocks/>
          </p:cNvSpPr>
          <p:nvPr/>
        </p:nvSpPr>
        <p:spPr bwMode="auto">
          <a:xfrm>
            <a:off x="0" y="908050"/>
            <a:ext cx="903605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D7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D7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D7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D7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D79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D79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D79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D79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3D79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10000"/>
              </a:spcAft>
              <a:defRPr/>
            </a:pPr>
            <a:endParaRPr lang="en-GB" sz="2800" b="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82" name="TextBox 2"/>
          <p:cNvSpPr txBox="1">
            <a:spLocks noChangeArrowheads="1"/>
          </p:cNvSpPr>
          <p:nvPr/>
        </p:nvSpPr>
        <p:spPr bwMode="auto">
          <a:xfrm>
            <a:off x="7945438" y="4870450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l-SI" sz="1600">
                <a:solidFill>
                  <a:srgbClr val="7030A0"/>
                </a:solidFill>
              </a:rPr>
              <a:t>Cohesion</a:t>
            </a:r>
          </a:p>
          <a:p>
            <a:pPr eaLnBrk="1" hangingPunct="1"/>
            <a:r>
              <a:rPr lang="sl-SI" sz="1600">
                <a:solidFill>
                  <a:srgbClr val="7030A0"/>
                </a:solidFill>
              </a:rPr>
              <a:t>Agri</a:t>
            </a:r>
          </a:p>
          <a:p>
            <a:pPr eaLnBrk="1" hangingPunct="1"/>
            <a:r>
              <a:rPr lang="sl-SI" sz="1600">
                <a:solidFill>
                  <a:srgbClr val="7030A0"/>
                </a:solidFill>
              </a:rPr>
              <a:t>Research</a:t>
            </a:r>
          </a:p>
          <a:p>
            <a:pPr eaLnBrk="1" hangingPunct="1"/>
            <a:r>
              <a:rPr lang="sl-SI" sz="1600">
                <a:solidFill>
                  <a:srgbClr val="7030A0"/>
                </a:solidFill>
              </a:rPr>
              <a:t>IPA/ENI</a:t>
            </a:r>
            <a:endParaRPr lang="en-GB" sz="1600">
              <a:solidFill>
                <a:srgbClr val="7030A0"/>
              </a:solidFill>
            </a:endParaRPr>
          </a:p>
        </p:txBody>
      </p:sp>
      <p:sp>
        <p:nvSpPr>
          <p:cNvPr id="7" name="Left-Up Arrow 6"/>
          <p:cNvSpPr/>
          <p:nvPr/>
        </p:nvSpPr>
        <p:spPr bwMode="auto">
          <a:xfrm>
            <a:off x="8029575" y="3949700"/>
            <a:ext cx="404813" cy="857250"/>
          </a:xfrm>
          <a:prstGeom prst="leftUp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GB" sz="1200" dirty="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484" name="TextBox 7"/>
          <p:cNvSpPr txBox="1">
            <a:spLocks noChangeArrowheads="1"/>
          </p:cNvSpPr>
          <p:nvPr/>
        </p:nvSpPr>
        <p:spPr bwMode="auto">
          <a:xfrm>
            <a:off x="8029575" y="2781300"/>
            <a:ext cx="9953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l-SI" sz="1400"/>
              <a:t>National public funds</a:t>
            </a:r>
            <a:endParaRPr lang="en-GB" sz="1400"/>
          </a:p>
        </p:txBody>
      </p:sp>
      <p:cxnSp>
        <p:nvCxnSpPr>
          <p:cNvPr id="19485" name="Straight Arrow Connector 9"/>
          <p:cNvCxnSpPr>
            <a:cxnSpLocks noChangeShapeType="1"/>
            <a:stCxn id="19484" idx="2"/>
          </p:cNvCxnSpPr>
          <p:nvPr/>
        </p:nvCxnSpPr>
        <p:spPr bwMode="auto">
          <a:xfrm flipH="1">
            <a:off x="7813675" y="3519488"/>
            <a:ext cx="714375" cy="252412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Left-Up Arrow 16"/>
          <p:cNvSpPr/>
          <p:nvPr/>
        </p:nvSpPr>
        <p:spPr bwMode="auto">
          <a:xfrm>
            <a:off x="7508875" y="4360863"/>
            <a:ext cx="873125" cy="611187"/>
          </a:xfrm>
          <a:prstGeom prst="leftUpArrow">
            <a:avLst/>
          </a:prstGeom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175">
              <a:defRPr/>
            </a:pPr>
            <a:endParaRPr lang="en-GB" sz="1200" dirty="0">
              <a:solidFill>
                <a:srgbClr val="0F5494"/>
              </a:solidFill>
            </a:endParaRPr>
          </a:p>
        </p:txBody>
      </p:sp>
      <p:sp>
        <p:nvSpPr>
          <p:cNvPr id="18" name="Curved Left Arrow 17"/>
          <p:cNvSpPr/>
          <p:nvPr/>
        </p:nvSpPr>
        <p:spPr bwMode="auto">
          <a:xfrm rot="2013770">
            <a:off x="8083550" y="3586163"/>
            <a:ext cx="300038" cy="619125"/>
          </a:xfrm>
          <a:prstGeom prst="curvedLeftArrow">
            <a:avLst>
              <a:gd name="adj1" fmla="val 25000"/>
              <a:gd name="adj2" fmla="val 61717"/>
              <a:gd name="adj3" fmla="val 25000"/>
            </a:avLst>
          </a:prstGeom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3175">
              <a:defRPr/>
            </a:pPr>
            <a:endParaRPr lang="en-GB" sz="1200" dirty="0">
              <a:solidFill>
                <a:srgbClr val="0F5494"/>
              </a:solidFill>
            </a:endParaRPr>
          </a:p>
        </p:txBody>
      </p:sp>
      <p:sp>
        <p:nvSpPr>
          <p:cNvPr id="32" name="Titel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183884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EU Financial Instruments – when ?</a:t>
            </a:r>
            <a:br>
              <a:rPr lang="en-GB" sz="3600" b="1" dirty="0" smtClean="0">
                <a:latin typeface="Arial Narrow" pitchFamily="34" charset="0"/>
              </a:rPr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17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916833"/>
            <a:ext cx="8229600" cy="3816424"/>
          </a:xfrm>
        </p:spPr>
        <p:txBody>
          <a:bodyPr>
            <a:normAutofit/>
          </a:bodyPr>
          <a:lstStyle/>
          <a:p>
            <a:r>
              <a:rPr lang="de-DE" sz="2000" b="1" dirty="0" smtClean="0"/>
              <a:t>Equity / </a:t>
            </a:r>
            <a:r>
              <a:rPr lang="de-DE" sz="2000" b="1" dirty="0" err="1" smtClean="0"/>
              <a:t>risk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capital</a:t>
            </a:r>
            <a:r>
              <a:rPr lang="de-DE" sz="2000" dirty="0" smtClean="0"/>
              <a:t>: e.g. </a:t>
            </a:r>
            <a:r>
              <a:rPr lang="de-DE" sz="2000" dirty="0" err="1" smtClean="0"/>
              <a:t>venture</a:t>
            </a:r>
            <a:r>
              <a:rPr lang="de-DE" sz="2000" dirty="0" smtClean="0"/>
              <a:t> </a:t>
            </a:r>
            <a:r>
              <a:rPr lang="de-DE" sz="2000" dirty="0" err="1" smtClean="0"/>
              <a:t>capital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SMEs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high</a:t>
            </a:r>
            <a:r>
              <a:rPr lang="de-DE" sz="2000" dirty="0" smtClean="0"/>
              <a:t> </a:t>
            </a:r>
            <a:r>
              <a:rPr lang="de-DE" sz="2000" dirty="0" err="1" smtClean="0"/>
              <a:t>growth</a:t>
            </a:r>
            <a:r>
              <a:rPr lang="de-DE" sz="2000" dirty="0" smtClean="0"/>
              <a:t> potential </a:t>
            </a:r>
            <a:r>
              <a:rPr lang="de-DE" sz="2000" dirty="0" err="1" smtClean="0"/>
              <a:t>or</a:t>
            </a:r>
            <a:r>
              <a:rPr lang="de-DE" sz="2000" dirty="0" smtClean="0"/>
              <a:t> </a:t>
            </a:r>
            <a:r>
              <a:rPr lang="de-DE" sz="2000" dirty="0" err="1" smtClean="0"/>
              <a:t>risk</a:t>
            </a:r>
            <a:r>
              <a:rPr lang="de-DE" sz="2000" dirty="0" smtClean="0"/>
              <a:t> </a:t>
            </a:r>
            <a:r>
              <a:rPr lang="de-DE" sz="2000" dirty="0" err="1" smtClean="0"/>
              <a:t>capital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infrstructure</a:t>
            </a:r>
            <a:r>
              <a:rPr lang="de-DE" sz="2000" dirty="0" smtClean="0"/>
              <a:t> </a:t>
            </a:r>
            <a:r>
              <a:rPr lang="de-DE" sz="2000" dirty="0" err="1" smtClean="0"/>
              <a:t>projects</a:t>
            </a:r>
            <a:r>
              <a:rPr lang="de-DE" sz="2000" dirty="0" smtClean="0"/>
              <a:t>.</a:t>
            </a:r>
          </a:p>
          <a:p>
            <a:pPr>
              <a:buNone/>
            </a:pPr>
            <a:endParaRPr lang="de-DE" sz="2000" dirty="0" smtClean="0"/>
          </a:p>
          <a:p>
            <a:r>
              <a:rPr lang="de-DE" sz="2000" b="1" dirty="0" err="1" smtClean="0"/>
              <a:t>Guarantees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financial</a:t>
            </a:r>
            <a:r>
              <a:rPr lang="de-DE" sz="2000" dirty="0" smtClean="0"/>
              <a:t> intermediaries </a:t>
            </a:r>
            <a:r>
              <a:rPr lang="de-DE" sz="2000" dirty="0" err="1" smtClean="0"/>
              <a:t>that</a:t>
            </a:r>
            <a:r>
              <a:rPr lang="de-DE" sz="2000" dirty="0" smtClean="0"/>
              <a:t> </a:t>
            </a:r>
            <a:r>
              <a:rPr lang="de-DE" sz="2000" dirty="0" err="1" smtClean="0"/>
              <a:t>provide</a:t>
            </a:r>
            <a:r>
              <a:rPr lang="de-DE" sz="2000" dirty="0" smtClean="0"/>
              <a:t> </a:t>
            </a:r>
            <a:r>
              <a:rPr lang="de-DE" sz="2000" dirty="0" err="1" smtClean="0"/>
              <a:t>lending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e.g. </a:t>
            </a:r>
            <a:r>
              <a:rPr lang="de-DE" sz="2000" dirty="0" err="1" smtClean="0"/>
              <a:t>infrstructure</a:t>
            </a:r>
            <a:r>
              <a:rPr lang="de-DE" sz="2000" dirty="0" smtClean="0"/>
              <a:t> </a:t>
            </a:r>
            <a:r>
              <a:rPr lang="de-DE" sz="2000" dirty="0" err="1" smtClean="0"/>
              <a:t>projects</a:t>
            </a:r>
            <a:r>
              <a:rPr lang="de-DE" sz="2000" dirty="0" smtClean="0"/>
              <a:t>, SMEs, </a:t>
            </a:r>
            <a:r>
              <a:rPr lang="de-DE" sz="2000" dirty="0" err="1" smtClean="0"/>
              <a:t>people</a:t>
            </a:r>
            <a:r>
              <a:rPr lang="de-DE" sz="2000" dirty="0" smtClean="0"/>
              <a:t> in </a:t>
            </a:r>
            <a:r>
              <a:rPr lang="de-DE" sz="2000" dirty="0" err="1" smtClean="0"/>
              <a:t>risk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social</a:t>
            </a:r>
            <a:r>
              <a:rPr lang="de-DE" sz="2000" dirty="0" smtClean="0"/>
              <a:t> </a:t>
            </a:r>
            <a:r>
              <a:rPr lang="de-DE" sz="2000" dirty="0" err="1" smtClean="0"/>
              <a:t>exclusion</a:t>
            </a:r>
            <a:r>
              <a:rPr lang="de-DE" sz="2000" dirty="0" smtClean="0"/>
              <a:t>.</a:t>
            </a:r>
          </a:p>
          <a:p>
            <a:endParaRPr lang="de-DE" sz="2000" dirty="0" smtClean="0"/>
          </a:p>
          <a:p>
            <a:r>
              <a:rPr lang="de-DE" sz="2000" b="1" dirty="0" smtClean="0"/>
              <a:t>Other </a:t>
            </a:r>
            <a:r>
              <a:rPr lang="de-DE" sz="2000" b="1" dirty="0" err="1" smtClean="0"/>
              <a:t>risk-sharing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arrangements</a:t>
            </a:r>
            <a:r>
              <a:rPr lang="de-DE" sz="2000" b="1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financial</a:t>
            </a:r>
            <a:r>
              <a:rPr lang="de-DE" sz="2000" dirty="0" smtClean="0"/>
              <a:t> intermediaries in order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increase</a:t>
            </a:r>
            <a:r>
              <a:rPr lang="de-DE" sz="2000" dirty="0" smtClean="0"/>
              <a:t> </a:t>
            </a:r>
            <a:r>
              <a:rPr lang="de-DE" sz="2000" dirty="0" err="1" smtClean="0"/>
              <a:t>leverage</a:t>
            </a:r>
            <a:r>
              <a:rPr lang="de-DE" sz="2000" dirty="0" smtClean="0"/>
              <a:t> </a:t>
            </a:r>
            <a:r>
              <a:rPr lang="de-DE" sz="2000" dirty="0" err="1" smtClean="0"/>
              <a:t>capacity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EU </a:t>
            </a:r>
            <a:r>
              <a:rPr lang="de-DE" sz="2000" dirty="0" err="1" smtClean="0"/>
              <a:t>funds</a:t>
            </a:r>
            <a:r>
              <a:rPr lang="de-DE" sz="2000" dirty="0" smtClean="0"/>
              <a:t>.</a:t>
            </a:r>
          </a:p>
          <a:p>
            <a:endParaRPr lang="de-DE" sz="2000" dirty="0" smtClean="0"/>
          </a:p>
          <a:p>
            <a:r>
              <a:rPr lang="de-DE" sz="2000" b="1" dirty="0" err="1" smtClean="0"/>
              <a:t>Or</a:t>
            </a:r>
            <a:r>
              <a:rPr lang="de-DE" sz="2000" b="1" dirty="0" smtClean="0"/>
              <a:t> a </a:t>
            </a:r>
            <a:r>
              <a:rPr lang="de-DE" sz="2000" b="1" dirty="0" err="1" smtClean="0"/>
              <a:t>combination</a:t>
            </a:r>
            <a:r>
              <a:rPr lang="de-DE" sz="2000" b="1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above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oter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EU </a:t>
            </a:r>
            <a:r>
              <a:rPr lang="de-DE" sz="2000" dirty="0" err="1" smtClean="0"/>
              <a:t>financial</a:t>
            </a:r>
            <a:r>
              <a:rPr lang="de-DE" sz="2000" dirty="0" smtClean="0"/>
              <a:t> </a:t>
            </a:r>
            <a:r>
              <a:rPr lang="de-DE" sz="2000" dirty="0" err="1" smtClean="0"/>
              <a:t>assistance</a:t>
            </a:r>
            <a:r>
              <a:rPr lang="de-DE" sz="2000" dirty="0" smtClean="0"/>
              <a:t>.</a:t>
            </a:r>
            <a:endParaRPr lang="de-DE" sz="2000"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What are EU Financial Instruments ?</a:t>
            </a:r>
            <a:br>
              <a:rPr lang="en-GB" sz="3600" b="1" dirty="0" smtClean="0">
                <a:latin typeface="Arial Narrow" pitchFamily="34" charset="0"/>
              </a:rPr>
            </a:b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>Financial Instruments included in 2014 – 2020 MFF proposals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755576" y="1772817"/>
          <a:ext cx="7416824" cy="3868168"/>
        </p:xfrm>
        <a:graphic>
          <a:graphicData uri="http://schemas.openxmlformats.org/drawingml/2006/table">
            <a:tbl>
              <a:tblPr/>
              <a:tblGrid>
                <a:gridCol w="1972172"/>
                <a:gridCol w="1972172"/>
                <a:gridCol w="1492876"/>
                <a:gridCol w="1979604"/>
              </a:tblGrid>
              <a:tr h="2340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Centrally managed by COM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Shared management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Research, Development, Innovation</a:t>
                      </a: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HORIZON 2020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Equity and Risk Sharing Instruments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Calibri"/>
                          <a:ea typeface="Calibri"/>
                          <a:cs typeface="Times New Roman"/>
                        </a:rPr>
                        <a:t>EUR 3.5bn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Instruments under Structural and Cohesion Funds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EU level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Off the shelf instruments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Tailor made instruments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latin typeface="Calibri"/>
                          <a:ea typeface="Calibri"/>
                          <a:cs typeface="Times New Roman"/>
                        </a:rPr>
                        <a:t>Significant higher amounts than currently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93610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Growth, Jobs and Social Cohesion</a:t>
                      </a: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Competitiveness &amp; SME (COSME)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Equity &amp; guarantees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Calibri"/>
                          <a:ea typeface="Calibri"/>
                          <a:cs typeface="Times New Roman"/>
                        </a:rPr>
                        <a:t>EUR 1.4bn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Creative Europe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Guarantee facility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EUR 0.8bn</a:t>
                      </a: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61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Social Change &amp; Innovation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Microfinance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2180" algn="l"/>
                        </a:tabLst>
                      </a:pPr>
                      <a:r>
                        <a:rPr lang="en-US" sz="1400" i="1">
                          <a:latin typeface="Calibri"/>
                          <a:ea typeface="Calibri"/>
                          <a:cs typeface="Times New Roman"/>
                        </a:rPr>
                        <a:t>EUR 0.3bn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Erasmus for all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Guarantee facility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Calibri"/>
                          <a:ea typeface="Calibri"/>
                          <a:cs typeface="Times New Roman"/>
                        </a:rPr>
                        <a:t>EUR 0.8bn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Infrastructure</a:t>
                      </a: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Connecting Europe Facility (CEF)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Risk Sharing (project bonds) and equity instruments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latin typeface="Calibri"/>
                          <a:ea typeface="Calibri"/>
                          <a:cs typeface="Times New Roman"/>
                        </a:rPr>
                        <a:t>EUR 40bn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890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>Financial Instruments included in 2014 – 2020 MFF proposals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483392"/>
            <a:ext cx="8280920" cy="4790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 EU Financial Instruments  current and new</a:t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		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83568" y="1844823"/>
          <a:ext cx="7488831" cy="4131776"/>
        </p:xfrm>
        <a:graphic>
          <a:graphicData uri="http://schemas.openxmlformats.org/drawingml/2006/table">
            <a:tbl>
              <a:tblPr/>
              <a:tblGrid>
                <a:gridCol w="2496277"/>
                <a:gridCol w="2496277"/>
                <a:gridCol w="2496277"/>
              </a:tblGrid>
              <a:tr h="24286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EQUITY INSTRUMENTS FOR SMEs 2007-2013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145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High Growth and Innovative SME Facility (GIF)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 under the Competitiveness and Innovation Framework </a:t>
                      </a: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Programme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 (CIF) – EUR 0.6bn</a:t>
                      </a:r>
                    </a:p>
                    <a:p>
                      <a:pPr marL="1257300" lvl="2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GIF 1 – invests in seed, start-up and early stage SMEs</a:t>
                      </a:r>
                    </a:p>
                    <a:p>
                      <a:pPr marL="1257300" lvl="2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GIF 2 – invests in expansion-stage SMEs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86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86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EQUITY INSTRUMENTS FOR SMEs 2014-2020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295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EU Equity Financial instrument for EU enterprises growth and RDI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Equity Instrument for research and innovation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- early stage funds, funds-of-funds that invest in intellectual property, technology transfer or venture capital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Horizon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Equity facility for growth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- investments in expansion stage funds-of-funds that invest in venture capital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COSME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Curved Left Arrow 20"/>
          <p:cNvSpPr/>
          <p:nvPr/>
        </p:nvSpPr>
        <p:spPr>
          <a:xfrm>
            <a:off x="6012160" y="2636912"/>
            <a:ext cx="648072" cy="129614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Curved Left Arrow 22"/>
          <p:cNvSpPr/>
          <p:nvPr/>
        </p:nvSpPr>
        <p:spPr>
          <a:xfrm>
            <a:off x="6876256" y="2852936"/>
            <a:ext cx="576064" cy="25202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 EU Financial Instruments  current and new</a:t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		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67544" y="1556792"/>
          <a:ext cx="8208911" cy="4323321"/>
        </p:xfrm>
        <a:graphic>
          <a:graphicData uri="http://schemas.openxmlformats.org/drawingml/2006/table">
            <a:tbl>
              <a:tblPr/>
              <a:tblGrid>
                <a:gridCol w="2736304"/>
                <a:gridCol w="3183585"/>
                <a:gridCol w="2289022"/>
              </a:tblGrid>
              <a:tr h="21444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DEBT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INSTRUMENTS FOR SMEs 2007-2013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97937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SME Guarantees (SMEG) </a:t>
                      </a:r>
                      <a:r>
                        <a:rPr lang="en-US" sz="1400" b="0" dirty="0" smtClean="0">
                          <a:latin typeface="+mn-lt"/>
                          <a:ea typeface="Calibri"/>
                          <a:cs typeface="Times New Roman"/>
                        </a:rPr>
                        <a:t>under 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the Competitiveness and Innovation Framework </a:t>
                      </a: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Programme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 (CIF) – EUR 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0.5bn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Risk-Sharing Instrument (RSI):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dedicated compartment for SMEs under the RSFF created in 2011 – EUR 120m</a:t>
                      </a:r>
                      <a:endParaRPr lang="en-US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83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444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DEBT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INSTRUMENTS FOR SMEs 2014-2020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5768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Debt instrument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for EU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enterprises’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growth and RDI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Loan Guarantee Facility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Guarantees and securitization of loans up</a:t>
                      </a: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to EUR 150.000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Indicatively EUR 0.75bn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COSME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1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RSI – II Facility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Guarantees for R&amp;I SMEs on loans above EUR150.000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Horizon 2020</a:t>
                      </a:r>
                      <a:endParaRPr lang="en-US" sz="1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036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Cultural and Creative Sector facility 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(new)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- Guarantees for loans to creative</a:t>
                      </a: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and cultural entities. EUR 0.2bn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Creative Europe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Curved Left Arrow 20"/>
          <p:cNvSpPr/>
          <p:nvPr/>
        </p:nvSpPr>
        <p:spPr>
          <a:xfrm>
            <a:off x="8028384" y="1988840"/>
            <a:ext cx="648072" cy="21602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Curved Left Arrow 22"/>
          <p:cNvSpPr/>
          <p:nvPr/>
        </p:nvSpPr>
        <p:spPr>
          <a:xfrm>
            <a:off x="7380312" y="2636912"/>
            <a:ext cx="576064" cy="25202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 EU Financial Instruments  current and new</a:t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		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83568" y="2060848"/>
          <a:ext cx="7560840" cy="3078781"/>
        </p:xfrm>
        <a:graphic>
          <a:graphicData uri="http://schemas.openxmlformats.org/drawingml/2006/table">
            <a:tbl>
              <a:tblPr/>
              <a:tblGrid>
                <a:gridCol w="2520280"/>
                <a:gridCol w="2932250"/>
                <a:gridCol w="2108310"/>
              </a:tblGrid>
              <a:tr h="22946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DEBT INSTRUMENT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FOR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LARGE R&amp;D</a:t>
                      </a:r>
                      <a:r>
                        <a:rPr lang="en-US" sz="1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PROJECTS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2007-2013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7842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Risk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Sharing Finance Facility (RSFF)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dirty="0" smtClean="0">
                          <a:latin typeface="+mn-lt"/>
                          <a:ea typeface="Calibri"/>
                          <a:cs typeface="Times New Roman"/>
                        </a:rPr>
                        <a:t>under</a:t>
                      </a:r>
                      <a:r>
                        <a:rPr lang="en-US" sz="1400" b="0" baseline="0" dirty="0" smtClean="0">
                          <a:latin typeface="+mn-lt"/>
                          <a:ea typeface="Calibri"/>
                          <a:cs typeface="Times New Roman"/>
                        </a:rPr>
                        <a:t> FP7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baseline="0" dirty="0" smtClean="0">
                          <a:latin typeface="+mn-lt"/>
                          <a:ea typeface="Calibri"/>
                          <a:cs typeface="Times New Roman"/>
                        </a:rPr>
                        <a:t>Loans and guarantees to R&amp;D projects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baseline="0" dirty="0" smtClean="0">
                          <a:latin typeface="+mn-lt"/>
                          <a:ea typeface="Calibri"/>
                          <a:cs typeface="Times New Roman"/>
                        </a:rPr>
                        <a:t>EU budgetary allocation to large projects and research </a:t>
                      </a:r>
                      <a:r>
                        <a:rPr lang="en-US" sz="1400" b="0" baseline="0" dirty="0" err="1" smtClean="0">
                          <a:latin typeface="+mn-lt"/>
                          <a:ea typeface="Calibri"/>
                          <a:cs typeface="Times New Roman"/>
                        </a:rPr>
                        <a:t>infrastrucutre</a:t>
                      </a:r>
                      <a:r>
                        <a:rPr lang="en-US" sz="1400" b="0" baseline="0" dirty="0" smtClean="0">
                          <a:latin typeface="+mn-lt"/>
                          <a:ea typeface="Calibri"/>
                          <a:cs typeface="Times New Roman"/>
                        </a:rPr>
                        <a:t> (excluding the SME compartment) EUR 0.9bn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82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46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DEBT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INSTRUMENTS FOR </a:t>
                      </a: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LARGE R&amp;I</a:t>
                      </a:r>
                      <a:r>
                        <a:rPr lang="en-US" sz="1400" b="1" baseline="0" dirty="0" smtClean="0">
                          <a:latin typeface="+mn-lt"/>
                          <a:ea typeface="Calibri"/>
                          <a:cs typeface="Times New Roman"/>
                        </a:rPr>
                        <a:t> PROJECTS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2014-2020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9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Loan &amp; Guarantee  Service for Research and Innovation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dirty="0" smtClean="0">
                          <a:latin typeface="Calibri"/>
                          <a:ea typeface="Calibri"/>
                          <a:cs typeface="Times New Roman"/>
                        </a:rPr>
                        <a:t>Loans and Guarantees to R&amp;I (non-SMEs)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Horizon</a:t>
                      </a:r>
                      <a:r>
                        <a:rPr lang="en-US" sz="1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2020</a:t>
                      </a: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 EU Financial Instruments  current and new</a:t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		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83568" y="2060848"/>
          <a:ext cx="7560840" cy="3622804"/>
        </p:xfrm>
        <a:graphic>
          <a:graphicData uri="http://schemas.openxmlformats.org/drawingml/2006/table">
            <a:tbl>
              <a:tblPr/>
              <a:tblGrid>
                <a:gridCol w="2520280"/>
                <a:gridCol w="3600400"/>
                <a:gridCol w="1440160"/>
              </a:tblGrid>
              <a:tr h="22946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EQUITY AND DEBT INSTRUMENT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FOR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THE SOCIAL ECONOMY 2007-2013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7842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European Progress Microfinance Facility (EPMF, </a:t>
                      </a:r>
                      <a:r>
                        <a:rPr lang="en-US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ets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2010)</a:t>
                      </a:r>
                      <a:endParaRPr lang="en-US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/>
                        </a:rPr>
                        <a:t>guarantees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/>
                        </a:rPr>
                        <a:t> and counter-guarantees for microcredit lending</a:t>
                      </a:r>
                      <a:endParaRPr lang="en-US" sz="1400" b="0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baseline="0" dirty="0" smtClean="0">
                          <a:latin typeface="+mn-lt"/>
                          <a:ea typeface="Calibri"/>
                          <a:cs typeface="Times New Roman"/>
                        </a:rPr>
                        <a:t>Loans and equity to microcredit institutions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baseline="0" dirty="0" smtClean="0">
                          <a:latin typeface="+mn-lt"/>
                          <a:ea typeface="Calibri"/>
                          <a:cs typeface="Times New Roman"/>
                        </a:rPr>
                        <a:t>EU budgetary contribution EUR 100m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82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46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EQUITY AND DEBT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INSTRUMENTS FOR </a:t>
                      </a: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THE SOCIAL ECONOMY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2014-2020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9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Microfinance</a:t>
                      </a:r>
                      <a:r>
                        <a:rPr lang="en-US" sz="1400" b="1" baseline="0" dirty="0" smtClean="0">
                          <a:latin typeface="+mn-lt"/>
                          <a:ea typeface="Calibri"/>
                          <a:cs typeface="Times New Roman"/>
                        </a:rPr>
                        <a:t> and social entrepreneurship instrument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dirty="0" smtClean="0">
                          <a:latin typeface="Calibri"/>
                          <a:ea typeface="Calibri"/>
                          <a:cs typeface="Times New Roman"/>
                        </a:rPr>
                        <a:t>Guarantees,</a:t>
                      </a: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 micro credit, equity and quasi-equity to financial institutions that invest or lend to entrepreneurs, especially those furthest from the </a:t>
                      </a:r>
                      <a:r>
                        <a:rPr lang="en-US" sz="1400" b="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labour</a:t>
                      </a: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 market, and social enterprises.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Proposed EU budgetary contribution</a:t>
                      </a:r>
                    </a:p>
                    <a:p>
                      <a:pPr lv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Access to microfinance EUR 87m</a:t>
                      </a:r>
                    </a:p>
                    <a:p>
                      <a:pPr lv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Social enterprise development EUR 96m</a:t>
                      </a:r>
                    </a:p>
                    <a:p>
                      <a:pPr lv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Capacity building EUR 9m</a:t>
                      </a:r>
                      <a:endParaRPr lang="en-US" sz="14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Social Change and Innovation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 EU Financial Instruments  current and new</a:t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		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1560" y="1700808"/>
          <a:ext cx="7992888" cy="4369048"/>
        </p:xfrm>
        <a:graphic>
          <a:graphicData uri="http://schemas.openxmlformats.org/drawingml/2006/table">
            <a:tbl>
              <a:tblPr/>
              <a:tblGrid>
                <a:gridCol w="2520280"/>
                <a:gridCol w="3600400"/>
                <a:gridCol w="1872208"/>
              </a:tblGrid>
              <a:tr h="2360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INSTRUMENT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FOR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INFRASTRUCTURE 2007-2013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410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Loan Guarantee Facility for TEN-Transport (LGTT, est. 2008)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EUR 500m of EU budget has generated EUR 12bn of project financing</a:t>
                      </a:r>
                      <a:endParaRPr lang="en-US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/>
                        </a:rPr>
                        <a:t>Pilot phase project bonds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/>
                        </a:rPr>
                        <a:t>EUR  230m budget for 2012-13</a:t>
                      </a:r>
                      <a:endParaRPr lang="en-US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02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0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EQUITY AND DEBT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INSTRUMENTS FOR </a:t>
                      </a: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NFRASTRUCTURE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2014-2020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62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Infrastructure financial </a:t>
                      </a:r>
                      <a:r>
                        <a:rPr lang="en-US" sz="1400" b="1" baseline="0" dirty="0" smtClean="0">
                          <a:latin typeface="+mn-lt"/>
                          <a:ea typeface="Calibri"/>
                          <a:cs typeface="Times New Roman"/>
                        </a:rPr>
                        <a:t>instruments </a:t>
                      </a:r>
                      <a:r>
                        <a:rPr lang="en-US" sz="1400" b="0" baseline="0" dirty="0" smtClean="0">
                          <a:latin typeface="+mn-lt"/>
                          <a:ea typeface="Calibri"/>
                          <a:cs typeface="Times New Roman"/>
                        </a:rPr>
                        <a:t>(including Project Bonds Initiative)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dirty="0" smtClean="0">
                          <a:latin typeface="Calibri"/>
                          <a:ea typeface="Calibri"/>
                          <a:cs typeface="Times New Roman"/>
                        </a:rPr>
                        <a:t>Equity</a:t>
                      </a: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 instruments, such as investment funds with a focus on providing risk capital for actions contributing to projects of common interest;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Loans and/or guarantees facilitated by risk-sharing instruments, incl. enhancement mechanism to project bonds, issued by a financial institution on its own resources;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Thematic coverage: TEN-T, TEN-E and broadband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Other financial instruments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baseline="0" dirty="0" smtClean="0">
                          <a:latin typeface="Calibri"/>
                          <a:ea typeface="Calibri"/>
                          <a:cs typeface="Times New Roman"/>
                        </a:rPr>
                        <a:t>EUR 40bn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Connecting Europe Facility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268"/>
          <p:cNvGrpSpPr>
            <a:grpSpLocks/>
          </p:cNvGrpSpPr>
          <p:nvPr/>
        </p:nvGrpSpPr>
        <p:grpSpPr bwMode="auto">
          <a:xfrm>
            <a:off x="1331640" y="3068960"/>
            <a:ext cx="5942013" cy="877887"/>
            <a:chOff x="1601669" y="2953496"/>
            <a:chExt cx="5941761" cy="877921"/>
          </a:xfrm>
        </p:grpSpPr>
        <p:sp>
          <p:nvSpPr>
            <p:cNvPr id="24" name="Up Arrow Callout 23"/>
            <p:cNvSpPr/>
            <p:nvPr/>
          </p:nvSpPr>
          <p:spPr bwMode="auto">
            <a:xfrm>
              <a:off x="1691679" y="2953496"/>
              <a:ext cx="5761634" cy="337537"/>
            </a:xfrm>
            <a:prstGeom prst="upArrowCallout">
              <a:avLst>
                <a:gd name="adj1" fmla="val 112082"/>
                <a:gd name="adj2" fmla="val 57452"/>
                <a:gd name="adj3" fmla="val 0"/>
                <a:gd name="adj4" fmla="val 64977"/>
              </a:avLst>
            </a:prstGeom>
            <a:gradFill>
              <a:gsLst>
                <a:gs pos="0">
                  <a:srgbClr val="DDEBCF"/>
                </a:gs>
                <a:gs pos="100000">
                  <a:srgbClr val="9CB86E">
                    <a:alpha val="42000"/>
                  </a:srgbClr>
                </a:gs>
                <a:gs pos="100000">
                  <a:srgbClr val="156B13"/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  <p:sp>
          <p:nvSpPr>
            <p:cNvPr id="31" name="Down Arrow 30"/>
            <p:cNvSpPr/>
            <p:nvPr/>
          </p:nvSpPr>
          <p:spPr bwMode="auto">
            <a:xfrm>
              <a:off x="4357452" y="3291646"/>
              <a:ext cx="409558" cy="539771"/>
            </a:xfrm>
            <a:prstGeom prst="downArrow">
              <a:avLst>
                <a:gd name="adj1" fmla="val 52328"/>
                <a:gd name="adj2" fmla="val 65810"/>
              </a:avLst>
            </a:prstGeom>
            <a:gradFill>
              <a:gsLst>
                <a:gs pos="2000">
                  <a:srgbClr val="DDEBCF"/>
                </a:gs>
                <a:gs pos="2000">
                  <a:schemeClr val="bg1"/>
                </a:gs>
                <a:gs pos="100000">
                  <a:srgbClr val="156B13"/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  <p:sp>
          <p:nvSpPr>
            <p:cNvPr id="56" name="Down Arrow 55"/>
            <p:cNvSpPr/>
            <p:nvPr/>
          </p:nvSpPr>
          <p:spPr bwMode="auto">
            <a:xfrm>
              <a:off x="7133872" y="3291646"/>
              <a:ext cx="409558" cy="539771"/>
            </a:xfrm>
            <a:prstGeom prst="downArrow">
              <a:avLst>
                <a:gd name="adj1" fmla="val 52328"/>
                <a:gd name="adj2" fmla="val 65810"/>
              </a:avLst>
            </a:prstGeom>
            <a:gradFill>
              <a:gsLst>
                <a:gs pos="2000">
                  <a:srgbClr val="DDEBCF"/>
                </a:gs>
                <a:gs pos="2000">
                  <a:schemeClr val="bg1"/>
                </a:gs>
                <a:gs pos="100000">
                  <a:srgbClr val="156B13"/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  <p:sp>
          <p:nvSpPr>
            <p:cNvPr id="57" name="Down Arrow 56"/>
            <p:cNvSpPr/>
            <p:nvPr/>
          </p:nvSpPr>
          <p:spPr bwMode="auto">
            <a:xfrm>
              <a:off x="1601669" y="3291646"/>
              <a:ext cx="409558" cy="539771"/>
            </a:xfrm>
            <a:prstGeom prst="downArrow">
              <a:avLst>
                <a:gd name="adj1" fmla="val 52328"/>
                <a:gd name="adj2" fmla="val 65810"/>
              </a:avLst>
            </a:prstGeom>
            <a:gradFill>
              <a:gsLst>
                <a:gs pos="2000">
                  <a:srgbClr val="DDEBCF"/>
                </a:gs>
                <a:gs pos="2000">
                  <a:schemeClr val="bg1"/>
                </a:gs>
                <a:gs pos="100000">
                  <a:srgbClr val="156B13"/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</p:grpSp>
      <p:grpSp>
        <p:nvGrpSpPr>
          <p:cNvPr id="3" name="Group 11271"/>
          <p:cNvGrpSpPr>
            <a:grpSpLocks/>
          </p:cNvGrpSpPr>
          <p:nvPr/>
        </p:nvGrpSpPr>
        <p:grpSpPr bwMode="auto">
          <a:xfrm>
            <a:off x="631825" y="3822700"/>
            <a:ext cx="2085975" cy="1598613"/>
            <a:chOff x="763215" y="3814914"/>
            <a:chExt cx="2086032" cy="1598137"/>
          </a:xfrm>
        </p:grpSpPr>
        <p:sp>
          <p:nvSpPr>
            <p:cNvPr id="31755" name="Flowchart: Process 33"/>
            <p:cNvSpPr>
              <a:spLocks noChangeArrowheads="1"/>
            </p:cNvSpPr>
            <p:nvPr/>
          </p:nvSpPr>
          <p:spPr bwMode="auto">
            <a:xfrm>
              <a:off x="763215" y="3814914"/>
              <a:ext cx="2086032" cy="612648"/>
            </a:xfrm>
            <a:prstGeom prst="flowChartProcess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/>
              <a:r>
                <a:rPr lang="fr-BE" sz="1400" b="1" dirty="0"/>
                <a:t>Convergence</a:t>
              </a:r>
            </a:p>
            <a:p>
              <a:pPr marL="342900" indent="-342900"/>
              <a:r>
                <a:rPr lang="fr-BE" sz="1400" dirty="0"/>
                <a:t>(Objective I)</a:t>
              </a:r>
              <a:endParaRPr lang="en-GB" sz="1400" dirty="0"/>
            </a:p>
          </p:txBody>
        </p:sp>
        <p:grpSp>
          <p:nvGrpSpPr>
            <p:cNvPr id="4" name="Group 40"/>
            <p:cNvGrpSpPr>
              <a:grpSpLocks/>
            </p:cNvGrpSpPr>
            <p:nvPr/>
          </p:nvGrpSpPr>
          <p:grpSpPr bwMode="auto">
            <a:xfrm>
              <a:off x="884198" y="4540864"/>
              <a:ext cx="1844065" cy="872187"/>
              <a:chOff x="884198" y="4540864"/>
              <a:chExt cx="1844065" cy="872187"/>
            </a:xfrm>
          </p:grpSpPr>
          <p:sp>
            <p:nvSpPr>
              <p:cNvPr id="31757" name="Rectangle 27"/>
              <p:cNvSpPr>
                <a:spLocks noChangeArrowheads="1"/>
              </p:cNvSpPr>
              <p:nvPr/>
            </p:nvSpPr>
            <p:spPr bwMode="auto">
              <a:xfrm>
                <a:off x="884198" y="5097725"/>
                <a:ext cx="842122" cy="315035"/>
              </a:xfrm>
              <a:prstGeom prst="rect">
                <a:avLst/>
              </a:prstGeom>
              <a:noFill/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342900" indent="-342900"/>
                <a:r>
                  <a:rPr lang="fr-BE" sz="1400"/>
                  <a:t>National</a:t>
                </a:r>
                <a:endParaRPr lang="en-GB" sz="1400"/>
              </a:p>
            </p:txBody>
          </p:sp>
          <p:sp>
            <p:nvSpPr>
              <p:cNvPr id="31758" name="Rectangle 39"/>
              <p:cNvSpPr>
                <a:spLocks noChangeArrowheads="1"/>
              </p:cNvSpPr>
              <p:nvPr/>
            </p:nvSpPr>
            <p:spPr bwMode="auto">
              <a:xfrm>
                <a:off x="1886141" y="5098016"/>
                <a:ext cx="842122" cy="315035"/>
              </a:xfrm>
              <a:prstGeom prst="rect">
                <a:avLst/>
              </a:prstGeom>
              <a:noFill/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342900" indent="-342900"/>
                <a:r>
                  <a:rPr lang="fr-BE" sz="1400"/>
                  <a:t>Regional</a:t>
                </a:r>
                <a:endParaRPr lang="en-GB" sz="1400"/>
              </a:p>
            </p:txBody>
          </p:sp>
          <p:sp>
            <p:nvSpPr>
              <p:cNvPr id="59" name="Down Arrow 58"/>
              <p:cNvSpPr/>
              <p:nvPr/>
            </p:nvSpPr>
            <p:spPr bwMode="auto">
              <a:xfrm>
                <a:off x="2103101" y="4557643"/>
                <a:ext cx="409586" cy="541177"/>
              </a:xfrm>
              <a:prstGeom prst="downArrow">
                <a:avLst>
                  <a:gd name="adj1" fmla="val 52328"/>
                  <a:gd name="adj2" fmla="val 65810"/>
                </a:avLst>
              </a:prstGeom>
              <a:gradFill>
                <a:gsLst>
                  <a:gs pos="3000">
                    <a:schemeClr val="bg1"/>
                  </a:gs>
                  <a:gs pos="100000">
                    <a:srgbClr val="0047FF"/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pPr marL="342900" indent="-342900">
                  <a:defRPr/>
                </a:pPr>
                <a:endParaRPr lang="en-GB"/>
              </a:p>
            </p:txBody>
          </p:sp>
          <p:sp>
            <p:nvSpPr>
              <p:cNvPr id="60" name="Down Arrow 59"/>
              <p:cNvSpPr/>
              <p:nvPr/>
            </p:nvSpPr>
            <p:spPr bwMode="auto">
              <a:xfrm>
                <a:off x="1099774" y="4540186"/>
                <a:ext cx="409586" cy="541176"/>
              </a:xfrm>
              <a:prstGeom prst="downArrow">
                <a:avLst>
                  <a:gd name="adj1" fmla="val 52328"/>
                  <a:gd name="adj2" fmla="val 65810"/>
                </a:avLst>
              </a:prstGeom>
              <a:gradFill>
                <a:gsLst>
                  <a:gs pos="3000">
                    <a:schemeClr val="bg1"/>
                  </a:gs>
                  <a:gs pos="100000">
                    <a:srgbClr val="0047FF"/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pPr marL="342900" indent="-342900">
                  <a:defRPr/>
                </a:pPr>
                <a:endParaRPr lang="en-GB"/>
              </a:p>
            </p:txBody>
          </p:sp>
        </p:grpSp>
      </p:grpSp>
      <p:grpSp>
        <p:nvGrpSpPr>
          <p:cNvPr id="5" name="Group 11272"/>
          <p:cNvGrpSpPr>
            <a:grpSpLocks/>
          </p:cNvGrpSpPr>
          <p:nvPr/>
        </p:nvGrpSpPr>
        <p:grpSpPr bwMode="auto">
          <a:xfrm>
            <a:off x="2987824" y="3861048"/>
            <a:ext cx="2085975" cy="1608137"/>
            <a:chOff x="3521084" y="3840619"/>
            <a:chExt cx="2086032" cy="1607778"/>
          </a:xfrm>
        </p:grpSpPr>
        <p:sp>
          <p:nvSpPr>
            <p:cNvPr id="31762" name="Flowchart: Process 22"/>
            <p:cNvSpPr>
              <a:spLocks noChangeArrowheads="1"/>
            </p:cNvSpPr>
            <p:nvPr/>
          </p:nvSpPr>
          <p:spPr bwMode="auto">
            <a:xfrm>
              <a:off x="3521084" y="3840619"/>
              <a:ext cx="2086032" cy="612648"/>
            </a:xfrm>
            <a:prstGeom prst="flowChartProcess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/>
              <a:r>
                <a:rPr lang="fr-BE" sz="1400" b="1" dirty="0" err="1"/>
                <a:t>Regional</a:t>
              </a:r>
              <a:r>
                <a:rPr lang="fr-BE" sz="1400" b="1" dirty="0"/>
                <a:t> </a:t>
              </a:r>
              <a:r>
                <a:rPr lang="fr-BE" sz="1400" b="1" dirty="0" err="1"/>
                <a:t>Competitiveness</a:t>
              </a:r>
              <a:r>
                <a:rPr lang="fr-BE" sz="1400" b="1" dirty="0"/>
                <a:t> and </a:t>
              </a:r>
              <a:r>
                <a:rPr lang="fr-BE" sz="1400" b="1" dirty="0" err="1"/>
                <a:t>Employment</a:t>
              </a:r>
              <a:endParaRPr lang="fr-BE" sz="1400" b="1" dirty="0"/>
            </a:p>
            <a:p>
              <a:pPr marL="342900" indent="-342900"/>
              <a:r>
                <a:rPr lang="fr-BE" sz="1400" dirty="0"/>
                <a:t>(Objective II)</a:t>
              </a:r>
              <a:endParaRPr lang="en-GB" sz="1400" dirty="0"/>
            </a:p>
          </p:txBody>
        </p:sp>
        <p:grpSp>
          <p:nvGrpSpPr>
            <p:cNvPr id="6" name="Group 61"/>
            <p:cNvGrpSpPr>
              <a:grpSpLocks/>
            </p:cNvGrpSpPr>
            <p:nvPr/>
          </p:nvGrpSpPr>
          <p:grpSpPr bwMode="auto">
            <a:xfrm>
              <a:off x="3640405" y="4576210"/>
              <a:ext cx="1844065" cy="872187"/>
              <a:chOff x="884198" y="4540864"/>
              <a:chExt cx="1844065" cy="872187"/>
            </a:xfrm>
          </p:grpSpPr>
          <p:sp>
            <p:nvSpPr>
              <p:cNvPr id="31764" name="Rectangle 62"/>
              <p:cNvSpPr>
                <a:spLocks noChangeArrowheads="1"/>
              </p:cNvSpPr>
              <p:nvPr/>
            </p:nvSpPr>
            <p:spPr bwMode="auto">
              <a:xfrm>
                <a:off x="884198" y="5097725"/>
                <a:ext cx="842122" cy="315035"/>
              </a:xfrm>
              <a:prstGeom prst="rect">
                <a:avLst/>
              </a:prstGeom>
              <a:noFill/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342900" indent="-342900"/>
                <a:r>
                  <a:rPr lang="fr-BE" sz="1400"/>
                  <a:t>National</a:t>
                </a:r>
                <a:endParaRPr lang="en-GB" sz="1400"/>
              </a:p>
            </p:txBody>
          </p:sp>
          <p:sp>
            <p:nvSpPr>
              <p:cNvPr id="31765" name="Rectangle 63"/>
              <p:cNvSpPr>
                <a:spLocks noChangeArrowheads="1"/>
              </p:cNvSpPr>
              <p:nvPr/>
            </p:nvSpPr>
            <p:spPr bwMode="auto">
              <a:xfrm>
                <a:off x="1886141" y="5098016"/>
                <a:ext cx="842122" cy="315035"/>
              </a:xfrm>
              <a:prstGeom prst="rect">
                <a:avLst/>
              </a:prstGeom>
              <a:noFill/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342900" indent="-342900"/>
                <a:r>
                  <a:rPr lang="fr-BE" sz="1400"/>
                  <a:t>Regional</a:t>
                </a:r>
                <a:endParaRPr lang="en-GB" sz="1400"/>
              </a:p>
            </p:txBody>
          </p:sp>
          <p:sp>
            <p:nvSpPr>
              <p:cNvPr id="65" name="Down Arrow 64"/>
              <p:cNvSpPr/>
              <p:nvPr/>
            </p:nvSpPr>
            <p:spPr bwMode="auto">
              <a:xfrm>
                <a:off x="2103175" y="4557580"/>
                <a:ext cx="409586" cy="541216"/>
              </a:xfrm>
              <a:prstGeom prst="downArrow">
                <a:avLst>
                  <a:gd name="adj1" fmla="val 52328"/>
                  <a:gd name="adj2" fmla="val 65810"/>
                </a:avLst>
              </a:prstGeom>
              <a:gradFill>
                <a:gsLst>
                  <a:gs pos="3000">
                    <a:schemeClr val="bg1"/>
                  </a:gs>
                  <a:gs pos="100000">
                    <a:srgbClr val="0047FF"/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pPr marL="342900" indent="-342900">
                  <a:defRPr/>
                </a:pPr>
                <a:endParaRPr lang="en-GB"/>
              </a:p>
            </p:txBody>
          </p:sp>
          <p:sp>
            <p:nvSpPr>
              <p:cNvPr id="66" name="Down Arrow 65"/>
              <p:cNvSpPr/>
              <p:nvPr/>
            </p:nvSpPr>
            <p:spPr bwMode="auto">
              <a:xfrm>
                <a:off x="1099848" y="4540121"/>
                <a:ext cx="409586" cy="541217"/>
              </a:xfrm>
              <a:prstGeom prst="downArrow">
                <a:avLst>
                  <a:gd name="adj1" fmla="val 52328"/>
                  <a:gd name="adj2" fmla="val 65810"/>
                </a:avLst>
              </a:prstGeom>
              <a:gradFill>
                <a:gsLst>
                  <a:gs pos="3000">
                    <a:schemeClr val="bg1"/>
                  </a:gs>
                  <a:gs pos="100000">
                    <a:srgbClr val="0047FF"/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pPr marL="342900" indent="-342900">
                  <a:defRPr/>
                </a:pPr>
                <a:endParaRPr lang="en-GB"/>
              </a:p>
            </p:txBody>
          </p:sp>
        </p:grpSp>
      </p:grpSp>
      <p:grpSp>
        <p:nvGrpSpPr>
          <p:cNvPr id="7" name="Group 11270"/>
          <p:cNvGrpSpPr>
            <a:grpSpLocks/>
          </p:cNvGrpSpPr>
          <p:nvPr/>
        </p:nvGrpSpPr>
        <p:grpSpPr bwMode="auto">
          <a:xfrm>
            <a:off x="539552" y="1628800"/>
            <a:ext cx="6724329" cy="1537473"/>
            <a:chOff x="610214" y="1337318"/>
            <a:chExt cx="6724000" cy="1536700"/>
          </a:xfrm>
        </p:grpSpPr>
        <p:sp>
          <p:nvSpPr>
            <p:cNvPr id="31770" name="Parallelogram 2"/>
            <p:cNvSpPr>
              <a:spLocks noChangeArrowheads="1"/>
            </p:cNvSpPr>
            <p:nvPr/>
          </p:nvSpPr>
          <p:spPr bwMode="auto">
            <a:xfrm>
              <a:off x="610214" y="1428439"/>
              <a:ext cx="1438367" cy="525760"/>
            </a:xfrm>
            <a:prstGeom prst="parallelogram">
              <a:avLst>
                <a:gd name="adj" fmla="val 25002"/>
              </a:avLst>
            </a:prstGeom>
            <a:solidFill>
              <a:srgbClr val="FFC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/>
              <a:r>
                <a:rPr lang="fr-BE" dirty="0" err="1"/>
                <a:t>Other</a:t>
              </a:r>
              <a:r>
                <a:rPr lang="fr-BE" dirty="0"/>
                <a:t> </a:t>
              </a:r>
            </a:p>
            <a:p>
              <a:pPr marL="342900" indent="-342900"/>
              <a:r>
                <a:rPr lang="fr-BE" dirty="0" err="1"/>
                <a:t>Funding</a:t>
              </a:r>
              <a:r>
                <a:rPr lang="fr-BE" dirty="0"/>
                <a:t> Sources</a:t>
              </a:r>
              <a:endParaRPr lang="en-GB" dirty="0"/>
            </a:p>
          </p:txBody>
        </p:sp>
        <p:sp>
          <p:nvSpPr>
            <p:cNvPr id="31771" name="Rectangle 3"/>
            <p:cNvSpPr>
              <a:spLocks noChangeArrowheads="1"/>
            </p:cNvSpPr>
            <p:nvPr/>
          </p:nvSpPr>
          <p:spPr bwMode="auto">
            <a:xfrm>
              <a:off x="3541006" y="1504551"/>
              <a:ext cx="2086031" cy="351334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/>
              <a:r>
                <a:rPr lang="fr-BE" sz="1400" b="1"/>
                <a:t>EU Cohesion Funding</a:t>
              </a:r>
              <a:endParaRPr lang="en-GB" sz="1400" b="1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394477" y="2569788"/>
              <a:ext cx="4691695" cy="304230"/>
              <a:chOff x="2539931" y="2487765"/>
              <a:chExt cx="4691695" cy="304230"/>
            </a:xfrm>
          </p:grpSpPr>
          <p:sp>
            <p:nvSpPr>
              <p:cNvPr id="31773" name="Rectangle 5"/>
              <p:cNvSpPr>
                <a:spLocks noChangeArrowheads="1"/>
              </p:cNvSpPr>
              <p:nvPr/>
            </p:nvSpPr>
            <p:spPr bwMode="auto">
              <a:xfrm>
                <a:off x="2539931" y="2487766"/>
                <a:ext cx="1350150" cy="288032"/>
              </a:xfrm>
              <a:prstGeom prst="rect">
                <a:avLst/>
              </a:prstGeom>
              <a:noFill/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342900" indent="-342900"/>
                <a:r>
                  <a:rPr lang="fr-BE" sz="1400" b="1" dirty="0" err="1"/>
                  <a:t>Cohesion</a:t>
                </a:r>
                <a:r>
                  <a:rPr lang="fr-BE" sz="1400" b="1" dirty="0"/>
                  <a:t> </a:t>
                </a:r>
                <a:r>
                  <a:rPr lang="fr-BE" sz="1400" b="1" dirty="0" err="1"/>
                  <a:t>Fund</a:t>
                </a:r>
                <a:endParaRPr lang="en-GB" sz="1400" b="1" dirty="0"/>
              </a:p>
            </p:txBody>
          </p:sp>
          <p:sp>
            <p:nvSpPr>
              <p:cNvPr id="31774" name="Rectangle 11"/>
              <p:cNvSpPr>
                <a:spLocks noChangeArrowheads="1"/>
              </p:cNvSpPr>
              <p:nvPr/>
            </p:nvSpPr>
            <p:spPr bwMode="auto">
              <a:xfrm>
                <a:off x="4542017" y="2487765"/>
                <a:ext cx="900100" cy="288032"/>
              </a:xfrm>
              <a:prstGeom prst="rect">
                <a:avLst/>
              </a:prstGeom>
              <a:noFill/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342900" indent="-342900"/>
                <a:r>
                  <a:rPr lang="fr-BE" sz="1400" b="1" dirty="0"/>
                  <a:t>ERDF</a:t>
                </a:r>
                <a:endParaRPr lang="en-GB" sz="1400" b="1" dirty="0"/>
              </a:p>
            </p:txBody>
          </p:sp>
          <p:sp>
            <p:nvSpPr>
              <p:cNvPr id="31775" name="Rectangle 12"/>
              <p:cNvSpPr>
                <a:spLocks noChangeArrowheads="1"/>
              </p:cNvSpPr>
              <p:nvPr/>
            </p:nvSpPr>
            <p:spPr bwMode="auto">
              <a:xfrm>
                <a:off x="5431426" y="2503963"/>
                <a:ext cx="1800200" cy="288032"/>
              </a:xfrm>
              <a:prstGeom prst="rect">
                <a:avLst/>
              </a:prstGeom>
              <a:noFill/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342900" indent="-342900"/>
                <a:r>
                  <a:rPr lang="fr-BE" sz="1400" b="1" dirty="0" err="1"/>
                  <a:t>European</a:t>
                </a:r>
                <a:r>
                  <a:rPr lang="fr-BE" sz="1400" b="1" dirty="0"/>
                  <a:t> Social </a:t>
                </a:r>
                <a:r>
                  <a:rPr lang="fr-BE" sz="1400" b="1" dirty="0" err="1"/>
                  <a:t>Fund</a:t>
                </a:r>
                <a:endParaRPr lang="en-GB" sz="1400" b="1" dirty="0"/>
              </a:p>
            </p:txBody>
          </p:sp>
        </p:grpSp>
        <p:sp>
          <p:nvSpPr>
            <p:cNvPr id="39" name="Down Arrow 38"/>
            <p:cNvSpPr/>
            <p:nvPr/>
          </p:nvSpPr>
          <p:spPr bwMode="auto">
            <a:xfrm rot="3533164">
              <a:off x="3092998" y="1689320"/>
              <a:ext cx="241179" cy="1082622"/>
            </a:xfrm>
            <a:prstGeom prst="downArrow">
              <a:avLst>
                <a:gd name="adj1" fmla="val 50000"/>
                <a:gd name="adj2" fmla="val 126789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60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  <p:sp>
          <p:nvSpPr>
            <p:cNvPr id="54" name="Down Arrow 53"/>
            <p:cNvSpPr/>
            <p:nvPr/>
          </p:nvSpPr>
          <p:spPr bwMode="auto">
            <a:xfrm rot="17993861">
              <a:off x="5769392" y="1689320"/>
              <a:ext cx="241179" cy="1082622"/>
            </a:xfrm>
            <a:prstGeom prst="downArrow">
              <a:avLst>
                <a:gd name="adj1" fmla="val 50000"/>
                <a:gd name="adj2" fmla="val 126789"/>
              </a:avLst>
            </a:prstGeom>
            <a:gradFill flip="none" rotWithShape="1">
              <a:gsLst>
                <a:gs pos="0">
                  <a:schemeClr val="bg1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60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  <p:sp>
          <p:nvSpPr>
            <p:cNvPr id="55" name="Down Arrow 54"/>
            <p:cNvSpPr/>
            <p:nvPr/>
          </p:nvSpPr>
          <p:spPr bwMode="auto">
            <a:xfrm>
              <a:off x="4462889" y="1921224"/>
              <a:ext cx="242875" cy="653721"/>
            </a:xfrm>
            <a:prstGeom prst="downArrow">
              <a:avLst>
                <a:gd name="adj1" fmla="val 50000"/>
                <a:gd name="adj2" fmla="val 126789"/>
              </a:avLst>
            </a:prstGeom>
            <a:gradFill flip="none" rotWithShape="1">
              <a:gsLst>
                <a:gs pos="3000">
                  <a:schemeClr val="bg1"/>
                </a:gs>
                <a:gs pos="74000">
                  <a:srgbClr val="9CB86E"/>
                </a:gs>
                <a:gs pos="99000">
                  <a:srgbClr val="156B13"/>
                </a:gs>
              </a:gsLst>
              <a:lin ang="60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  <p:sp>
          <p:nvSpPr>
            <p:cNvPr id="31779" name="Oval 77"/>
            <p:cNvSpPr>
              <a:spLocks noChangeArrowheads="1"/>
            </p:cNvSpPr>
            <p:nvPr/>
          </p:nvSpPr>
          <p:spPr bwMode="auto">
            <a:xfrm>
              <a:off x="6419814" y="1337318"/>
              <a:ext cx="914400" cy="685800"/>
            </a:xfrm>
            <a:prstGeom prst="ellipse">
              <a:avLst/>
            </a:prstGeom>
            <a:solidFill>
              <a:srgbClr val="02BE18"/>
            </a:solidFill>
            <a:ln w="9525" algn="ctr">
              <a:solidFill>
                <a:srgbClr val="02BE1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/>
              <a:r>
                <a:rPr lang="fr-BE" sz="1400"/>
                <a:t>ENPI</a:t>
              </a:r>
              <a:endParaRPr lang="en-GB" sz="1400"/>
            </a:p>
          </p:txBody>
        </p:sp>
        <p:sp>
          <p:nvSpPr>
            <p:cNvPr id="79" name="Flowchart: Data 78"/>
            <p:cNvSpPr/>
            <p:nvPr/>
          </p:nvSpPr>
          <p:spPr bwMode="auto">
            <a:xfrm>
              <a:off x="2394477" y="1472188"/>
              <a:ext cx="1027063" cy="512504"/>
            </a:xfrm>
            <a:prstGeom prst="flowChartInputOutpu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r>
                <a:rPr lang="fr-BE" sz="1400" dirty="0"/>
                <a:t>IPA</a:t>
              </a:r>
              <a:endParaRPr lang="en-GB" sz="1400" dirty="0"/>
            </a:p>
          </p:txBody>
        </p:sp>
      </p:grpSp>
      <p:grpSp>
        <p:nvGrpSpPr>
          <p:cNvPr id="9" name="Group 11274"/>
          <p:cNvGrpSpPr>
            <a:grpSpLocks/>
          </p:cNvGrpSpPr>
          <p:nvPr/>
        </p:nvGrpSpPr>
        <p:grpSpPr bwMode="auto">
          <a:xfrm>
            <a:off x="6012160" y="3861047"/>
            <a:ext cx="2786019" cy="1622244"/>
            <a:chOff x="5947743" y="3813486"/>
            <a:chExt cx="2787074" cy="1622547"/>
          </a:xfrm>
        </p:grpSpPr>
        <p:sp>
          <p:nvSpPr>
            <p:cNvPr id="31782" name="Flowchart: Process 32"/>
            <p:cNvSpPr>
              <a:spLocks noChangeArrowheads="1"/>
            </p:cNvSpPr>
            <p:nvPr/>
          </p:nvSpPr>
          <p:spPr bwMode="auto">
            <a:xfrm>
              <a:off x="6596060" y="3813486"/>
              <a:ext cx="2086032" cy="612648"/>
            </a:xfrm>
            <a:prstGeom prst="flowChartProcess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/>
              <a:r>
                <a:rPr lang="fr-BE" sz="1400" b="1" dirty="0"/>
                <a:t>ETC</a:t>
              </a:r>
            </a:p>
            <a:p>
              <a:pPr marL="342900" indent="-342900"/>
              <a:r>
                <a:rPr lang="fr-BE" sz="1400" dirty="0"/>
                <a:t>(Objective III)</a:t>
              </a:r>
              <a:endParaRPr lang="en-GB" sz="1400" dirty="0"/>
            </a:p>
          </p:txBody>
        </p:sp>
        <p:sp>
          <p:nvSpPr>
            <p:cNvPr id="31783" name="Rectangle 67"/>
            <p:cNvSpPr>
              <a:spLocks noChangeArrowheads="1"/>
            </p:cNvSpPr>
            <p:nvPr/>
          </p:nvSpPr>
          <p:spPr bwMode="auto">
            <a:xfrm>
              <a:off x="5947743" y="5106693"/>
              <a:ext cx="842122" cy="315035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 algn="r"/>
              <a:r>
                <a:rPr lang="fr-BE" dirty="0"/>
                <a:t>C</a:t>
              </a:r>
              <a:r>
                <a:rPr lang="fr-BE" sz="1400" dirty="0"/>
                <a:t>ross-border</a:t>
              </a:r>
              <a:endParaRPr lang="en-GB" sz="1400" dirty="0"/>
            </a:p>
          </p:txBody>
        </p:sp>
        <p:sp>
          <p:nvSpPr>
            <p:cNvPr id="31784" name="Rectangle 68"/>
            <p:cNvSpPr>
              <a:spLocks noChangeArrowheads="1"/>
            </p:cNvSpPr>
            <p:nvPr/>
          </p:nvSpPr>
          <p:spPr bwMode="auto">
            <a:xfrm>
              <a:off x="7892695" y="5109872"/>
              <a:ext cx="842122" cy="315035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/>
              <a:r>
                <a:rPr lang="fr-BE" sz="1400" dirty="0"/>
                <a:t>EU </a:t>
              </a:r>
              <a:r>
                <a:rPr lang="fr-BE" sz="1400" dirty="0" err="1"/>
                <a:t>Wide</a:t>
              </a:r>
              <a:endParaRPr lang="fr-BE" sz="1400" dirty="0"/>
            </a:p>
            <a:p>
              <a:pPr marL="342900" indent="-342900"/>
              <a:r>
                <a:rPr lang="fr-BE" sz="1400" dirty="0" err="1"/>
                <a:t>networking</a:t>
              </a:r>
              <a:endParaRPr lang="en-GB" sz="1400" dirty="0"/>
            </a:p>
          </p:txBody>
        </p:sp>
        <p:sp>
          <p:nvSpPr>
            <p:cNvPr id="70" name="Down Arrow 69"/>
            <p:cNvSpPr/>
            <p:nvPr/>
          </p:nvSpPr>
          <p:spPr bwMode="auto">
            <a:xfrm>
              <a:off x="8045624" y="4575628"/>
              <a:ext cx="409730" cy="539851"/>
            </a:xfrm>
            <a:prstGeom prst="downArrow">
              <a:avLst>
                <a:gd name="adj1" fmla="val 52328"/>
                <a:gd name="adj2" fmla="val 65810"/>
              </a:avLst>
            </a:prstGeom>
            <a:gradFill>
              <a:gsLst>
                <a:gs pos="3000">
                  <a:schemeClr val="bg1"/>
                </a:gs>
                <a:gs pos="100000">
                  <a:srgbClr val="0047FF"/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  <p:sp>
          <p:nvSpPr>
            <p:cNvPr id="71" name="Down Arrow 70"/>
            <p:cNvSpPr/>
            <p:nvPr/>
          </p:nvSpPr>
          <p:spPr bwMode="auto">
            <a:xfrm>
              <a:off x="6163849" y="4605721"/>
              <a:ext cx="408141" cy="539851"/>
            </a:xfrm>
            <a:prstGeom prst="downArrow">
              <a:avLst>
                <a:gd name="adj1" fmla="val 52328"/>
                <a:gd name="adj2" fmla="val 65810"/>
              </a:avLst>
            </a:prstGeom>
            <a:gradFill>
              <a:gsLst>
                <a:gs pos="3000">
                  <a:schemeClr val="bg1"/>
                </a:gs>
                <a:gs pos="100000">
                  <a:srgbClr val="0047FF"/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  <p:sp>
          <p:nvSpPr>
            <p:cNvPr id="80" name="Down Arrow 79"/>
            <p:cNvSpPr/>
            <p:nvPr/>
          </p:nvSpPr>
          <p:spPr bwMode="auto">
            <a:xfrm>
              <a:off x="7080059" y="4580392"/>
              <a:ext cx="409730" cy="539851"/>
            </a:xfrm>
            <a:prstGeom prst="downArrow">
              <a:avLst>
                <a:gd name="adj1" fmla="val 52328"/>
                <a:gd name="adj2" fmla="val 65810"/>
              </a:avLst>
            </a:prstGeom>
            <a:gradFill>
              <a:gsLst>
                <a:gs pos="3000">
                  <a:schemeClr val="bg1"/>
                </a:gs>
                <a:gs pos="100000">
                  <a:srgbClr val="0047FF"/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n-GB"/>
            </a:p>
          </p:txBody>
        </p:sp>
        <p:sp>
          <p:nvSpPr>
            <p:cNvPr id="31788" name="Rectangle 80"/>
            <p:cNvSpPr>
              <a:spLocks noChangeArrowheads="1"/>
            </p:cNvSpPr>
            <p:nvPr/>
          </p:nvSpPr>
          <p:spPr bwMode="auto">
            <a:xfrm>
              <a:off x="6863658" y="5120998"/>
              <a:ext cx="842122" cy="315035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/>
              <a:r>
                <a:rPr lang="fr-BE" sz="1400" dirty="0"/>
                <a:t>Transnational</a:t>
              </a:r>
            </a:p>
          </p:txBody>
        </p:sp>
      </p:grpSp>
      <p:sp>
        <p:nvSpPr>
          <p:cNvPr id="43" name="Titel 2"/>
          <p:cNvSpPr txBox="1">
            <a:spLocks noGrp="1"/>
          </p:cNvSpPr>
          <p:nvPr>
            <p:ph type="title" idx="4294967295"/>
          </p:nvPr>
        </p:nvSpPr>
        <p:spPr>
          <a:xfrm>
            <a:off x="467544" y="116632"/>
            <a:ext cx="8229600" cy="1143000"/>
          </a:xfrm>
          <a:prstGeom prst="rect">
            <a:avLst/>
          </a:prstGeom>
          <a:solidFill>
            <a:srgbClr val="183884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EUSDR Relevant Funding Options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 EU Financial Instruments  current and new</a:t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		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83568" y="2060848"/>
          <a:ext cx="7560840" cy="1390061"/>
        </p:xfrm>
        <a:graphic>
          <a:graphicData uri="http://schemas.openxmlformats.org/drawingml/2006/table">
            <a:tbl>
              <a:tblPr/>
              <a:tblGrid>
                <a:gridCol w="2520280"/>
                <a:gridCol w="2932250"/>
                <a:gridCol w="2108310"/>
              </a:tblGrid>
              <a:tr h="22946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DEBT INSTRUMENT FOR STUDENTS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9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Student</a:t>
                      </a:r>
                      <a:r>
                        <a:rPr lang="en-US" sz="14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Loan Guarantee  Facility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dirty="0" smtClean="0">
                          <a:latin typeface="Calibri"/>
                          <a:ea typeface="Calibri"/>
                          <a:cs typeface="Times New Roman"/>
                        </a:rPr>
                        <a:t>Guarantees for student loans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0" dirty="0" smtClean="0">
                          <a:latin typeface="Calibri"/>
                          <a:ea typeface="Calibri"/>
                          <a:cs typeface="Times New Roman"/>
                        </a:rPr>
                        <a:t>EUR 0.8bn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Erasmus for all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en-GB" sz="3600" b="1" dirty="0" smtClean="0">
                <a:latin typeface="Arial Narrow" pitchFamily="34" charset="0"/>
              </a:rPr>
              <a:t/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 EU Financial Instruments  current and new</a:t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3600" b="1" dirty="0" smtClean="0">
                <a:latin typeface="Arial Narrow" pitchFamily="34" charset="0"/>
              </a:rPr>
              <a:t>		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203510"/>
              </p:ext>
            </p:extLst>
          </p:nvPr>
        </p:nvGraphicFramePr>
        <p:xfrm>
          <a:off x="611560" y="1700808"/>
          <a:ext cx="8064896" cy="3779636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229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COHESION POLICY 2007-2013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6331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Currently approx. 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5 %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ERDF delivered through financial instruments.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n-lt"/>
                          <a:ea typeface="Calibri"/>
                          <a:cs typeface="Times New Roman"/>
                        </a:rPr>
                        <a:t>COHESION POLICY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2014-2020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1159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In 2014-2020 use of financial instruments in cohesion policy will expand to all thematic objectives and priorities foreseen by OPs, provided that </a:t>
                      </a:r>
                      <a:r>
                        <a:rPr lang="en-US" sz="1400" u="sng" baseline="0" dirty="0" smtClean="0">
                          <a:latin typeface="Calibri"/>
                          <a:ea typeface="Calibri"/>
                          <a:cs typeface="Times New Roman"/>
                        </a:rPr>
                        <a:t>economic viability of final recipient / repayment capacity of projects is demonstrated.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 Combination of financial instruments and support, e.g. grants, will be strengthened.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CSF funds may contribute to support financial instruments set up at Union level managed directly / indirectly by COM in line with FR. OP contribution to be ring-fenced for investments in regions and actions covered by OP.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Cohesion fund will for the first time be open to financial instruments.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Volume of ERDF resources that could potentially be delivered through financial instruments could increase up to 3 times.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de-DE" sz="2000" dirty="0" smtClean="0"/>
              <a:t> </a:t>
            </a:r>
            <a:r>
              <a:rPr lang="de-DE" sz="2000" b="1" u="sng" dirty="0" err="1" smtClean="0">
                <a:solidFill>
                  <a:schemeClr val="bg1"/>
                </a:solidFill>
              </a:rPr>
              <a:t>Danube</a:t>
            </a:r>
            <a:r>
              <a:rPr lang="de-DE" sz="2000" b="1" u="sng" dirty="0" smtClean="0">
                <a:solidFill>
                  <a:schemeClr val="bg1"/>
                </a:solidFill>
              </a:rPr>
              <a:t> </a:t>
            </a:r>
            <a:r>
              <a:rPr lang="de-DE" sz="2000" b="1" u="sng" dirty="0" err="1" smtClean="0">
                <a:solidFill>
                  <a:schemeClr val="bg1"/>
                </a:solidFill>
              </a:rPr>
              <a:t>region</a:t>
            </a:r>
            <a:r>
              <a:rPr lang="de-DE" sz="2000" b="1" u="sng" dirty="0" smtClean="0">
                <a:solidFill>
                  <a:schemeClr val="bg1"/>
                </a:solidFill>
              </a:rPr>
              <a:t> relevant </a:t>
            </a:r>
            <a:r>
              <a:rPr lang="de-DE" sz="2000" b="1" u="sng" dirty="0" err="1" smtClean="0">
                <a:solidFill>
                  <a:schemeClr val="bg1"/>
                </a:solidFill>
              </a:rPr>
              <a:t>funding</a:t>
            </a:r>
            <a:r>
              <a:rPr lang="de-DE" sz="2000" b="1" u="sng" dirty="0" smtClean="0">
                <a:solidFill>
                  <a:schemeClr val="bg1"/>
                </a:solidFill>
              </a:rPr>
              <a:t> </a:t>
            </a:r>
            <a:r>
              <a:rPr lang="de-DE" sz="2000" b="1" u="sng" dirty="0" err="1" smtClean="0">
                <a:solidFill>
                  <a:schemeClr val="bg1"/>
                </a:solidFill>
              </a:rPr>
              <a:t>sources</a:t>
            </a:r>
            <a:endParaRPr lang="de-DE" sz="2000" b="1" u="sng" dirty="0" smtClean="0">
              <a:solidFill>
                <a:schemeClr val="bg1"/>
              </a:solidFill>
            </a:endParaRPr>
          </a:p>
        </p:txBody>
      </p:sp>
      <p:grpSp>
        <p:nvGrpSpPr>
          <p:cNvPr id="2" name="Diagram 2"/>
          <p:cNvGrpSpPr>
            <a:grpSpLocks/>
          </p:cNvGrpSpPr>
          <p:nvPr/>
        </p:nvGrpSpPr>
        <p:grpSpPr bwMode="auto">
          <a:xfrm>
            <a:off x="971600" y="1484784"/>
            <a:ext cx="7272808" cy="4968552"/>
            <a:chOff x="769" y="999"/>
            <a:chExt cx="4176" cy="2812"/>
          </a:xfrm>
        </p:grpSpPr>
        <p:sp>
          <p:nvSpPr>
            <p:cNvPr id="4" name="_s4100"/>
            <p:cNvSpPr>
              <a:spLocks noChangeArrowheads="1" noTextEdit="1"/>
            </p:cNvSpPr>
            <p:nvPr/>
          </p:nvSpPr>
          <p:spPr bwMode="auto">
            <a:xfrm>
              <a:off x="2330" y="1477"/>
              <a:ext cx="1055" cy="1055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4669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5" name="_s4101"/>
            <p:cNvSpPr>
              <a:spLocks noChangeArrowheads="1"/>
            </p:cNvSpPr>
            <p:nvPr/>
          </p:nvSpPr>
          <p:spPr bwMode="auto">
            <a:xfrm>
              <a:off x="2393" y="1108"/>
              <a:ext cx="928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18 Cross-border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co-operation Programs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6" name="_s4102"/>
            <p:cNvSpPr>
              <a:spLocks noChangeArrowheads="1" noTextEdit="1"/>
            </p:cNvSpPr>
            <p:nvPr/>
          </p:nvSpPr>
          <p:spPr bwMode="auto">
            <a:xfrm>
              <a:off x="2613" y="1594"/>
              <a:ext cx="1055" cy="1055"/>
            </a:xfrm>
            <a:prstGeom prst="ellipse">
              <a:avLst/>
            </a:prstGeom>
            <a:solidFill>
              <a:schemeClr val="hlink">
                <a:alpha val="50000"/>
              </a:schemeClr>
            </a:solidFill>
            <a:ln w="4669">
              <a:solidFill>
                <a:schemeClr val="hlink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7" name="_s4103"/>
            <p:cNvSpPr>
              <a:spLocks noChangeArrowheads="1"/>
            </p:cNvSpPr>
            <p:nvPr/>
          </p:nvSpPr>
          <p:spPr bwMode="auto">
            <a:xfrm>
              <a:off x="3588" y="1410"/>
              <a:ext cx="928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11 EIB-linked facilities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and instruments</a:t>
              </a:r>
            </a:p>
          </p:txBody>
        </p:sp>
        <p:sp>
          <p:nvSpPr>
            <p:cNvPr id="8" name="_s4104"/>
            <p:cNvSpPr>
              <a:spLocks noChangeArrowheads="1" noTextEdit="1"/>
            </p:cNvSpPr>
            <p:nvPr/>
          </p:nvSpPr>
          <p:spPr bwMode="auto">
            <a:xfrm>
              <a:off x="2730" y="1877"/>
              <a:ext cx="1055" cy="1055"/>
            </a:xfrm>
            <a:prstGeom prst="ellipse">
              <a:avLst/>
            </a:prstGeom>
            <a:solidFill>
              <a:schemeClr val="folHlink">
                <a:alpha val="50000"/>
              </a:schemeClr>
            </a:solidFill>
            <a:ln w="4669">
              <a:solidFill>
                <a:schemeClr val="folHlink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9" name="_s4105"/>
            <p:cNvSpPr>
              <a:spLocks noChangeArrowheads="1"/>
            </p:cNvSpPr>
            <p:nvPr/>
          </p:nvSpPr>
          <p:spPr bwMode="auto">
            <a:xfrm>
              <a:off x="3891" y="2273"/>
              <a:ext cx="928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10" name="_s4106"/>
            <p:cNvSpPr>
              <a:spLocks noChangeArrowheads="1" noTextEdit="1"/>
            </p:cNvSpPr>
            <p:nvPr/>
          </p:nvSpPr>
          <p:spPr bwMode="auto">
            <a:xfrm>
              <a:off x="2613" y="2160"/>
              <a:ext cx="1055" cy="1055"/>
            </a:xfrm>
            <a:prstGeom prst="ellipse">
              <a:avLst/>
            </a:prstGeom>
            <a:solidFill>
              <a:schemeClr val="bg2">
                <a:alpha val="50000"/>
              </a:schemeClr>
            </a:solidFill>
            <a:ln w="4669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11" name="_s4107"/>
            <p:cNvSpPr>
              <a:spLocks noChangeArrowheads="1"/>
            </p:cNvSpPr>
            <p:nvPr/>
          </p:nvSpPr>
          <p:spPr bwMode="auto">
            <a:xfrm>
              <a:off x="3588" y="3135"/>
              <a:ext cx="928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15 regional Programs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under Convergence Objectives</a:t>
              </a:r>
            </a:p>
          </p:txBody>
        </p:sp>
        <p:sp>
          <p:nvSpPr>
            <p:cNvPr id="13" name="_s4108"/>
            <p:cNvSpPr>
              <a:spLocks noChangeArrowheads="1" noTextEdit="1"/>
            </p:cNvSpPr>
            <p:nvPr/>
          </p:nvSpPr>
          <p:spPr bwMode="auto">
            <a:xfrm>
              <a:off x="2330" y="2277"/>
              <a:ext cx="1055" cy="1055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4669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14" name="_s4109"/>
            <p:cNvSpPr>
              <a:spLocks noChangeArrowheads="1"/>
            </p:cNvSpPr>
            <p:nvPr/>
          </p:nvSpPr>
          <p:spPr bwMode="auto">
            <a:xfrm>
              <a:off x="2393" y="3438"/>
              <a:ext cx="928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charset="0"/>
                  <a:cs typeface="Arial" charset="0"/>
                </a:rPr>
                <a:t>4 national Programs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charset="0"/>
                  <a:cs typeface="Arial" charset="0"/>
                </a:rPr>
                <a:t>under Regional Competitivenaess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charset="0"/>
                  <a:cs typeface="Arial" charset="0"/>
                </a:rPr>
                <a:t>and Employment Objectives</a:t>
              </a:r>
            </a:p>
          </p:txBody>
        </p:sp>
        <p:sp>
          <p:nvSpPr>
            <p:cNvPr id="15" name="_s4110"/>
            <p:cNvSpPr>
              <a:spLocks noChangeArrowheads="1" noTextEdit="1"/>
            </p:cNvSpPr>
            <p:nvPr/>
          </p:nvSpPr>
          <p:spPr bwMode="auto">
            <a:xfrm>
              <a:off x="2047" y="2160"/>
              <a:ext cx="1055" cy="1055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4669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16" name="_s4111"/>
            <p:cNvSpPr>
              <a:spLocks noChangeArrowheads="1"/>
            </p:cNvSpPr>
            <p:nvPr/>
          </p:nvSpPr>
          <p:spPr bwMode="auto">
            <a:xfrm>
              <a:off x="1198" y="3135"/>
              <a:ext cx="928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17" name="_s4112"/>
            <p:cNvSpPr>
              <a:spLocks noChangeArrowheads="1" noTextEdit="1"/>
            </p:cNvSpPr>
            <p:nvPr/>
          </p:nvSpPr>
          <p:spPr bwMode="auto">
            <a:xfrm>
              <a:off x="1930" y="1877"/>
              <a:ext cx="1055" cy="1055"/>
            </a:xfrm>
            <a:prstGeom prst="ellipse">
              <a:avLst/>
            </a:prstGeom>
            <a:solidFill>
              <a:schemeClr val="hlink">
                <a:alpha val="50000"/>
              </a:schemeClr>
            </a:solidFill>
            <a:ln w="4669">
              <a:solidFill>
                <a:schemeClr val="hlink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18" name="_s4113"/>
            <p:cNvSpPr>
              <a:spLocks noChangeArrowheads="1"/>
            </p:cNvSpPr>
            <p:nvPr/>
          </p:nvSpPr>
          <p:spPr bwMode="auto">
            <a:xfrm>
              <a:off x="895" y="2273"/>
              <a:ext cx="928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19" name="_s4114"/>
            <p:cNvSpPr>
              <a:spLocks noChangeArrowheads="1" noTextEdit="1"/>
            </p:cNvSpPr>
            <p:nvPr/>
          </p:nvSpPr>
          <p:spPr bwMode="auto">
            <a:xfrm>
              <a:off x="2047" y="1594"/>
              <a:ext cx="1055" cy="1055"/>
            </a:xfrm>
            <a:prstGeom prst="ellipse">
              <a:avLst/>
            </a:prstGeom>
            <a:solidFill>
              <a:schemeClr val="folHlink">
                <a:alpha val="50000"/>
              </a:schemeClr>
            </a:solidFill>
            <a:ln w="4669">
              <a:solidFill>
                <a:schemeClr val="folHlink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20" name="_s4115"/>
            <p:cNvSpPr>
              <a:spLocks noChangeArrowheads="1"/>
            </p:cNvSpPr>
            <p:nvPr/>
          </p:nvSpPr>
          <p:spPr bwMode="auto">
            <a:xfrm>
              <a:off x="1198" y="1410"/>
              <a:ext cx="928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3 Transnational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Co-operation Programs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25621" name="Text Box 23"/>
          <p:cNvSpPr txBox="1">
            <a:spLocks noChangeArrowheads="1"/>
          </p:cNvSpPr>
          <p:nvPr/>
        </p:nvSpPr>
        <p:spPr bwMode="auto">
          <a:xfrm>
            <a:off x="6084168" y="1125538"/>
            <a:ext cx="2664296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 dirty="0"/>
              <a:t>8 IPA Cross-</a:t>
            </a:r>
            <a:r>
              <a:rPr lang="de-DE" sz="1600" b="1" dirty="0" err="1"/>
              <a:t>border</a:t>
            </a:r>
            <a:r>
              <a:rPr lang="de-DE" sz="1600" b="1" dirty="0"/>
              <a:t> Co-</a:t>
            </a:r>
            <a:r>
              <a:rPr lang="de-DE" sz="1600" b="1" dirty="0" err="1"/>
              <a:t>operation</a:t>
            </a:r>
            <a:r>
              <a:rPr lang="de-DE" sz="1600" b="1" dirty="0"/>
              <a:t> Programs </a:t>
            </a:r>
            <a:r>
              <a:rPr lang="de-DE" sz="1600" b="1" dirty="0" err="1"/>
              <a:t>with</a:t>
            </a:r>
            <a:r>
              <a:rPr lang="de-DE" sz="1600" b="1" dirty="0"/>
              <a:t> MSs</a:t>
            </a:r>
          </a:p>
        </p:txBody>
      </p:sp>
      <p:sp>
        <p:nvSpPr>
          <p:cNvPr id="25622" name="Text Box 24"/>
          <p:cNvSpPr txBox="1">
            <a:spLocks noChangeArrowheads="1"/>
          </p:cNvSpPr>
          <p:nvPr/>
        </p:nvSpPr>
        <p:spPr bwMode="auto">
          <a:xfrm>
            <a:off x="179512" y="1268760"/>
            <a:ext cx="30241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6 IPA Cross-</a:t>
            </a:r>
            <a:r>
              <a:rPr lang="de-DE" sz="1600" b="1" dirty="0" err="1">
                <a:solidFill>
                  <a:schemeClr val="accent1"/>
                </a:solidFill>
              </a:rPr>
              <a:t>border</a:t>
            </a:r>
            <a:r>
              <a:rPr lang="de-DE" sz="1600" b="1" dirty="0">
                <a:solidFill>
                  <a:schemeClr val="accent1"/>
                </a:solidFill>
              </a:rPr>
              <a:t> </a:t>
            </a:r>
            <a:r>
              <a:rPr lang="de-DE" sz="1600" b="1" dirty="0" err="1">
                <a:solidFill>
                  <a:schemeClr val="accent1"/>
                </a:solidFill>
              </a:rPr>
              <a:t>co-operation</a:t>
            </a:r>
            <a:r>
              <a:rPr lang="de-DE" sz="1600" b="1" dirty="0">
                <a:solidFill>
                  <a:schemeClr val="accent1"/>
                </a:solidFill>
              </a:rPr>
              <a:t> Programs </a:t>
            </a:r>
            <a:r>
              <a:rPr lang="de-DE" sz="1600" b="1" dirty="0" err="1">
                <a:solidFill>
                  <a:schemeClr val="accent1"/>
                </a:solidFill>
              </a:rPr>
              <a:t>for</a:t>
            </a:r>
            <a:r>
              <a:rPr lang="de-DE" sz="1600" b="1" dirty="0">
                <a:solidFill>
                  <a:schemeClr val="accent1"/>
                </a:solidFill>
              </a:rPr>
              <a:t> </a:t>
            </a:r>
            <a:r>
              <a:rPr lang="de-DE" sz="1600" b="1" dirty="0" err="1">
                <a:solidFill>
                  <a:schemeClr val="accent1"/>
                </a:solidFill>
              </a:rPr>
              <a:t>Accession</a:t>
            </a:r>
            <a:r>
              <a:rPr lang="de-DE" sz="1600" b="1" dirty="0">
                <a:solidFill>
                  <a:schemeClr val="accent1"/>
                </a:solidFill>
              </a:rPr>
              <a:t> Countries</a:t>
            </a:r>
            <a:endParaRPr lang="de-DE" sz="2400" b="1" dirty="0">
              <a:solidFill>
                <a:schemeClr val="accent1"/>
              </a:solidFill>
            </a:endParaRPr>
          </a:p>
        </p:txBody>
      </p:sp>
      <p:sp>
        <p:nvSpPr>
          <p:cNvPr id="25623" name="Text Box 25"/>
          <p:cNvSpPr txBox="1">
            <a:spLocks noChangeArrowheads="1"/>
          </p:cNvSpPr>
          <p:nvPr/>
        </p:nvSpPr>
        <p:spPr bwMode="auto">
          <a:xfrm>
            <a:off x="179388" y="3716338"/>
            <a:ext cx="33115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3 ENPI Cross-</a:t>
            </a:r>
            <a:r>
              <a:rPr lang="de-DE" sz="1600" b="1" dirty="0" err="1">
                <a:solidFill>
                  <a:schemeClr val="accent1"/>
                </a:solidFill>
              </a:rPr>
              <a:t>border</a:t>
            </a:r>
            <a:r>
              <a:rPr lang="de-DE" sz="1600" b="1" dirty="0">
                <a:solidFill>
                  <a:schemeClr val="accent1"/>
                </a:solidFill>
              </a:rPr>
              <a:t> 3rd Country Programs</a:t>
            </a:r>
          </a:p>
        </p:txBody>
      </p:sp>
      <p:sp>
        <p:nvSpPr>
          <p:cNvPr id="25624" name="Text Box 26"/>
          <p:cNvSpPr txBox="1">
            <a:spLocks noChangeArrowheads="1"/>
          </p:cNvSpPr>
          <p:nvPr/>
        </p:nvSpPr>
        <p:spPr bwMode="auto">
          <a:xfrm>
            <a:off x="6480274" y="3861787"/>
            <a:ext cx="18002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 dirty="0"/>
              <a:t>Other </a:t>
            </a:r>
            <a:r>
              <a:rPr lang="de-DE" sz="1600" b="1" dirty="0" err="1"/>
              <a:t>Funding</a:t>
            </a:r>
            <a:r>
              <a:rPr lang="de-DE" sz="1600" b="1" dirty="0"/>
              <a:t> </a:t>
            </a:r>
            <a:r>
              <a:rPr lang="de-DE" sz="1600" b="1" dirty="0" err="1"/>
              <a:t>Sources</a:t>
            </a:r>
            <a:endParaRPr lang="de-DE" sz="1600" b="1" dirty="0"/>
          </a:p>
        </p:txBody>
      </p:sp>
      <p:sp>
        <p:nvSpPr>
          <p:cNvPr id="25625" name="Rectangle 27"/>
          <p:cNvSpPr>
            <a:spLocks noChangeArrowheads="1"/>
          </p:cNvSpPr>
          <p:nvPr/>
        </p:nvSpPr>
        <p:spPr bwMode="auto">
          <a:xfrm>
            <a:off x="0" y="4653136"/>
            <a:ext cx="37699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de-DE" b="1" dirty="0">
                <a:solidFill>
                  <a:schemeClr val="accent1"/>
                </a:solidFill>
              </a:rPr>
              <a:t>13 Regional Programs</a:t>
            </a:r>
          </a:p>
          <a:p>
            <a:pPr>
              <a:spcBef>
                <a:spcPct val="0"/>
              </a:spcBef>
            </a:pPr>
            <a:r>
              <a:rPr lang="de-DE" b="1" dirty="0" err="1">
                <a:solidFill>
                  <a:schemeClr val="accent1"/>
                </a:solidFill>
              </a:rPr>
              <a:t>under</a:t>
            </a:r>
            <a:r>
              <a:rPr lang="de-DE" b="1" dirty="0">
                <a:solidFill>
                  <a:schemeClr val="accent1"/>
                </a:solidFill>
              </a:rPr>
              <a:t> Regional </a:t>
            </a:r>
            <a:r>
              <a:rPr lang="de-DE" b="1" dirty="0" err="1">
                <a:solidFill>
                  <a:schemeClr val="accent1"/>
                </a:solidFill>
              </a:rPr>
              <a:t>Competitiveness</a:t>
            </a:r>
            <a:endParaRPr lang="de-DE" b="1" dirty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</a:pPr>
            <a:r>
              <a:rPr lang="de-DE" b="1" dirty="0" err="1">
                <a:solidFill>
                  <a:schemeClr val="accent1"/>
                </a:solidFill>
              </a:rPr>
              <a:t>and</a:t>
            </a:r>
            <a:r>
              <a:rPr lang="de-DE" b="1" dirty="0">
                <a:solidFill>
                  <a:schemeClr val="accent1"/>
                </a:solidFill>
              </a:rPr>
              <a:t> </a:t>
            </a:r>
            <a:r>
              <a:rPr lang="de-DE" b="1" dirty="0" err="1">
                <a:solidFill>
                  <a:schemeClr val="accent1"/>
                </a:solidFill>
              </a:rPr>
              <a:t>Employment</a:t>
            </a:r>
            <a:r>
              <a:rPr lang="de-DE" b="1" dirty="0">
                <a:solidFill>
                  <a:schemeClr val="accent1"/>
                </a:solidFill>
              </a:rPr>
              <a:t> </a:t>
            </a:r>
            <a:r>
              <a:rPr lang="de-DE" b="1" dirty="0" err="1">
                <a:solidFill>
                  <a:schemeClr val="accent1"/>
                </a:solidFill>
              </a:rPr>
              <a:t>Objectives</a:t>
            </a:r>
            <a:endParaRPr lang="de-DE" b="1" dirty="0">
              <a:solidFill>
                <a:schemeClr val="accent1"/>
              </a:solidFill>
            </a:endParaRPr>
          </a:p>
        </p:txBody>
      </p:sp>
      <p:sp>
        <p:nvSpPr>
          <p:cNvPr id="25626" name="Rectangle 28"/>
          <p:cNvSpPr>
            <a:spLocks noChangeArrowheads="1"/>
          </p:cNvSpPr>
          <p:nvPr/>
        </p:nvSpPr>
        <p:spPr bwMode="auto">
          <a:xfrm>
            <a:off x="6371789" y="2950548"/>
            <a:ext cx="3384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1600" dirty="0"/>
              <a:t>32 National Programs</a:t>
            </a:r>
          </a:p>
          <a:p>
            <a:pPr algn="l">
              <a:spcBef>
                <a:spcPct val="0"/>
              </a:spcBef>
            </a:pPr>
            <a:r>
              <a:rPr lang="de-DE" sz="1600" dirty="0" err="1"/>
              <a:t>under</a:t>
            </a:r>
            <a:r>
              <a:rPr lang="de-DE" sz="1600" dirty="0"/>
              <a:t> </a:t>
            </a:r>
            <a:r>
              <a:rPr lang="de-DE" sz="1600" dirty="0" err="1"/>
              <a:t>Convergence</a:t>
            </a:r>
            <a:r>
              <a:rPr lang="de-DE" sz="1600" dirty="0"/>
              <a:t> </a:t>
            </a:r>
            <a:r>
              <a:rPr lang="de-DE" sz="1600" dirty="0" err="1"/>
              <a:t>Objectives</a:t>
            </a:r>
            <a:endParaRPr lang="de-DE" sz="1600" dirty="0"/>
          </a:p>
        </p:txBody>
      </p:sp>
      <p:sp>
        <p:nvSpPr>
          <p:cNvPr id="25627" name="Rectangle 29"/>
          <p:cNvSpPr>
            <a:spLocks noChangeArrowheads="1"/>
          </p:cNvSpPr>
          <p:nvPr/>
        </p:nvSpPr>
        <p:spPr bwMode="auto">
          <a:xfrm>
            <a:off x="1115616" y="3140968"/>
            <a:ext cx="45624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1600" b="1" dirty="0">
                <a:solidFill>
                  <a:schemeClr val="accent1"/>
                </a:solidFill>
              </a:rPr>
              <a:t>4</a:t>
            </a:r>
            <a:r>
              <a:rPr lang="de-DE" sz="1600" dirty="0">
                <a:solidFill>
                  <a:schemeClr val="accent1"/>
                </a:solidFill>
              </a:rPr>
              <a:t> </a:t>
            </a:r>
            <a:r>
              <a:rPr lang="de-DE" sz="1600" b="1" dirty="0">
                <a:solidFill>
                  <a:schemeClr val="accent1"/>
                </a:solidFill>
              </a:rPr>
              <a:t>EU-</a:t>
            </a:r>
            <a:r>
              <a:rPr lang="de-DE" sz="1600" b="1" dirty="0" err="1">
                <a:solidFill>
                  <a:schemeClr val="accent1"/>
                </a:solidFill>
              </a:rPr>
              <a:t>wide</a:t>
            </a:r>
            <a:endParaRPr lang="de-DE" sz="1600" b="1" dirty="0">
              <a:solidFill>
                <a:schemeClr val="accent1"/>
              </a:solidFill>
            </a:endParaRPr>
          </a:p>
          <a:p>
            <a:pPr algn="l">
              <a:spcBef>
                <a:spcPct val="0"/>
              </a:spcBef>
            </a:pPr>
            <a:r>
              <a:rPr lang="de-DE" sz="1600" b="1" dirty="0" err="1">
                <a:solidFill>
                  <a:schemeClr val="accent1"/>
                </a:solidFill>
              </a:rPr>
              <a:t>networking</a:t>
            </a:r>
            <a:r>
              <a:rPr lang="de-DE" sz="1600" b="1" dirty="0">
                <a:solidFill>
                  <a:schemeClr val="accent1"/>
                </a:solidFill>
              </a:rPr>
              <a:t> </a:t>
            </a:r>
            <a:r>
              <a:rPr lang="de-DE" sz="1600" b="1" dirty="0" err="1">
                <a:solidFill>
                  <a:schemeClr val="accent1"/>
                </a:solidFill>
              </a:rPr>
              <a:t>programs</a:t>
            </a:r>
            <a:endParaRPr lang="de-DE" sz="1600" b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 txBox="1">
            <a:spLocks noGrp="1"/>
          </p:cNvSpPr>
          <p:nvPr/>
        </p:nvSpPr>
        <p:spPr>
          <a:xfrm>
            <a:off x="3132138" y="6492875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b="1">
                <a:solidFill>
                  <a:schemeClr val="bg1"/>
                </a:solidFill>
              </a:rPr>
              <a:t>Bucharest, 30.01.2012</a:t>
            </a:r>
          </a:p>
        </p:txBody>
      </p:sp>
      <p:sp>
        <p:nvSpPr>
          <p:cNvPr id="12" name="Titel 2"/>
          <p:cNvSpPr txBox="1">
            <a:spLocks/>
          </p:cNvSpPr>
          <p:nvPr/>
        </p:nvSpPr>
        <p:spPr>
          <a:xfrm>
            <a:off x="251520" y="188640"/>
            <a:ext cx="8229600" cy="864096"/>
          </a:xfrm>
          <a:prstGeom prst="rect">
            <a:avLst/>
          </a:prstGeom>
          <a:solidFill>
            <a:srgbClr val="183884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Danube Region Relevant Funding Sources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– at least 106 programmes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en-GB" sz="2800" i="0" dirty="0" smtClean="0"/>
              <a:t>A single package comprising: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endParaRPr lang="en-GB" sz="2800" i="0" dirty="0" smtClean="0"/>
          </a:p>
          <a:p>
            <a:pPr marL="457200" indent="-457200" eaLnBrk="1" hangingPunct="1">
              <a:lnSpc>
                <a:spcPct val="90000"/>
              </a:lnSpc>
              <a:buClr>
                <a:srgbClr val="0F5494"/>
              </a:buClr>
              <a:buFont typeface="Verdana" pitchFamily="34" charset="0"/>
              <a:buAutoNum type="arabicPeriod"/>
            </a:pPr>
            <a:r>
              <a:rPr lang="en-GB" sz="2800" b="1" i="0" dirty="0" smtClean="0"/>
              <a:t>European Social Fund (ESF) 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0F5494"/>
              </a:buClr>
              <a:buFont typeface="Verdana" pitchFamily="34" charset="0"/>
              <a:buAutoNum type="arabicPeriod"/>
            </a:pPr>
            <a:r>
              <a:rPr lang="en-GB" sz="2800" b="1" i="0" dirty="0" smtClean="0"/>
              <a:t>European Regional Development Fund (ERDF)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0F5494"/>
              </a:buClr>
              <a:buFont typeface="Verdana" pitchFamily="34" charset="0"/>
              <a:buAutoNum type="arabicPeriod"/>
            </a:pPr>
            <a:r>
              <a:rPr lang="en-GB" sz="2800" i="0" dirty="0" smtClean="0"/>
              <a:t>European Agricultural and Development Fund (EARDF) 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0F5494"/>
              </a:buClr>
              <a:buFont typeface="Verdana" pitchFamily="34" charset="0"/>
              <a:buAutoNum type="arabicPeriod"/>
            </a:pPr>
            <a:r>
              <a:rPr lang="en-GB" sz="2800" i="0" dirty="0" smtClean="0"/>
              <a:t>European Maritime and Fisheries Fund (EMFF)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0F5494"/>
              </a:buClr>
              <a:buFont typeface="Verdana" pitchFamily="34" charset="0"/>
              <a:buAutoNum type="arabicPeriod"/>
            </a:pPr>
            <a:r>
              <a:rPr lang="en-GB" sz="2800" b="1" i="0" dirty="0" smtClean="0"/>
              <a:t>Cohesion Fund (CF) </a:t>
            </a:r>
          </a:p>
        </p:txBody>
      </p:sp>
      <p:sp>
        <p:nvSpPr>
          <p:cNvPr id="512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B97E3DB2-8A96-4A77-926E-1C40CD34779C}" type="slidenum">
              <a:rPr lang="en-GB" sz="1400" b="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4</a:t>
            </a:fld>
            <a:endParaRPr lang="en-GB" sz="1400" b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Titel 2"/>
          <p:cNvSpPr txBox="1">
            <a:spLocks/>
          </p:cNvSpPr>
          <p:nvPr/>
        </p:nvSpPr>
        <p:spPr>
          <a:xfrm>
            <a:off x="323528" y="128489"/>
            <a:ext cx="8229600" cy="1143000"/>
          </a:xfrm>
          <a:prstGeom prst="rect">
            <a:avLst/>
          </a:prstGeom>
          <a:solidFill>
            <a:srgbClr val="183884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3200" b="1" dirty="0"/>
              <a:t>Structural and Investment </a:t>
            </a:r>
            <a:r>
              <a:rPr lang="en-GB" sz="3200" b="1" dirty="0" smtClean="0"/>
              <a:t>Funds 2014-2020 </a:t>
            </a:r>
            <a:r>
              <a:rPr lang="en-GB" sz="3200" b="1" dirty="0"/>
              <a:t>- a package of funds</a:t>
            </a:r>
            <a:endParaRPr lang="de-DE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76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289175" y="2144713"/>
            <a:ext cx="6675438" cy="555625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16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EU LEGISLATIVE PACKAGE (Regulations)</a:t>
            </a:r>
            <a:endParaRPr lang="et-EE" sz="1600">
              <a:solidFill>
                <a:srgbClr val="16489F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algn="ctr" eaLnBrk="1" hangingPunct="1"/>
            <a:r>
              <a:rPr lang="et-EE" sz="1600" i="1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ERDF, ESF, CF, EAFRD, EMFF</a:t>
            </a:r>
            <a:endParaRPr lang="en-GB" sz="1600">
              <a:solidFill>
                <a:srgbClr val="16489F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algn="ctr" eaLnBrk="1" hangingPunct="1"/>
            <a:endParaRPr lang="en-GB" sz="1800">
              <a:solidFill>
                <a:srgbClr val="16489F"/>
              </a:solidFill>
              <a:latin typeface="Arial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9175" y="2924175"/>
            <a:ext cx="6675438" cy="604838"/>
          </a:xfrm>
          <a:prstGeom prst="rect">
            <a:avLst/>
          </a:prstGeom>
          <a:solidFill>
            <a:srgbClr val="CC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6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PARTNERSHIP </a:t>
            </a:r>
            <a:r>
              <a:rPr lang="hu-HU" sz="1600">
                <a:solidFill>
                  <a:srgbClr val="16489F"/>
                </a:solidFill>
                <a:latin typeface="Times New Roman" pitchFamily="18" charset="0"/>
              </a:rPr>
              <a:t>AGREEMENT</a:t>
            </a:r>
            <a:endParaRPr lang="et-EE" sz="1600">
              <a:solidFill>
                <a:srgbClr val="16489F"/>
              </a:solidFill>
              <a:latin typeface="Times New Roman" pitchFamily="18" charset="0"/>
              <a:ea typeface="ＭＳ Ｐゴシック" pitchFamily="34" charset="-128"/>
            </a:endParaRPr>
          </a:p>
          <a:p>
            <a:pPr algn="ctr" eaLnBrk="1" hangingPunct="1"/>
            <a:r>
              <a:rPr lang="et-EE" sz="1600" i="1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ERDF, ESF, CF, EAFRD, EMFF</a:t>
            </a:r>
            <a:endParaRPr lang="en-GB" sz="1600">
              <a:solidFill>
                <a:srgbClr val="16489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0038" y="4927600"/>
            <a:ext cx="1420812" cy="58261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6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National or regional level</a:t>
            </a:r>
            <a:endParaRPr lang="en-GB" sz="1600">
              <a:solidFill>
                <a:srgbClr val="16489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289175" y="3825875"/>
            <a:ext cx="2130425" cy="5842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4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Operational Programmes for ERDF</a:t>
            </a:r>
            <a:endParaRPr lang="en-GB" sz="1400">
              <a:solidFill>
                <a:srgbClr val="16489F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718050" y="3825875"/>
            <a:ext cx="1941513" cy="584200"/>
          </a:xfrm>
          <a:prstGeom prst="rect">
            <a:avLst/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4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Rural development programmes (EAFRD)</a:t>
            </a:r>
            <a:endParaRPr lang="en-GB" sz="1400">
              <a:solidFill>
                <a:srgbClr val="16489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289175" y="4537075"/>
            <a:ext cx="2130425" cy="5842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4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Operational Programmes for ESF</a:t>
            </a:r>
          </a:p>
          <a:p>
            <a:pPr eaLnBrk="1" hangingPunct="1"/>
            <a:endParaRPr lang="en-GB" sz="1600">
              <a:solidFill>
                <a:srgbClr val="16489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289175" y="5248275"/>
            <a:ext cx="2130425" cy="58261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4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Operational Programmes for CF</a:t>
            </a:r>
            <a:endParaRPr lang="en-GB" sz="1400">
              <a:solidFill>
                <a:srgbClr val="16489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12738" y="2144713"/>
            <a:ext cx="1420812" cy="5588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6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EU level</a:t>
            </a:r>
            <a:endParaRPr lang="en-GB" sz="1600">
              <a:solidFill>
                <a:srgbClr val="16489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25438" y="2924175"/>
            <a:ext cx="1395412" cy="604838"/>
          </a:xfrm>
          <a:prstGeom prst="rect">
            <a:avLst/>
          </a:prstGeom>
          <a:solidFill>
            <a:srgbClr val="CC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6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National level</a:t>
            </a:r>
            <a:endParaRPr lang="en-GB" sz="1600">
              <a:solidFill>
                <a:srgbClr val="16489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289175" y="5949950"/>
            <a:ext cx="2130425" cy="7302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4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Multifund Operational Programmes for ERDF, ESF, CF</a:t>
            </a:r>
            <a:endParaRPr lang="en-GB" sz="1400">
              <a:solidFill>
                <a:srgbClr val="16489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56" name="AutoShape 12"/>
          <p:cNvSpPr>
            <a:spLocks/>
          </p:cNvSpPr>
          <p:nvPr/>
        </p:nvSpPr>
        <p:spPr bwMode="auto">
          <a:xfrm>
            <a:off x="1887538" y="3825875"/>
            <a:ext cx="141287" cy="2943225"/>
          </a:xfrm>
          <a:prstGeom prst="leftBrace">
            <a:avLst>
              <a:gd name="adj1" fmla="val 189316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804025" y="3825875"/>
            <a:ext cx="2160588" cy="584200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t-EE" sz="1400">
                <a:solidFill>
                  <a:srgbClr val="16489F"/>
                </a:solidFill>
                <a:latin typeface="Times New Roman" pitchFamily="18" charset="0"/>
                <a:ea typeface="ＭＳ Ｐゴシック" pitchFamily="34" charset="-128"/>
              </a:rPr>
              <a:t>Operational Programmes for (EMFF)</a:t>
            </a:r>
            <a:endParaRPr lang="en-GB" sz="1400">
              <a:solidFill>
                <a:srgbClr val="16489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58" name="Rectangle 2"/>
          <p:cNvSpPr txBox="1">
            <a:spLocks noChangeArrowheads="1"/>
          </p:cNvSpPr>
          <p:nvPr/>
        </p:nvSpPr>
        <p:spPr bwMode="auto">
          <a:xfrm>
            <a:off x="228798" y="404664"/>
            <a:ext cx="8929688" cy="936625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>
            <a:lvl1pPr>
              <a:spcBef>
                <a:spcPct val="0"/>
              </a:spcBef>
              <a:buNone/>
              <a:defRPr sz="3600" b="1">
                <a:solidFill>
                  <a:schemeClr val="lt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"Structural and Investment Funds" 2014-2020 – shared management</a:t>
            </a:r>
          </a:p>
        </p:txBody>
      </p:sp>
      <p:sp>
        <p:nvSpPr>
          <p:cNvPr id="615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FC65AA83-3790-455F-98B5-E86A32284931}" type="slidenum">
              <a:rPr lang="en-GB" sz="1400" b="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5</a:t>
            </a:fld>
            <a:endParaRPr lang="en-GB" sz="1400" b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62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569325" cy="936625"/>
          </a:xfrm>
          <a:solidFill>
            <a:srgbClr val="183884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GB" sz="3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Structural </a:t>
            </a:r>
            <a:r>
              <a:rPr lang="en-GB" sz="32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and Investment </a:t>
            </a:r>
            <a:r>
              <a:rPr lang="en-GB" sz="3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Funds </a:t>
            </a:r>
            <a:r>
              <a:rPr lang="en-GB" sz="32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2014-2020 – key principles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200" i="0" dirty="0" smtClean="0"/>
              <a:t>Principles guiding design of new funds: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  <a:defRPr/>
            </a:pPr>
            <a:endParaRPr lang="en-GB" sz="2200" i="0" dirty="0" smtClean="0"/>
          </a:p>
          <a:p>
            <a:pPr eaLnBrk="1" hangingPunct="1">
              <a:lnSpc>
                <a:spcPct val="90000"/>
              </a:lnSpc>
              <a:buClr>
                <a:srgbClr val="0F5494"/>
              </a:buClr>
              <a:defRPr/>
            </a:pPr>
            <a:r>
              <a:rPr lang="en-GB" sz="2200" i="0" dirty="0" smtClean="0"/>
              <a:t>Align EU cohesion </a:t>
            </a:r>
            <a:r>
              <a:rPr lang="en-GB" sz="2200" i="0" dirty="0"/>
              <a:t>policy more closely to the </a:t>
            </a:r>
            <a:r>
              <a:rPr lang="en-GB" sz="2200" dirty="0">
                <a:solidFill>
                  <a:srgbClr val="FFC000"/>
                </a:solidFill>
              </a:rPr>
              <a:t>Europe 2020</a:t>
            </a:r>
            <a:r>
              <a:rPr lang="en-GB" sz="2200" i="0" dirty="0">
                <a:solidFill>
                  <a:srgbClr val="FFC000"/>
                </a:solidFill>
              </a:rPr>
              <a:t> </a:t>
            </a:r>
            <a:r>
              <a:rPr lang="en-GB" sz="2200" i="0" dirty="0" smtClean="0"/>
              <a:t>strategy</a:t>
            </a:r>
          </a:p>
          <a:p>
            <a:pPr eaLnBrk="1" hangingPunct="1">
              <a:lnSpc>
                <a:spcPct val="90000"/>
              </a:lnSpc>
              <a:buClr>
                <a:srgbClr val="0F5494"/>
              </a:buClr>
              <a:defRPr/>
            </a:pPr>
            <a:r>
              <a:rPr lang="en-GB" sz="2200" dirty="0" smtClean="0">
                <a:solidFill>
                  <a:srgbClr val="FFC000"/>
                </a:solidFill>
              </a:rPr>
              <a:t>Geographical concentration </a:t>
            </a:r>
            <a:r>
              <a:rPr lang="en-GB" sz="2200" i="0" dirty="0" smtClean="0"/>
              <a:t>in </a:t>
            </a:r>
            <a:r>
              <a:rPr lang="en-GB" sz="2200" dirty="0" smtClean="0"/>
              <a:t>less developed regions </a:t>
            </a:r>
            <a:r>
              <a:rPr lang="en-GB" sz="2200" i="0" dirty="0" smtClean="0"/>
              <a:t>(as now)</a:t>
            </a:r>
          </a:p>
          <a:p>
            <a:pPr eaLnBrk="1" hangingPunct="1">
              <a:lnSpc>
                <a:spcPct val="90000"/>
              </a:lnSpc>
              <a:buClr>
                <a:srgbClr val="0F5494"/>
              </a:buClr>
              <a:defRPr/>
            </a:pPr>
            <a:r>
              <a:rPr lang="en-GB" sz="2200" i="0" dirty="0" smtClean="0"/>
              <a:t>Increased </a:t>
            </a:r>
            <a:r>
              <a:rPr lang="en-GB" sz="2200" dirty="0" smtClean="0">
                <a:solidFill>
                  <a:srgbClr val="FFC000"/>
                </a:solidFill>
              </a:rPr>
              <a:t>thematic concentration </a:t>
            </a:r>
            <a:r>
              <a:rPr lang="en-GB" sz="2200" i="0" dirty="0" smtClean="0"/>
              <a:t>in individual programmes</a:t>
            </a:r>
            <a:r>
              <a:rPr lang="en-GB" sz="2200" dirty="0" smtClean="0"/>
              <a:t> </a:t>
            </a:r>
            <a:r>
              <a:rPr lang="en-GB" sz="2200" i="0" dirty="0" smtClean="0"/>
              <a:t>on limited number of priorities</a:t>
            </a:r>
          </a:p>
          <a:p>
            <a:pPr eaLnBrk="1" hangingPunct="1">
              <a:lnSpc>
                <a:spcPct val="90000"/>
              </a:lnSpc>
              <a:buClr>
                <a:srgbClr val="0F5494"/>
              </a:buClr>
              <a:defRPr/>
            </a:pPr>
            <a:r>
              <a:rPr lang="en-GB" sz="2200" i="0" dirty="0" smtClean="0"/>
              <a:t>Investments part of </a:t>
            </a:r>
            <a:r>
              <a:rPr lang="en-GB" sz="2200" dirty="0" smtClean="0">
                <a:solidFill>
                  <a:srgbClr val="FFC000"/>
                </a:solidFill>
              </a:rPr>
              <a:t>broader, well-founded strategies</a:t>
            </a:r>
            <a:r>
              <a:rPr lang="en-GB" sz="2200" dirty="0" smtClean="0"/>
              <a:t> </a:t>
            </a:r>
            <a:r>
              <a:rPr lang="en-GB" sz="2200" i="0" dirty="0" smtClean="0"/>
              <a:t>(ex-ante conditionality)</a:t>
            </a:r>
          </a:p>
          <a:p>
            <a:pPr eaLnBrk="1" hangingPunct="1">
              <a:lnSpc>
                <a:spcPct val="90000"/>
              </a:lnSpc>
              <a:buClr>
                <a:srgbClr val="0F5494"/>
              </a:buClr>
              <a:defRPr/>
            </a:pPr>
            <a:r>
              <a:rPr lang="en-GB" sz="2200" dirty="0" smtClean="0">
                <a:solidFill>
                  <a:srgbClr val="FFC000"/>
                </a:solidFill>
              </a:rPr>
              <a:t>Simplify</a:t>
            </a:r>
            <a:r>
              <a:rPr lang="en-GB" sz="2200" i="0" dirty="0" smtClean="0"/>
              <a:t> implementation </a:t>
            </a:r>
            <a:r>
              <a:rPr lang="en-GB" sz="2200" i="0" dirty="0"/>
              <a:t>and </a:t>
            </a:r>
            <a:r>
              <a:rPr lang="en-GB" sz="2200" i="0" dirty="0" smtClean="0"/>
              <a:t>improve links with other EU programmes</a:t>
            </a:r>
            <a:endParaRPr lang="en-GB" sz="2200" i="0" dirty="0"/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37254A0D-1227-4FFD-9425-465683798950}" type="slidenum">
              <a:rPr lang="en-GB" sz="1400" b="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6</a:t>
            </a:fld>
            <a:endParaRPr lang="en-GB" sz="1400" b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83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569325" cy="936625"/>
          </a:xfr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GB" sz="36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Budget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278354"/>
              </p:ext>
            </p:extLst>
          </p:nvPr>
        </p:nvGraphicFramePr>
        <p:xfrm>
          <a:off x="611560" y="1556791"/>
          <a:ext cx="8136904" cy="4459833"/>
        </p:xfrm>
        <a:graphic>
          <a:graphicData uri="http://schemas.openxmlformats.org/drawingml/2006/table">
            <a:tbl>
              <a:tblPr/>
              <a:tblGrid>
                <a:gridCol w="3705379"/>
                <a:gridCol w="2091029"/>
                <a:gridCol w="2340496"/>
              </a:tblGrid>
              <a:tr h="1207334"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Myriad Pro"/>
                          <a:cs typeface="Arial" pitchFamily="34" charset="0"/>
                        </a:rPr>
                        <a:t> 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Myriad Pro"/>
                      </a:endParaRP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Initial Commission Proposal (billion EUR)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Myriad Pro"/>
                      </a:endParaRP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ea typeface="+mn-ea"/>
                          <a:cs typeface="Arial" pitchFamily="34" charset="0"/>
                        </a:rPr>
                        <a:t>Revised Commission breakdown (billion EUR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) – April 2013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Myriad Pro"/>
                      </a:endParaRP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50548">
                <a:tc>
                  <a:txBody>
                    <a:bodyPr/>
                    <a:lstStyle/>
                    <a:p>
                      <a:pPr marL="0" marR="0" lvl="0" indent="0" algn="l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Less developed regions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162.6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164.3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250">
                <a:tc>
                  <a:txBody>
                    <a:bodyPr/>
                    <a:lstStyle/>
                    <a:p>
                      <a:pPr marL="0" marR="0" lvl="0" indent="0" algn="l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Transition regions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39.0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31.7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More developed regions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53.1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49.5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48">
                <a:tc>
                  <a:txBody>
                    <a:bodyPr/>
                    <a:lstStyle/>
                    <a:p>
                      <a:pPr marL="0" marR="0" lvl="0" indent="0" algn="l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Territorial Cooperation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11.7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8.95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48">
                <a:tc>
                  <a:txBody>
                    <a:bodyPr/>
                    <a:lstStyle/>
                    <a:p>
                      <a:pPr marL="0" marR="0" lvl="0" indent="0" algn="l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Cohesion Fund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68.7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66.4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800">
                <a:tc>
                  <a:txBody>
                    <a:bodyPr/>
                    <a:lstStyle/>
                    <a:p>
                      <a:pPr marL="0" marR="0" lvl="0" indent="0" algn="l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Extra allocation for outermost and northern regions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1436" marR="9143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1.39</a:t>
                      </a:r>
                    </a:p>
                  </a:txBody>
                  <a:tcPr marL="91436" marR="9143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604">
                <a:tc>
                  <a:txBody>
                    <a:bodyPr/>
                    <a:lstStyle/>
                    <a:p>
                      <a:pPr marL="0" marR="0" lvl="0" indent="0" algn="l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</a:rPr>
                        <a:t>Youth Employment Initiative (Top-up)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ctr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Myriad Pro"/>
                        </a:rPr>
                        <a:t>-</a:t>
                      </a:r>
                    </a:p>
                  </a:txBody>
                  <a:tcPr marL="91436" marR="9143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ctr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marL="91436" marR="9143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250">
                <a:tc>
                  <a:txBody>
                    <a:bodyPr/>
                    <a:lstStyle/>
                    <a:p>
                      <a:pPr marL="0" marR="0" lvl="0" indent="0" algn="l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TOTAL</a:t>
                      </a:r>
                      <a:endParaRPr kumimoji="0" lang="en-GB" sz="15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Myriad Pro"/>
                      </a:endParaRP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336.0</a:t>
                      </a:r>
                      <a:endParaRPr kumimoji="0" lang="en-GB" sz="15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Myriad Pro"/>
                      </a:endParaRP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ea typeface="+mn-ea"/>
                          <a:cs typeface="Arial" pitchFamily="34" charset="0"/>
                        </a:rPr>
                        <a:t>325.2</a:t>
                      </a:r>
                    </a:p>
                  </a:txBody>
                  <a:tcPr marL="91436" marR="91436" marT="45730" marB="4573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926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BB0B2B12-FE47-4445-97E6-BBC01671D266}" type="slidenum">
              <a:rPr lang="en-GB" sz="1400" b="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7</a:t>
            </a:fld>
            <a:endParaRPr lang="en-GB" sz="1400" b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4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813" y="1557338"/>
            <a:ext cx="7667625" cy="4535487"/>
          </a:xfrm>
        </p:spPr>
        <p:txBody>
          <a:bodyPr/>
          <a:lstStyle/>
          <a:p>
            <a:pPr marL="355600" indent="-355600">
              <a:lnSpc>
                <a:spcPct val="80000"/>
              </a:lnSpc>
              <a:buFontTx/>
              <a:buNone/>
              <a:defRPr/>
            </a:pPr>
            <a:endParaRPr lang="en-GB" sz="1800" dirty="0" smtClean="0"/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Research &amp; innovation</a:t>
            </a:r>
            <a:br>
              <a:rPr lang="en-GB" sz="1700" dirty="0" smtClean="0">
                <a:ea typeface="ＭＳ Ｐゴシック" charset="0"/>
              </a:rPr>
            </a:br>
            <a:endParaRPr lang="en-GB" sz="1700" dirty="0" smtClean="0">
              <a:ea typeface="ＭＳ Ｐゴシック" charset="0"/>
            </a:endParaRP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Information and communication technologies (ICT)</a:t>
            </a: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Competitiveness of Small and Medium-sized Enterprises (SMEs) </a:t>
            </a: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Shift towards a low-carbon economy</a:t>
            </a: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Climate change adaptation &amp; risk prevention and management</a:t>
            </a: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Environmental protection &amp; resource efficiency</a:t>
            </a: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Sustainable transport &amp; removing bottlenecks in key network infrastructures</a:t>
            </a:r>
            <a:br>
              <a:rPr lang="en-GB" sz="1700" dirty="0" smtClean="0">
                <a:ea typeface="ＭＳ Ｐゴシック" charset="0"/>
              </a:rPr>
            </a:br>
            <a:endParaRPr lang="en-GB" sz="1700" dirty="0" smtClean="0">
              <a:ea typeface="ＭＳ Ｐゴシック" charset="0"/>
            </a:endParaRP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Employment &amp; supporting labour mobility</a:t>
            </a:r>
            <a:br>
              <a:rPr lang="en-GB" sz="1700" dirty="0" smtClean="0">
                <a:ea typeface="ＭＳ Ｐゴシック" charset="0"/>
              </a:rPr>
            </a:br>
            <a:endParaRPr lang="en-GB" sz="1700" dirty="0" smtClean="0">
              <a:ea typeface="ＭＳ Ｐゴシック" charset="0"/>
            </a:endParaRP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Social inclusion &amp; combating poverty</a:t>
            </a: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endParaRPr lang="en-GB" sz="1700" dirty="0" smtClean="0">
              <a:ea typeface="ＭＳ Ｐゴシック" charset="0"/>
            </a:endParaRP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Education, skills &amp; lifelong learning</a:t>
            </a: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endParaRPr lang="en-GB" sz="1700" dirty="0" smtClean="0">
              <a:solidFill>
                <a:srgbClr val="FF0000"/>
              </a:solidFill>
              <a:ea typeface="ＭＳ Ｐゴシック" charset="0"/>
            </a:endParaRPr>
          </a:p>
          <a:p>
            <a:pPr marL="10795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en-GB" sz="1700" dirty="0" smtClean="0">
                <a:ea typeface="ＭＳ Ｐゴシック" charset="0"/>
              </a:rPr>
              <a:t>Institutional capacity building &amp; efficient public administrations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-849313" y="1897063"/>
            <a:ext cx="2735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/>
            <a:r>
              <a:rPr lang="en-US" sz="1400">
                <a:solidFill>
                  <a:srgbClr val="FFC000"/>
                </a:solidFill>
              </a:rPr>
              <a:t>R&amp;D target</a:t>
            </a:r>
          </a:p>
        </p:txBody>
      </p:sp>
      <p:sp>
        <p:nvSpPr>
          <p:cNvPr id="10245" name="AutoShape 7"/>
          <p:cNvSpPr>
            <a:spLocks/>
          </p:cNvSpPr>
          <p:nvPr/>
        </p:nvSpPr>
        <p:spPr bwMode="auto">
          <a:xfrm>
            <a:off x="1855788" y="3068638"/>
            <a:ext cx="144462" cy="1081087"/>
          </a:xfrm>
          <a:prstGeom prst="leftBrace">
            <a:avLst>
              <a:gd name="adj1" fmla="val 4161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>
              <a:spcBef>
                <a:spcPct val="50000"/>
              </a:spcBef>
            </a:pPr>
            <a:endParaRPr lang="nl-BE">
              <a:solidFill>
                <a:schemeClr val="bg1"/>
              </a:solidFill>
              <a:latin typeface="Myriad Pro Light"/>
            </a:endParaRPr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-852488" y="3122613"/>
            <a:ext cx="30241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/>
            <a:r>
              <a:rPr lang="en-US" sz="1400">
                <a:solidFill>
                  <a:srgbClr val="FFC000"/>
                </a:solidFill>
              </a:rPr>
              <a:t>Climate change/energy target</a:t>
            </a:r>
          </a:p>
        </p:txBody>
      </p:sp>
      <p:sp>
        <p:nvSpPr>
          <p:cNvPr id="8" name="Rectangle 7"/>
          <p:cNvSpPr/>
          <p:nvPr/>
        </p:nvSpPr>
        <p:spPr>
          <a:xfrm>
            <a:off x="1763713" y="4613275"/>
            <a:ext cx="6477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</a:t>
            </a:r>
            <a:endParaRPr lang="en-GB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63713" y="5045075"/>
            <a:ext cx="6477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</a:t>
            </a:r>
            <a:endParaRPr lang="en-GB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3713" y="5621338"/>
            <a:ext cx="6477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</a:t>
            </a:r>
            <a:endParaRPr lang="en-GB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250" name="Rectangle 11"/>
          <p:cNvSpPr>
            <a:spLocks noChangeArrowheads="1"/>
          </p:cNvSpPr>
          <p:nvPr/>
        </p:nvSpPr>
        <p:spPr bwMode="auto">
          <a:xfrm>
            <a:off x="-795338" y="4560888"/>
            <a:ext cx="273685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/>
            <a:r>
              <a:rPr lang="en-US" sz="1400">
                <a:solidFill>
                  <a:srgbClr val="FFC000"/>
                </a:solidFill>
              </a:rPr>
              <a:t>Employment target</a:t>
            </a:r>
          </a:p>
        </p:txBody>
      </p:sp>
      <p:sp>
        <p:nvSpPr>
          <p:cNvPr id="10251" name="Rectangle 12"/>
          <p:cNvSpPr>
            <a:spLocks noChangeArrowheads="1"/>
          </p:cNvSpPr>
          <p:nvPr/>
        </p:nvSpPr>
        <p:spPr bwMode="auto">
          <a:xfrm>
            <a:off x="-757238" y="5570538"/>
            <a:ext cx="2736851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/>
            <a:r>
              <a:rPr lang="en-US" sz="1400">
                <a:solidFill>
                  <a:srgbClr val="FFC000"/>
                </a:solidFill>
              </a:rPr>
              <a:t>Education target</a:t>
            </a:r>
          </a:p>
        </p:txBody>
      </p:sp>
      <p:sp>
        <p:nvSpPr>
          <p:cNvPr id="10252" name="Rectangle 13"/>
          <p:cNvSpPr>
            <a:spLocks noChangeArrowheads="1"/>
          </p:cNvSpPr>
          <p:nvPr/>
        </p:nvSpPr>
        <p:spPr bwMode="auto">
          <a:xfrm>
            <a:off x="-736600" y="5137150"/>
            <a:ext cx="2736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/>
            <a:r>
              <a:rPr lang="en-US" sz="1400">
                <a:solidFill>
                  <a:srgbClr val="FFC000"/>
                </a:solidFill>
              </a:rPr>
              <a:t>Poverty target</a:t>
            </a:r>
          </a:p>
        </p:txBody>
      </p:sp>
      <p:sp>
        <p:nvSpPr>
          <p:cNvPr id="2" name="Rechthoek 1"/>
          <p:cNvSpPr/>
          <p:nvPr/>
        </p:nvSpPr>
        <p:spPr>
          <a:xfrm>
            <a:off x="1779588" y="1784350"/>
            <a:ext cx="4381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</a:t>
            </a:r>
            <a:endParaRPr lang="en-GB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2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B4498B04-8B09-494B-8BA5-952FF0316DAF}" type="slidenum">
              <a:rPr lang="en-GB" sz="1400" b="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8</a:t>
            </a:fld>
            <a:endParaRPr lang="en-GB" sz="1400" b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1825" y="188640"/>
            <a:ext cx="7848426" cy="1363687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GB" sz="3600" b="1" dirty="0">
                <a:solidFill>
                  <a:schemeClr val="bg1"/>
                </a:solidFill>
              </a:rPr>
              <a:t>Thematic Objectives (with links to Europe 2020</a:t>
            </a:r>
            <a:r>
              <a:rPr lang="en-GB" sz="3600" b="1" dirty="0" smtClean="0">
                <a:solidFill>
                  <a:schemeClr val="bg1"/>
                </a:solidFill>
              </a:rPr>
              <a:t>)</a:t>
            </a:r>
            <a:endParaRPr lang="sl-SI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4796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81642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GB" sz="1800" b="1" dirty="0" smtClean="0">
                <a:solidFill>
                  <a:srgbClr val="292934"/>
                </a:solidFill>
              </a:rPr>
              <a:t>Financial operations and instruments in support of EU policies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GB" sz="1800" dirty="0" smtClean="0">
              <a:solidFill>
                <a:srgbClr val="292934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GB" sz="1800" dirty="0" smtClean="0">
                <a:solidFill>
                  <a:srgbClr val="292934"/>
                </a:solidFill>
              </a:rPr>
              <a:t>The Commission encourages the financing of investment in European enterprises and industries through a wide range of financial programmes and instruments.</a:t>
            </a:r>
          </a:p>
          <a:p>
            <a:pPr>
              <a:spcBef>
                <a:spcPts val="0"/>
              </a:spcBef>
              <a:defRPr/>
            </a:pPr>
            <a:endParaRPr lang="en-GB" sz="1800" dirty="0" smtClean="0">
              <a:solidFill>
                <a:srgbClr val="292934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GB" sz="1800" dirty="0" smtClean="0">
                <a:solidFill>
                  <a:srgbClr val="292934"/>
                </a:solidFill>
              </a:rPr>
              <a:t>DG ECFIN is in charge of implementing a number of these programmes and instruments for financing investment from the Community budget. The funding is channelled through </a:t>
            </a:r>
            <a:r>
              <a:rPr lang="en-GB" sz="1800" b="1" dirty="0" smtClean="0">
                <a:solidFill>
                  <a:srgbClr val="292934"/>
                </a:solidFill>
              </a:rPr>
              <a:t>international financial institutions (IFIs)</a:t>
            </a:r>
            <a:r>
              <a:rPr lang="en-GB" sz="1800" dirty="0" smtClean="0">
                <a:solidFill>
                  <a:srgbClr val="292934"/>
                </a:solidFill>
              </a:rPr>
              <a:t> and through </a:t>
            </a:r>
            <a:r>
              <a:rPr lang="en-GB" sz="1800" b="1" dirty="0" smtClean="0">
                <a:solidFill>
                  <a:srgbClr val="292934"/>
                </a:solidFill>
              </a:rPr>
              <a:t>specialised programmes </a:t>
            </a:r>
            <a:r>
              <a:rPr lang="en-GB" sz="1800" dirty="0" smtClean="0">
                <a:solidFill>
                  <a:srgbClr val="292934"/>
                </a:solidFill>
              </a:rPr>
              <a:t>(e.g. for SMEs and Trans-European Networks).</a:t>
            </a:r>
            <a:br>
              <a:rPr lang="en-GB" sz="1800" dirty="0" smtClean="0">
                <a:solidFill>
                  <a:srgbClr val="292934"/>
                </a:solidFill>
              </a:rPr>
            </a:br>
            <a:r>
              <a:rPr lang="en-GB" sz="1800" dirty="0" smtClean="0">
                <a:solidFill>
                  <a:srgbClr val="292934"/>
                </a:solidFill>
              </a:rPr>
              <a:t/>
            </a:r>
            <a:br>
              <a:rPr lang="en-GB" sz="1800" dirty="0" smtClean="0">
                <a:solidFill>
                  <a:srgbClr val="292934"/>
                </a:solidFill>
              </a:rPr>
            </a:br>
            <a:r>
              <a:rPr lang="en-GB" sz="1800" dirty="0" smtClean="0">
                <a:solidFill>
                  <a:srgbClr val="292934"/>
                </a:solidFill>
              </a:rPr>
              <a:t>The main participating IFIs: the European Investment Bank (EIB) Group, including the European Investment Fund (EIF), the European Bank for Reconstruction and Development (EBRD), and the Council of Europe Development Bank (CEB) in co-operation with the </a:t>
            </a:r>
            <a:r>
              <a:rPr lang="en-GB" sz="1800" dirty="0" err="1" smtClean="0">
                <a:solidFill>
                  <a:srgbClr val="292934"/>
                </a:solidFill>
              </a:rPr>
              <a:t>Kreditanstalt</a:t>
            </a:r>
            <a:r>
              <a:rPr lang="en-GB" sz="1800" dirty="0" smtClean="0">
                <a:solidFill>
                  <a:srgbClr val="292934"/>
                </a:solidFill>
              </a:rPr>
              <a:t> </a:t>
            </a:r>
            <a:r>
              <a:rPr lang="en-GB" sz="1800" dirty="0" err="1" smtClean="0">
                <a:solidFill>
                  <a:srgbClr val="292934"/>
                </a:solidFill>
              </a:rPr>
              <a:t>für</a:t>
            </a:r>
            <a:r>
              <a:rPr lang="en-GB" sz="1800" dirty="0" smtClean="0">
                <a:solidFill>
                  <a:srgbClr val="292934"/>
                </a:solidFill>
              </a:rPr>
              <a:t> </a:t>
            </a:r>
            <a:r>
              <a:rPr lang="en-GB" sz="1800" dirty="0" err="1" smtClean="0">
                <a:solidFill>
                  <a:srgbClr val="292934"/>
                </a:solidFill>
              </a:rPr>
              <a:t>Wiederaufbau</a:t>
            </a:r>
            <a:r>
              <a:rPr lang="en-GB" sz="1800" dirty="0" smtClean="0">
                <a:solidFill>
                  <a:srgbClr val="292934"/>
                </a:solidFill>
              </a:rPr>
              <a:t> (</a:t>
            </a:r>
            <a:r>
              <a:rPr lang="en-GB" sz="1800" dirty="0" err="1" smtClean="0">
                <a:solidFill>
                  <a:srgbClr val="292934"/>
                </a:solidFill>
              </a:rPr>
              <a:t>KfW</a:t>
            </a:r>
            <a:r>
              <a:rPr lang="en-GB" sz="1800" dirty="0" smtClean="0">
                <a:solidFill>
                  <a:srgbClr val="292934"/>
                </a:solidFill>
              </a:rPr>
              <a:t>).</a:t>
            </a:r>
            <a:br>
              <a:rPr lang="en-GB" sz="1800" dirty="0" smtClean="0">
                <a:solidFill>
                  <a:srgbClr val="292934"/>
                </a:solidFill>
              </a:rPr>
            </a:br>
            <a:r>
              <a:rPr lang="en-GB" sz="1800" dirty="0" smtClean="0">
                <a:solidFill>
                  <a:srgbClr val="292934"/>
                </a:solidFill>
              </a:rPr>
              <a:t/>
            </a:r>
            <a:br>
              <a:rPr lang="en-GB" sz="1800" dirty="0" smtClean="0">
                <a:solidFill>
                  <a:srgbClr val="292934"/>
                </a:solidFill>
              </a:rPr>
            </a:br>
            <a:r>
              <a:rPr lang="en-GB" sz="1800" dirty="0" smtClean="0">
                <a:solidFill>
                  <a:srgbClr val="292934"/>
                </a:solidFill>
              </a:rPr>
              <a:t>DG ECFIN ensures the necessary coordination between the Commission and the EIB Group and the EBRD, and is represented on the governing bodies of these institutions.</a:t>
            </a:r>
            <a:endParaRPr lang="en-GB" sz="1800" dirty="0">
              <a:solidFill>
                <a:srgbClr val="292934"/>
              </a:solidFill>
            </a:endParaRPr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en-GB" sz="3600" b="1" dirty="0" smtClean="0">
                <a:solidFill>
                  <a:schemeClr val="bg1"/>
                </a:solidFill>
              </a:rPr>
              <a:t>Financing </a:t>
            </a:r>
            <a:r>
              <a:rPr lang="en-GB" sz="3600" b="1" dirty="0">
                <a:solidFill>
                  <a:schemeClr val="bg1"/>
                </a:solidFill>
              </a:rPr>
              <a:t>O</a:t>
            </a:r>
            <a:r>
              <a:rPr lang="en-GB" sz="3600" b="1" dirty="0" smtClean="0">
                <a:solidFill>
                  <a:schemeClr val="bg1"/>
                </a:solidFill>
              </a:rPr>
              <a:t>ptions (EU, national, IFIs)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1574</Words>
  <Application>Microsoft Office PowerPoint</Application>
  <PresentationFormat>Bildschirmpräsentation (4:3)</PresentationFormat>
  <Paragraphs>331</Paragraphs>
  <Slides>21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Larissa-Design</vt:lpstr>
      <vt:lpstr> EU Funding Options  and Financial Instruments  2014 - 2020 </vt:lpstr>
      <vt:lpstr>EUSDR Relevant Funding Options</vt:lpstr>
      <vt:lpstr> Danube region relevant funding sources</vt:lpstr>
      <vt:lpstr>PowerPoint-Präsentation</vt:lpstr>
      <vt:lpstr>PowerPoint-Präsentation</vt:lpstr>
      <vt:lpstr>Structural and Investment Funds 2014-2020 – key principles</vt:lpstr>
      <vt:lpstr>Budget</vt:lpstr>
      <vt:lpstr>PowerPoint-Präsentation</vt:lpstr>
      <vt:lpstr>Financing Options (EU, national, IFIs)</vt:lpstr>
      <vt:lpstr> EU Financial Instruments - why? </vt:lpstr>
      <vt:lpstr>PowerPoint-Präsentation</vt:lpstr>
      <vt:lpstr> What are EU Financial Instruments ? </vt:lpstr>
      <vt:lpstr>Financial Instruments included in 2014 – 2020 MFF proposals</vt:lpstr>
      <vt:lpstr>Financial Instruments included in 2014 – 2020 MFF proposals</vt:lpstr>
      <vt:lpstr>  EU Financial Instruments  current and new   </vt:lpstr>
      <vt:lpstr>  EU Financial Instruments  current and new   </vt:lpstr>
      <vt:lpstr>  EU Financial Instruments  current and new   </vt:lpstr>
      <vt:lpstr>  EU Financial Instruments  current and new   </vt:lpstr>
      <vt:lpstr>  EU Financial Instruments  current and new   </vt:lpstr>
      <vt:lpstr>  EU Financial Instruments  current and new   </vt:lpstr>
      <vt:lpstr>  EU Financial Instruments  current and new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Ajla Lubic</dc:creator>
  <cp:lastModifiedBy>Böhm-Gartner Simone</cp:lastModifiedBy>
  <cp:revision>146</cp:revision>
  <dcterms:created xsi:type="dcterms:W3CDTF">2012-03-12T15:01:13Z</dcterms:created>
  <dcterms:modified xsi:type="dcterms:W3CDTF">2016-03-08T08:54:10Z</dcterms:modified>
</cp:coreProperties>
</file>