
<file path=[Content_Types].xml><?xml version="1.0" encoding="utf-8"?>
<Types xmlns="http://schemas.openxmlformats.org/package/2006/content-types">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18"/>
  </p:notesMasterIdLst>
  <p:handoutMasterIdLst>
    <p:handoutMasterId r:id="rId19"/>
  </p:handoutMasterIdLst>
  <p:sldIdLst>
    <p:sldId id="256" r:id="rId2"/>
    <p:sldId id="281" r:id="rId3"/>
    <p:sldId id="268" r:id="rId4"/>
    <p:sldId id="269" r:id="rId5"/>
    <p:sldId id="276" r:id="rId6"/>
    <p:sldId id="278" r:id="rId7"/>
    <p:sldId id="277" r:id="rId8"/>
    <p:sldId id="279" r:id="rId9"/>
    <p:sldId id="280" r:id="rId10"/>
    <p:sldId id="266" r:id="rId11"/>
    <p:sldId id="282" r:id="rId12"/>
    <p:sldId id="284" r:id="rId13"/>
    <p:sldId id="283" r:id="rId14"/>
    <p:sldId id="285" r:id="rId15"/>
    <p:sldId id="263" r:id="rId16"/>
    <p:sldId id="275" r:id="rId17"/>
  </p:sldIdLst>
  <p:sldSz cx="9144000" cy="6858000" type="screen4x3"/>
  <p:notesSz cx="6797675" cy="987425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9811A"/>
    <a:srgbClr val="183884"/>
    <a:srgbClr val="1909E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114" d="100"/>
          <a:sy n="114" d="100"/>
        </p:scale>
        <p:origin x="-918" y="-2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1" y="0"/>
            <a:ext cx="2946189" cy="493080"/>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sz="quarter" idx="1"/>
          </p:nvPr>
        </p:nvSpPr>
        <p:spPr>
          <a:xfrm>
            <a:off x="3849899" y="0"/>
            <a:ext cx="2946189" cy="493080"/>
          </a:xfrm>
          <a:prstGeom prst="rect">
            <a:avLst/>
          </a:prstGeom>
        </p:spPr>
        <p:txBody>
          <a:bodyPr vert="horz" lIns="91440" tIns="45720" rIns="91440" bIns="45720" rtlCol="0"/>
          <a:lstStyle>
            <a:lvl1pPr algn="r">
              <a:defRPr sz="1200"/>
            </a:lvl1pPr>
          </a:lstStyle>
          <a:p>
            <a:fld id="{E344FF99-CB76-4DA8-8E4D-BD16A3557BC2}" type="datetimeFigureOut">
              <a:rPr lang="de-DE" smtClean="0"/>
              <a:pPr/>
              <a:t>05.04.2016</a:t>
            </a:fld>
            <a:endParaRPr lang="de-DE"/>
          </a:p>
        </p:txBody>
      </p:sp>
      <p:sp>
        <p:nvSpPr>
          <p:cNvPr id="4" name="Fußzeilenplatzhalter 3"/>
          <p:cNvSpPr>
            <a:spLocks noGrp="1"/>
          </p:cNvSpPr>
          <p:nvPr>
            <p:ph type="ftr" sz="quarter" idx="2"/>
          </p:nvPr>
        </p:nvSpPr>
        <p:spPr>
          <a:xfrm>
            <a:off x="1" y="9379590"/>
            <a:ext cx="2946189" cy="493080"/>
          </a:xfrm>
          <a:prstGeom prst="rect">
            <a:avLst/>
          </a:prstGeom>
        </p:spPr>
        <p:txBody>
          <a:bodyPr vert="horz" lIns="91440" tIns="45720" rIns="91440" bIns="45720" rtlCol="0" anchor="b"/>
          <a:lstStyle>
            <a:lvl1pPr algn="l">
              <a:defRPr sz="1200"/>
            </a:lvl1pPr>
          </a:lstStyle>
          <a:p>
            <a:endParaRPr lang="de-DE"/>
          </a:p>
        </p:txBody>
      </p:sp>
      <p:sp>
        <p:nvSpPr>
          <p:cNvPr id="5" name="Foliennummernplatzhalter 4"/>
          <p:cNvSpPr>
            <a:spLocks noGrp="1"/>
          </p:cNvSpPr>
          <p:nvPr>
            <p:ph type="sldNum" sz="quarter" idx="3"/>
          </p:nvPr>
        </p:nvSpPr>
        <p:spPr>
          <a:xfrm>
            <a:off x="3849899" y="9379590"/>
            <a:ext cx="2946189" cy="493080"/>
          </a:xfrm>
          <a:prstGeom prst="rect">
            <a:avLst/>
          </a:prstGeom>
        </p:spPr>
        <p:txBody>
          <a:bodyPr vert="horz" lIns="91440" tIns="45720" rIns="91440" bIns="45720" rtlCol="0" anchor="b"/>
          <a:lstStyle>
            <a:lvl1pPr algn="r">
              <a:defRPr sz="1200"/>
            </a:lvl1pPr>
          </a:lstStyle>
          <a:p>
            <a:fld id="{87EA1A0A-A295-4D66-B6C6-2EC59939AB14}" type="slidenum">
              <a:rPr lang="de-DE" smtClean="0"/>
              <a:pPr/>
              <a:t>‹Nr.›</a:t>
            </a:fld>
            <a:endParaRPr lang="de-DE"/>
          </a:p>
        </p:txBody>
      </p:sp>
    </p:spTree>
    <p:extLst>
      <p:ext uri="{BB962C8B-B14F-4D97-AF65-F5344CB8AC3E}">
        <p14:creationId xmlns:p14="http://schemas.microsoft.com/office/powerpoint/2010/main" val="39163017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45659" cy="493713"/>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50444" y="0"/>
            <a:ext cx="2945659" cy="493713"/>
          </a:xfrm>
          <a:prstGeom prst="rect">
            <a:avLst/>
          </a:prstGeom>
        </p:spPr>
        <p:txBody>
          <a:bodyPr vert="horz" lIns="91440" tIns="45720" rIns="91440" bIns="45720" rtlCol="0"/>
          <a:lstStyle>
            <a:lvl1pPr algn="r">
              <a:defRPr sz="1200"/>
            </a:lvl1pPr>
          </a:lstStyle>
          <a:p>
            <a:fld id="{2388E326-2C2F-4E4A-B03F-7CEE44806F44}" type="datetimeFigureOut">
              <a:rPr lang="de-DE" smtClean="0"/>
              <a:pPr/>
              <a:t>05.04.2016</a:t>
            </a:fld>
            <a:endParaRPr lang="de-DE"/>
          </a:p>
        </p:txBody>
      </p:sp>
      <p:sp>
        <p:nvSpPr>
          <p:cNvPr id="4" name="Folienbildplatzhalter 3"/>
          <p:cNvSpPr>
            <a:spLocks noGrp="1" noRot="1" noChangeAspect="1"/>
          </p:cNvSpPr>
          <p:nvPr>
            <p:ph type="sldImg" idx="2"/>
          </p:nvPr>
        </p:nvSpPr>
        <p:spPr>
          <a:xfrm>
            <a:off x="930275" y="741363"/>
            <a:ext cx="4937125" cy="3702050"/>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79768" y="4690269"/>
            <a:ext cx="5438140" cy="4443413"/>
          </a:xfrm>
          <a:prstGeom prst="rect">
            <a:avLst/>
          </a:prstGeom>
        </p:spPr>
        <p:txBody>
          <a:bodyPr vert="horz" lIns="91440" tIns="45720" rIns="91440" bIns="45720" rtlCol="0">
            <a:normAutofit/>
          </a:body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6" name="Fußzeilenplatzhalter 5"/>
          <p:cNvSpPr>
            <a:spLocks noGrp="1"/>
          </p:cNvSpPr>
          <p:nvPr>
            <p:ph type="ftr" sz="quarter" idx="4"/>
          </p:nvPr>
        </p:nvSpPr>
        <p:spPr>
          <a:xfrm>
            <a:off x="0" y="9378824"/>
            <a:ext cx="2945659" cy="493713"/>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50444" y="9378824"/>
            <a:ext cx="2945659" cy="493713"/>
          </a:xfrm>
          <a:prstGeom prst="rect">
            <a:avLst/>
          </a:prstGeom>
        </p:spPr>
        <p:txBody>
          <a:bodyPr vert="horz" lIns="91440" tIns="45720" rIns="91440" bIns="45720" rtlCol="0" anchor="b"/>
          <a:lstStyle>
            <a:lvl1pPr algn="r">
              <a:defRPr sz="1200"/>
            </a:lvl1pPr>
          </a:lstStyle>
          <a:p>
            <a:fld id="{EB388535-070D-43B2-9E66-FCA70C4767DF}" type="slidenum">
              <a:rPr lang="de-DE" smtClean="0"/>
              <a:pPr/>
              <a:t>‹Nr.›</a:t>
            </a:fld>
            <a:endParaRPr lang="de-DE"/>
          </a:p>
        </p:txBody>
      </p:sp>
    </p:spTree>
    <p:extLst>
      <p:ext uri="{BB962C8B-B14F-4D97-AF65-F5344CB8AC3E}">
        <p14:creationId xmlns:p14="http://schemas.microsoft.com/office/powerpoint/2010/main" val="172854322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5"/>
            <a:ext cx="7772400" cy="1470025"/>
          </a:xfrm>
        </p:spPr>
        <p:txBody>
          <a:bodyPr/>
          <a:lstStyle/>
          <a:p>
            <a:r>
              <a:rPr lang="de-DE" smtClean="0"/>
              <a:t>Titelmasterformat durch Klicken bearbeiten</a:t>
            </a:r>
            <a:endParaRPr lang="de-DE"/>
          </a:p>
        </p:txBody>
      </p:sp>
      <p:sp>
        <p:nvSpPr>
          <p:cNvPr id="3" name="Untertitel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smtClean="0"/>
              <a:t>Formatvorlage des Untertitelmasters durch Klicken bearbeiten</a:t>
            </a:r>
            <a:endParaRPr lang="de-DE"/>
          </a:p>
        </p:txBody>
      </p:sp>
      <p:sp>
        <p:nvSpPr>
          <p:cNvPr id="4" name="Datumsplatzhalter 3"/>
          <p:cNvSpPr>
            <a:spLocks noGrp="1"/>
          </p:cNvSpPr>
          <p:nvPr>
            <p:ph type="dt" sz="half" idx="10"/>
          </p:nvPr>
        </p:nvSpPr>
        <p:spPr/>
        <p:txBody>
          <a:bodyPr/>
          <a:lstStyle/>
          <a:p>
            <a:fld id="{85EB56FF-6070-4E37-9AA8-087DFF94B713}" type="datetimeFigureOut">
              <a:rPr lang="de-DE" smtClean="0"/>
              <a:pPr/>
              <a:t>05.04.2016</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F9D7B9E4-A117-44DC-9CAF-566E1C66926A}" type="slidenum">
              <a:rPr lang="de-DE" smtClean="0"/>
              <a:pPr/>
              <a:t>‹Nr.›</a:t>
            </a:fld>
            <a:endParaRPr lang="de-DE"/>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Vertikaler Textplatzhalter 2"/>
          <p:cNvSpPr>
            <a:spLocks noGrp="1"/>
          </p:cNvSpPr>
          <p:nvPr>
            <p:ph type="body" orient="vert" idx="1"/>
          </p:nvPr>
        </p:nvSpPr>
        <p:spPr/>
        <p:txBody>
          <a:bodyPr vert="eaVert"/>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10"/>
          </p:nvPr>
        </p:nvSpPr>
        <p:spPr/>
        <p:txBody>
          <a:bodyPr/>
          <a:lstStyle/>
          <a:p>
            <a:fld id="{85EB56FF-6070-4E37-9AA8-087DFF94B713}" type="datetimeFigureOut">
              <a:rPr lang="de-DE" smtClean="0"/>
              <a:pPr/>
              <a:t>05.04.2016</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F9D7B9E4-A117-44DC-9CAF-566E1C66926A}" type="slidenum">
              <a:rPr lang="de-DE" smtClean="0"/>
              <a:pPr/>
              <a:t>‹Nr.›</a:t>
            </a:fld>
            <a:endParaRPr lang="de-DE"/>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smtClean="0"/>
              <a:t>Titelmasterformat durch Klicken bearbeiten</a:t>
            </a:r>
            <a:endParaRPr lang="de-DE"/>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10"/>
          </p:nvPr>
        </p:nvSpPr>
        <p:spPr/>
        <p:txBody>
          <a:bodyPr/>
          <a:lstStyle/>
          <a:p>
            <a:fld id="{85EB56FF-6070-4E37-9AA8-087DFF94B713}" type="datetimeFigureOut">
              <a:rPr lang="de-DE" smtClean="0"/>
              <a:pPr/>
              <a:t>05.04.2016</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F9D7B9E4-A117-44DC-9CAF-566E1C66926A}" type="slidenum">
              <a:rPr lang="de-DE" smtClean="0"/>
              <a:pPr/>
              <a:t>‹Nr.›</a:t>
            </a:fld>
            <a:endParaRPr lang="de-D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Inhaltsplatzhalter 2"/>
          <p:cNvSpPr>
            <a:spLocks noGrp="1"/>
          </p:cNvSpPr>
          <p:nvPr>
            <p:ph idx="1"/>
          </p:nvPr>
        </p:nvSpPr>
        <p:spPr/>
        <p:txBody>
          <a:body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10"/>
          </p:nvPr>
        </p:nvSpPr>
        <p:spPr/>
        <p:txBody>
          <a:bodyPr/>
          <a:lstStyle/>
          <a:p>
            <a:fld id="{85EB56FF-6070-4E37-9AA8-087DFF94B713}" type="datetimeFigureOut">
              <a:rPr lang="de-DE" smtClean="0"/>
              <a:pPr/>
              <a:t>05.04.2016</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F9D7B9E4-A117-44DC-9CAF-566E1C66926A}" type="slidenum">
              <a:rPr lang="de-DE" smtClean="0"/>
              <a:pPr/>
              <a:t>‹Nr.›</a:t>
            </a:fld>
            <a:endParaRPr lang="de-D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nchor="t"/>
          <a:lstStyle>
            <a:lvl1pPr algn="l">
              <a:defRPr sz="4000" b="1" cap="all"/>
            </a:lvl1pPr>
          </a:lstStyle>
          <a:p>
            <a:r>
              <a:rPr lang="de-DE" smtClean="0"/>
              <a:t>Titelmasterformat durch Klicken bearbeiten</a:t>
            </a:r>
            <a:endParaRPr lang="de-DE"/>
          </a:p>
        </p:txBody>
      </p:sp>
      <p:sp>
        <p:nvSpPr>
          <p:cNvPr id="3" name="Textplatzhalt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smtClean="0"/>
              <a:t>Textmasterformate durch Klicken bearbeiten</a:t>
            </a:r>
          </a:p>
        </p:txBody>
      </p:sp>
      <p:sp>
        <p:nvSpPr>
          <p:cNvPr id="4" name="Datumsplatzhalter 3"/>
          <p:cNvSpPr>
            <a:spLocks noGrp="1"/>
          </p:cNvSpPr>
          <p:nvPr>
            <p:ph type="dt" sz="half" idx="10"/>
          </p:nvPr>
        </p:nvSpPr>
        <p:spPr/>
        <p:txBody>
          <a:bodyPr/>
          <a:lstStyle/>
          <a:p>
            <a:fld id="{85EB56FF-6070-4E37-9AA8-087DFF94B713}" type="datetimeFigureOut">
              <a:rPr lang="de-DE" smtClean="0"/>
              <a:pPr/>
              <a:t>05.04.2016</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F9D7B9E4-A117-44DC-9CAF-566E1C66926A}" type="slidenum">
              <a:rPr lang="de-DE" smtClean="0"/>
              <a:pPr/>
              <a:t>‹Nr.›</a:t>
            </a:fld>
            <a:endParaRPr lang="de-D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Inhaltsplatzhalt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Inhaltsplatzhalt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5" name="Datumsplatzhalter 4"/>
          <p:cNvSpPr>
            <a:spLocks noGrp="1"/>
          </p:cNvSpPr>
          <p:nvPr>
            <p:ph type="dt" sz="half" idx="10"/>
          </p:nvPr>
        </p:nvSpPr>
        <p:spPr/>
        <p:txBody>
          <a:bodyPr/>
          <a:lstStyle/>
          <a:p>
            <a:fld id="{85EB56FF-6070-4E37-9AA8-087DFF94B713}" type="datetimeFigureOut">
              <a:rPr lang="de-DE" smtClean="0"/>
              <a:pPr/>
              <a:t>05.04.2016</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F9D7B9E4-A117-44DC-9CAF-566E1C66926A}" type="slidenum">
              <a:rPr lang="de-DE" smtClean="0"/>
              <a:pPr/>
              <a:t>‹Nr.›</a:t>
            </a:fld>
            <a:endParaRPr lang="de-D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vl1pPr>
          </a:lstStyle>
          <a:p>
            <a:r>
              <a:rPr lang="de-DE" smtClean="0"/>
              <a:t>Titelmasterformat durch Klicken bearbeiten</a:t>
            </a:r>
            <a:endParaRPr lang="de-DE"/>
          </a:p>
        </p:txBody>
      </p:sp>
      <p:sp>
        <p:nvSpPr>
          <p:cNvPr id="3" name="Textplatzhalt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Textmasterformate durch Klicken bearbeiten</a:t>
            </a:r>
          </a:p>
        </p:txBody>
      </p:sp>
      <p:sp>
        <p:nvSpPr>
          <p:cNvPr id="4" name="Inhaltsplatzhalt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5" name="Textplatzhalt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Textmasterformate durch Klicken bearbeiten</a:t>
            </a:r>
          </a:p>
        </p:txBody>
      </p:sp>
      <p:sp>
        <p:nvSpPr>
          <p:cNvPr id="6" name="Inhaltsplatzhalt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7" name="Datumsplatzhalter 6"/>
          <p:cNvSpPr>
            <a:spLocks noGrp="1"/>
          </p:cNvSpPr>
          <p:nvPr>
            <p:ph type="dt" sz="half" idx="10"/>
          </p:nvPr>
        </p:nvSpPr>
        <p:spPr/>
        <p:txBody>
          <a:bodyPr/>
          <a:lstStyle/>
          <a:p>
            <a:fld id="{85EB56FF-6070-4E37-9AA8-087DFF94B713}" type="datetimeFigureOut">
              <a:rPr lang="de-DE" smtClean="0"/>
              <a:pPr/>
              <a:t>05.04.2016</a:t>
            </a:fld>
            <a:endParaRPr lang="de-DE"/>
          </a:p>
        </p:txBody>
      </p:sp>
      <p:sp>
        <p:nvSpPr>
          <p:cNvPr id="8" name="Fußzeilenplatzhalter 7"/>
          <p:cNvSpPr>
            <a:spLocks noGrp="1"/>
          </p:cNvSpPr>
          <p:nvPr>
            <p:ph type="ftr" sz="quarter" idx="11"/>
          </p:nvPr>
        </p:nvSpPr>
        <p:spPr/>
        <p:txBody>
          <a:bodyPr/>
          <a:lstStyle/>
          <a:p>
            <a:endParaRPr lang="de-DE"/>
          </a:p>
        </p:txBody>
      </p:sp>
      <p:sp>
        <p:nvSpPr>
          <p:cNvPr id="9" name="Foliennummernplatzhalter 8"/>
          <p:cNvSpPr>
            <a:spLocks noGrp="1"/>
          </p:cNvSpPr>
          <p:nvPr>
            <p:ph type="sldNum" sz="quarter" idx="12"/>
          </p:nvPr>
        </p:nvSpPr>
        <p:spPr/>
        <p:txBody>
          <a:bodyPr/>
          <a:lstStyle/>
          <a:p>
            <a:fld id="{F9D7B9E4-A117-44DC-9CAF-566E1C66926A}" type="slidenum">
              <a:rPr lang="de-DE" smtClean="0"/>
              <a:pPr/>
              <a:t>‹Nr.›</a:t>
            </a:fld>
            <a:endParaRPr lang="de-D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Datumsplatzhalter 2"/>
          <p:cNvSpPr>
            <a:spLocks noGrp="1"/>
          </p:cNvSpPr>
          <p:nvPr>
            <p:ph type="dt" sz="half" idx="10"/>
          </p:nvPr>
        </p:nvSpPr>
        <p:spPr/>
        <p:txBody>
          <a:bodyPr/>
          <a:lstStyle/>
          <a:p>
            <a:fld id="{85EB56FF-6070-4E37-9AA8-087DFF94B713}" type="datetimeFigureOut">
              <a:rPr lang="de-DE" smtClean="0"/>
              <a:pPr/>
              <a:t>05.04.2016</a:t>
            </a:fld>
            <a:endParaRPr lang="de-DE"/>
          </a:p>
        </p:txBody>
      </p:sp>
      <p:sp>
        <p:nvSpPr>
          <p:cNvPr id="4" name="Fußzeilenplatzhalter 3"/>
          <p:cNvSpPr>
            <a:spLocks noGrp="1"/>
          </p:cNvSpPr>
          <p:nvPr>
            <p:ph type="ftr" sz="quarter" idx="11"/>
          </p:nvPr>
        </p:nvSpPr>
        <p:spPr/>
        <p:txBody>
          <a:bodyPr/>
          <a:lstStyle/>
          <a:p>
            <a:endParaRPr lang="de-DE"/>
          </a:p>
        </p:txBody>
      </p:sp>
      <p:sp>
        <p:nvSpPr>
          <p:cNvPr id="5" name="Foliennummernplatzhalter 4"/>
          <p:cNvSpPr>
            <a:spLocks noGrp="1"/>
          </p:cNvSpPr>
          <p:nvPr>
            <p:ph type="sldNum" sz="quarter" idx="12"/>
          </p:nvPr>
        </p:nvSpPr>
        <p:spPr/>
        <p:txBody>
          <a:bodyPr/>
          <a:lstStyle/>
          <a:p>
            <a:fld id="{F9D7B9E4-A117-44DC-9CAF-566E1C66926A}" type="slidenum">
              <a:rPr lang="de-DE" smtClean="0"/>
              <a:pPr/>
              <a:t>‹Nr.›</a:t>
            </a:fld>
            <a:endParaRPr lang="de-DE"/>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p:cNvSpPr>
            <a:spLocks noGrp="1"/>
          </p:cNvSpPr>
          <p:nvPr>
            <p:ph type="dt" sz="half" idx="10"/>
          </p:nvPr>
        </p:nvSpPr>
        <p:spPr/>
        <p:txBody>
          <a:bodyPr/>
          <a:lstStyle/>
          <a:p>
            <a:fld id="{85EB56FF-6070-4E37-9AA8-087DFF94B713}" type="datetimeFigureOut">
              <a:rPr lang="de-DE" smtClean="0"/>
              <a:pPr/>
              <a:t>05.04.2016</a:t>
            </a:fld>
            <a:endParaRPr lang="de-DE"/>
          </a:p>
        </p:txBody>
      </p:sp>
      <p:sp>
        <p:nvSpPr>
          <p:cNvPr id="3" name="Fußzeilenplatzhalter 2"/>
          <p:cNvSpPr>
            <a:spLocks noGrp="1"/>
          </p:cNvSpPr>
          <p:nvPr>
            <p:ph type="ftr" sz="quarter" idx="11"/>
          </p:nvPr>
        </p:nvSpPr>
        <p:spPr/>
        <p:txBody>
          <a:bodyPr/>
          <a:lstStyle/>
          <a:p>
            <a:endParaRPr lang="de-DE"/>
          </a:p>
        </p:txBody>
      </p:sp>
      <p:sp>
        <p:nvSpPr>
          <p:cNvPr id="4" name="Foliennummernplatzhalter 3"/>
          <p:cNvSpPr>
            <a:spLocks noGrp="1"/>
          </p:cNvSpPr>
          <p:nvPr>
            <p:ph type="sldNum" sz="quarter" idx="12"/>
          </p:nvPr>
        </p:nvSpPr>
        <p:spPr/>
        <p:txBody>
          <a:bodyPr/>
          <a:lstStyle/>
          <a:p>
            <a:fld id="{F9D7B9E4-A117-44DC-9CAF-566E1C66926A}" type="slidenum">
              <a:rPr lang="de-DE" smtClean="0"/>
              <a:pPr/>
              <a:t>‹Nr.›</a:t>
            </a:fld>
            <a:endParaRPr lang="de-DE"/>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smtClean="0"/>
              <a:t>Titelmasterformat durch Klicken bearbeiten</a:t>
            </a:r>
            <a:endParaRPr lang="de-DE"/>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Textmasterformate durch Klicken bearbeiten</a:t>
            </a:r>
          </a:p>
        </p:txBody>
      </p:sp>
      <p:sp>
        <p:nvSpPr>
          <p:cNvPr id="5" name="Datumsplatzhalter 4"/>
          <p:cNvSpPr>
            <a:spLocks noGrp="1"/>
          </p:cNvSpPr>
          <p:nvPr>
            <p:ph type="dt" sz="half" idx="10"/>
          </p:nvPr>
        </p:nvSpPr>
        <p:spPr/>
        <p:txBody>
          <a:bodyPr/>
          <a:lstStyle/>
          <a:p>
            <a:fld id="{85EB56FF-6070-4E37-9AA8-087DFF94B713}" type="datetimeFigureOut">
              <a:rPr lang="de-DE" smtClean="0"/>
              <a:pPr/>
              <a:t>05.04.2016</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F9D7B9E4-A117-44DC-9CAF-566E1C66926A}" type="slidenum">
              <a:rPr lang="de-DE" smtClean="0"/>
              <a:pPr/>
              <a:t>‹Nr.›</a:t>
            </a:fld>
            <a:endParaRPr lang="de-DE"/>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vl1pPr>
          </a:lstStyle>
          <a:p>
            <a:r>
              <a:rPr lang="de-DE" smtClean="0"/>
              <a:t>Titelmasterformat durch Klicken bearbeiten</a:t>
            </a:r>
            <a:endParaRPr lang="de-DE"/>
          </a:p>
        </p:txBody>
      </p:sp>
      <p:sp>
        <p:nvSpPr>
          <p:cNvPr id="3" name="Bildplatzhalt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e-DE"/>
          </a:p>
        </p:txBody>
      </p:sp>
      <p:sp>
        <p:nvSpPr>
          <p:cNvPr id="4" name="Textplatzhalt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Textmasterformate durch Klicken bearbeiten</a:t>
            </a:r>
          </a:p>
        </p:txBody>
      </p:sp>
      <p:sp>
        <p:nvSpPr>
          <p:cNvPr id="5" name="Datumsplatzhalter 4"/>
          <p:cNvSpPr>
            <a:spLocks noGrp="1"/>
          </p:cNvSpPr>
          <p:nvPr>
            <p:ph type="dt" sz="half" idx="10"/>
          </p:nvPr>
        </p:nvSpPr>
        <p:spPr/>
        <p:txBody>
          <a:bodyPr/>
          <a:lstStyle/>
          <a:p>
            <a:fld id="{85EB56FF-6070-4E37-9AA8-087DFF94B713}" type="datetimeFigureOut">
              <a:rPr lang="de-DE" smtClean="0"/>
              <a:pPr/>
              <a:t>05.04.2016</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F9D7B9E4-A117-44DC-9CAF-566E1C66926A}" type="slidenum">
              <a:rPr lang="de-DE" smtClean="0"/>
              <a:pPr/>
              <a:t>‹Nr.›</a:t>
            </a:fld>
            <a:endParaRPr lang="de-DE"/>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de-DE" smtClean="0"/>
              <a:t>Titelmasterformat durch Klicken bearbeiten</a:t>
            </a:r>
            <a:endParaRPr lang="de-DE"/>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5EB56FF-6070-4E37-9AA8-087DFF94B713}" type="datetimeFigureOut">
              <a:rPr lang="de-DE" smtClean="0"/>
              <a:pPr/>
              <a:t>05.04.2016</a:t>
            </a:fld>
            <a:endParaRPr lang="de-DE"/>
          </a:p>
        </p:txBody>
      </p:sp>
      <p:sp>
        <p:nvSpPr>
          <p:cNvPr id="5" name="Fußzeilenplatzhalt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de-DE"/>
          </a:p>
        </p:txBody>
      </p:sp>
      <p:sp>
        <p:nvSpPr>
          <p:cNvPr id="6" name="Foliennummernplatzhalt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9D7B9E4-A117-44DC-9CAF-566E1C66926A}" type="slidenum">
              <a:rPr lang="de-DE" smtClean="0"/>
              <a:pPr/>
              <a:t>‹Nr.›</a:t>
            </a:fld>
            <a:endParaRPr lang="de-DE"/>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image" Target="../media/image5.wmf"/><Relationship Id="rId5" Type="http://schemas.openxmlformats.org/officeDocument/2006/relationships/image" Target="../media/image4.jpeg"/><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3" Type="http://schemas.openxmlformats.org/officeDocument/2006/relationships/image" Target="../media/image5.wmf"/><Relationship Id="rId2" Type="http://schemas.openxmlformats.org/officeDocument/2006/relationships/image" Target="../media/image2.jpeg"/><Relationship Id="rId1" Type="http://schemas.openxmlformats.org/officeDocument/2006/relationships/slideLayout" Target="../slideLayouts/slideLayout2.xml"/><Relationship Id="rId5" Type="http://schemas.openxmlformats.org/officeDocument/2006/relationships/image" Target="../media/image3.jpeg"/><Relationship Id="rId4" Type="http://schemas.openxmlformats.org/officeDocument/2006/relationships/image" Target="../media/image1.jpeg"/></Relationships>
</file>

<file path=ppt/slides/_rels/slide11.xml.rels><?xml version="1.0" encoding="UTF-8" standalone="yes"?>
<Relationships xmlns="http://schemas.openxmlformats.org/package/2006/relationships"><Relationship Id="rId3" Type="http://schemas.openxmlformats.org/officeDocument/2006/relationships/image" Target="../media/image5.wmf"/><Relationship Id="rId2" Type="http://schemas.openxmlformats.org/officeDocument/2006/relationships/image" Target="../media/image2.jpeg"/><Relationship Id="rId1" Type="http://schemas.openxmlformats.org/officeDocument/2006/relationships/slideLayout" Target="../slideLayouts/slideLayout2.xml"/><Relationship Id="rId5" Type="http://schemas.openxmlformats.org/officeDocument/2006/relationships/image" Target="../media/image3.jpeg"/><Relationship Id="rId4" Type="http://schemas.openxmlformats.org/officeDocument/2006/relationships/image" Target="../media/image1.jpeg"/></Relationships>
</file>

<file path=ppt/slides/_rels/slide12.xml.rels><?xml version="1.0" encoding="UTF-8" standalone="yes"?>
<Relationships xmlns="http://schemas.openxmlformats.org/package/2006/relationships"><Relationship Id="rId3" Type="http://schemas.openxmlformats.org/officeDocument/2006/relationships/image" Target="../media/image5.wmf"/><Relationship Id="rId2" Type="http://schemas.openxmlformats.org/officeDocument/2006/relationships/image" Target="../media/image2.jpeg"/><Relationship Id="rId1" Type="http://schemas.openxmlformats.org/officeDocument/2006/relationships/slideLayout" Target="../slideLayouts/slideLayout2.xml"/><Relationship Id="rId5" Type="http://schemas.openxmlformats.org/officeDocument/2006/relationships/image" Target="../media/image3.jpeg"/><Relationship Id="rId4" Type="http://schemas.openxmlformats.org/officeDocument/2006/relationships/image" Target="../media/image1.jpeg"/></Relationships>
</file>

<file path=ppt/slides/_rels/slide13.xml.rels><?xml version="1.0" encoding="UTF-8" standalone="yes"?>
<Relationships xmlns="http://schemas.openxmlformats.org/package/2006/relationships"><Relationship Id="rId3" Type="http://schemas.openxmlformats.org/officeDocument/2006/relationships/image" Target="../media/image5.wmf"/><Relationship Id="rId2" Type="http://schemas.openxmlformats.org/officeDocument/2006/relationships/image" Target="../media/image2.jpeg"/><Relationship Id="rId1" Type="http://schemas.openxmlformats.org/officeDocument/2006/relationships/slideLayout" Target="../slideLayouts/slideLayout2.xml"/><Relationship Id="rId5" Type="http://schemas.openxmlformats.org/officeDocument/2006/relationships/image" Target="../media/image3.jpeg"/><Relationship Id="rId4" Type="http://schemas.openxmlformats.org/officeDocument/2006/relationships/image" Target="../media/image1.jpeg"/></Relationships>
</file>

<file path=ppt/slides/_rels/slide14.xml.rels><?xml version="1.0" encoding="UTF-8" standalone="yes"?>
<Relationships xmlns="http://schemas.openxmlformats.org/package/2006/relationships"><Relationship Id="rId3" Type="http://schemas.openxmlformats.org/officeDocument/2006/relationships/image" Target="../media/image5.wmf"/><Relationship Id="rId2" Type="http://schemas.openxmlformats.org/officeDocument/2006/relationships/image" Target="../media/image2.jpeg"/><Relationship Id="rId1" Type="http://schemas.openxmlformats.org/officeDocument/2006/relationships/slideLayout" Target="../slideLayouts/slideLayout2.xml"/><Relationship Id="rId5" Type="http://schemas.openxmlformats.org/officeDocument/2006/relationships/image" Target="../media/image3.jpeg"/><Relationship Id="rId4" Type="http://schemas.openxmlformats.org/officeDocument/2006/relationships/image" Target="../media/image1.jpeg"/></Relationships>
</file>

<file path=ppt/slides/_rels/slide15.xml.rels><?xml version="1.0" encoding="UTF-8" standalone="yes"?>
<Relationships xmlns="http://schemas.openxmlformats.org/package/2006/relationships"><Relationship Id="rId3" Type="http://schemas.openxmlformats.org/officeDocument/2006/relationships/image" Target="../media/image5.wmf"/><Relationship Id="rId2" Type="http://schemas.openxmlformats.org/officeDocument/2006/relationships/image" Target="../media/image2.jpeg"/><Relationship Id="rId1" Type="http://schemas.openxmlformats.org/officeDocument/2006/relationships/slideLayout" Target="../slideLayouts/slideLayout2.xml"/><Relationship Id="rId5" Type="http://schemas.openxmlformats.org/officeDocument/2006/relationships/image" Target="../media/image3.jpeg"/><Relationship Id="rId4" Type="http://schemas.openxmlformats.org/officeDocument/2006/relationships/image" Target="../media/image1.jpeg"/></Relationships>
</file>

<file path=ppt/slides/_rels/slide16.xml.rels><?xml version="1.0" encoding="UTF-8" standalone="yes"?>
<Relationships xmlns="http://schemas.openxmlformats.org/package/2006/relationships"><Relationship Id="rId3" Type="http://schemas.openxmlformats.org/officeDocument/2006/relationships/image" Target="../media/image5.wmf"/><Relationship Id="rId2" Type="http://schemas.openxmlformats.org/officeDocument/2006/relationships/image" Target="../media/image2.jpeg"/><Relationship Id="rId1" Type="http://schemas.openxmlformats.org/officeDocument/2006/relationships/slideLayout" Target="../slideLayouts/slideLayout2.xml"/><Relationship Id="rId5" Type="http://schemas.openxmlformats.org/officeDocument/2006/relationships/image" Target="../media/image3.jpeg"/><Relationship Id="rId4" Type="http://schemas.openxmlformats.org/officeDocument/2006/relationships/image" Target="../media/image1.jpeg"/></Relationships>
</file>

<file path=ppt/slides/_rels/slide2.xml.rels><?xml version="1.0" encoding="UTF-8" standalone="yes"?>
<Relationships xmlns="http://schemas.openxmlformats.org/package/2006/relationships"><Relationship Id="rId3" Type="http://schemas.openxmlformats.org/officeDocument/2006/relationships/image" Target="../media/image5.wmf"/><Relationship Id="rId2" Type="http://schemas.openxmlformats.org/officeDocument/2006/relationships/image" Target="../media/image2.jpeg"/><Relationship Id="rId1" Type="http://schemas.openxmlformats.org/officeDocument/2006/relationships/slideLayout" Target="../slideLayouts/slideLayout2.xml"/><Relationship Id="rId5" Type="http://schemas.openxmlformats.org/officeDocument/2006/relationships/image" Target="../media/image3.jpeg"/><Relationship Id="rId4" Type="http://schemas.openxmlformats.org/officeDocument/2006/relationships/image" Target="../media/image1.jpeg"/></Relationships>
</file>

<file path=ppt/slides/_rels/slide3.xml.rels><?xml version="1.0" encoding="UTF-8" standalone="yes"?>
<Relationships xmlns="http://schemas.openxmlformats.org/package/2006/relationships"><Relationship Id="rId3" Type="http://schemas.openxmlformats.org/officeDocument/2006/relationships/image" Target="../media/image5.wmf"/><Relationship Id="rId2" Type="http://schemas.openxmlformats.org/officeDocument/2006/relationships/image" Target="../media/image2.jpeg"/><Relationship Id="rId1" Type="http://schemas.openxmlformats.org/officeDocument/2006/relationships/slideLayout" Target="../slideLayouts/slideLayout2.xml"/><Relationship Id="rId5" Type="http://schemas.openxmlformats.org/officeDocument/2006/relationships/image" Target="../media/image3.jpeg"/><Relationship Id="rId4" Type="http://schemas.openxmlformats.org/officeDocument/2006/relationships/image" Target="../media/image1.jpeg"/></Relationships>
</file>

<file path=ppt/slides/_rels/slide4.xml.rels><?xml version="1.0" encoding="UTF-8" standalone="yes"?>
<Relationships xmlns="http://schemas.openxmlformats.org/package/2006/relationships"><Relationship Id="rId3" Type="http://schemas.openxmlformats.org/officeDocument/2006/relationships/image" Target="../media/image5.wmf"/><Relationship Id="rId2" Type="http://schemas.openxmlformats.org/officeDocument/2006/relationships/image" Target="../media/image2.jpeg"/><Relationship Id="rId1" Type="http://schemas.openxmlformats.org/officeDocument/2006/relationships/slideLayout" Target="../slideLayouts/slideLayout2.xml"/><Relationship Id="rId5" Type="http://schemas.openxmlformats.org/officeDocument/2006/relationships/image" Target="../media/image3.jpeg"/><Relationship Id="rId4" Type="http://schemas.openxmlformats.org/officeDocument/2006/relationships/image" Target="../media/image1.jpeg"/></Relationships>
</file>

<file path=ppt/slides/_rels/slide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hyperlink" Target="http://www.nispa.org/conference.php?sid=759&amp;cid=20" TargetMode="External"/><Relationship Id="rId1" Type="http://schemas.openxmlformats.org/officeDocument/2006/relationships/slideLayout" Target="../slideLayouts/slideLayout2.xml"/><Relationship Id="rId6" Type="http://schemas.openxmlformats.org/officeDocument/2006/relationships/image" Target="../media/image3.jpeg"/><Relationship Id="rId5" Type="http://schemas.openxmlformats.org/officeDocument/2006/relationships/image" Target="../media/image1.jpeg"/><Relationship Id="rId4" Type="http://schemas.openxmlformats.org/officeDocument/2006/relationships/image" Target="../media/image5.wmf"/></Relationships>
</file>

<file path=ppt/slides/_rels/slide6.xml.rels><?xml version="1.0" encoding="UTF-8" standalone="yes"?>
<Relationships xmlns="http://schemas.openxmlformats.org/package/2006/relationships"><Relationship Id="rId3" Type="http://schemas.openxmlformats.org/officeDocument/2006/relationships/image" Target="../media/image5.wmf"/><Relationship Id="rId2" Type="http://schemas.openxmlformats.org/officeDocument/2006/relationships/image" Target="../media/image2.jpeg"/><Relationship Id="rId1" Type="http://schemas.openxmlformats.org/officeDocument/2006/relationships/slideLayout" Target="../slideLayouts/slideLayout2.xml"/><Relationship Id="rId5" Type="http://schemas.openxmlformats.org/officeDocument/2006/relationships/image" Target="../media/image3.jpeg"/><Relationship Id="rId4" Type="http://schemas.openxmlformats.org/officeDocument/2006/relationships/image" Target="../media/image1.jpeg"/></Relationships>
</file>

<file path=ppt/slides/_rels/slide7.xml.rels><?xml version="1.0" encoding="UTF-8" standalone="yes"?>
<Relationships xmlns="http://schemas.openxmlformats.org/package/2006/relationships"><Relationship Id="rId3" Type="http://schemas.openxmlformats.org/officeDocument/2006/relationships/image" Target="../media/image5.wmf"/><Relationship Id="rId2" Type="http://schemas.openxmlformats.org/officeDocument/2006/relationships/image" Target="../media/image2.jpeg"/><Relationship Id="rId1" Type="http://schemas.openxmlformats.org/officeDocument/2006/relationships/slideLayout" Target="../slideLayouts/slideLayout2.xml"/><Relationship Id="rId5" Type="http://schemas.openxmlformats.org/officeDocument/2006/relationships/image" Target="../media/image3.jpeg"/><Relationship Id="rId4" Type="http://schemas.openxmlformats.org/officeDocument/2006/relationships/image" Target="../media/image1.jpeg"/></Relationships>
</file>

<file path=ppt/slides/_rels/slide8.xml.rels><?xml version="1.0" encoding="UTF-8" standalone="yes"?>
<Relationships xmlns="http://schemas.openxmlformats.org/package/2006/relationships"><Relationship Id="rId3" Type="http://schemas.openxmlformats.org/officeDocument/2006/relationships/image" Target="../media/image5.wmf"/><Relationship Id="rId2" Type="http://schemas.openxmlformats.org/officeDocument/2006/relationships/image" Target="../media/image2.jpeg"/><Relationship Id="rId1" Type="http://schemas.openxmlformats.org/officeDocument/2006/relationships/slideLayout" Target="../slideLayouts/slideLayout2.xml"/><Relationship Id="rId5" Type="http://schemas.openxmlformats.org/officeDocument/2006/relationships/image" Target="../media/image3.jpeg"/><Relationship Id="rId4" Type="http://schemas.openxmlformats.org/officeDocument/2006/relationships/image" Target="../media/image1.jpeg"/></Relationships>
</file>

<file path=ppt/slides/_rels/slide9.xml.rels><?xml version="1.0" encoding="UTF-8" standalone="yes"?>
<Relationships xmlns="http://schemas.openxmlformats.org/package/2006/relationships"><Relationship Id="rId3" Type="http://schemas.openxmlformats.org/officeDocument/2006/relationships/image" Target="../media/image5.wmf"/><Relationship Id="rId2" Type="http://schemas.openxmlformats.org/officeDocument/2006/relationships/image" Target="../media/image2.jpeg"/><Relationship Id="rId1" Type="http://schemas.openxmlformats.org/officeDocument/2006/relationships/slideLayout" Target="../slideLayouts/slideLayout2.xml"/><Relationship Id="rId5" Type="http://schemas.openxmlformats.org/officeDocument/2006/relationships/image" Target="../media/image3.jpeg"/><Relationship Id="rId4" Type="http://schemas.openxmlformats.org/officeDocument/2006/relationships/image" Target="../media/image1.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611560" y="1340768"/>
            <a:ext cx="7920880" cy="1656184"/>
          </a:xfrm>
        </p:spPr>
        <p:txBody>
          <a:bodyPr>
            <a:noAutofit/>
          </a:bodyPr>
          <a:lstStyle/>
          <a:p>
            <a:pPr>
              <a:spcBef>
                <a:spcPts val="1200"/>
              </a:spcBef>
            </a:pPr>
            <a:r>
              <a:rPr lang="en-GB" sz="2400" b="1" dirty="0" smtClean="0">
                <a:solidFill>
                  <a:srgbClr val="183884"/>
                </a:solidFill>
              </a:rPr>
              <a:t>PRIORITY AREA 10</a:t>
            </a:r>
            <a:br>
              <a:rPr lang="en-GB" sz="2400" b="1" dirty="0" smtClean="0">
                <a:solidFill>
                  <a:srgbClr val="183884"/>
                </a:solidFill>
              </a:rPr>
            </a:br>
            <a:r>
              <a:rPr lang="en-GB" sz="2400" b="1" dirty="0" smtClean="0">
                <a:solidFill>
                  <a:srgbClr val="183884"/>
                </a:solidFill>
              </a:rPr>
              <a:t>ROADMAP TO ACTIONS</a:t>
            </a:r>
            <a:br>
              <a:rPr lang="en-GB" sz="2400" b="1" dirty="0" smtClean="0">
                <a:solidFill>
                  <a:srgbClr val="183884"/>
                </a:solidFill>
              </a:rPr>
            </a:br>
            <a:r>
              <a:rPr lang="en-GB" sz="2400" b="1" dirty="0" smtClean="0">
                <a:solidFill>
                  <a:srgbClr val="183884"/>
                </a:solidFill>
              </a:rPr>
              <a:t> </a:t>
            </a:r>
            <a:br>
              <a:rPr lang="en-GB" sz="2400" b="1" dirty="0" smtClean="0">
                <a:solidFill>
                  <a:srgbClr val="183884"/>
                </a:solidFill>
              </a:rPr>
            </a:br>
            <a:r>
              <a:rPr lang="en-GB" sz="2400" b="1" dirty="0" smtClean="0">
                <a:solidFill>
                  <a:srgbClr val="183884"/>
                </a:solidFill>
              </a:rPr>
              <a:t>Working Group 1 – Institutional Capacity</a:t>
            </a:r>
            <a:br>
              <a:rPr lang="en-GB" sz="2400" b="1" dirty="0" smtClean="0">
                <a:solidFill>
                  <a:srgbClr val="183884"/>
                </a:solidFill>
              </a:rPr>
            </a:br>
            <a:r>
              <a:rPr lang="en-GB" sz="2400" b="1" dirty="0" smtClean="0">
                <a:solidFill>
                  <a:srgbClr val="183884"/>
                </a:solidFill>
              </a:rPr>
              <a:t>Working Group 4 – Financing</a:t>
            </a:r>
            <a:endParaRPr lang="en-GB" sz="2400" b="1" dirty="0">
              <a:solidFill>
                <a:srgbClr val="183884"/>
              </a:solidFill>
            </a:endParaRPr>
          </a:p>
        </p:txBody>
      </p:sp>
      <p:pic>
        <p:nvPicPr>
          <p:cNvPr id="1027" name="Grafik 0" descr="Logo-DRS_small_inst-capacity.jpg"/>
          <p:cNvPicPr>
            <a:picLocks noChangeAspect="1" noChangeArrowheads="1"/>
          </p:cNvPicPr>
          <p:nvPr/>
        </p:nvPicPr>
        <p:blipFill>
          <a:blip r:embed="rId2" cstate="print"/>
          <a:srcRect/>
          <a:stretch>
            <a:fillRect/>
          </a:stretch>
        </p:blipFill>
        <p:spPr bwMode="auto">
          <a:xfrm>
            <a:off x="580703" y="4005064"/>
            <a:ext cx="2304256" cy="826419"/>
          </a:xfrm>
          <a:prstGeom prst="rect">
            <a:avLst/>
          </a:prstGeom>
          <a:noFill/>
          <a:ln w="9525">
            <a:noFill/>
            <a:miter lim="800000"/>
            <a:headEnd/>
            <a:tailEnd/>
          </a:ln>
        </p:spPr>
      </p:pic>
      <p:sp>
        <p:nvSpPr>
          <p:cNvPr id="7" name="Rechteck 6"/>
          <p:cNvSpPr/>
          <p:nvPr/>
        </p:nvSpPr>
        <p:spPr>
          <a:xfrm>
            <a:off x="0" y="0"/>
            <a:ext cx="9144000" cy="1196752"/>
          </a:xfrm>
          <a:prstGeom prst="rect">
            <a:avLst/>
          </a:prstGeom>
          <a:solidFill>
            <a:srgbClr val="18388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5400" b="1" dirty="0" smtClean="0">
                <a:solidFill>
                  <a:schemeClr val="bg1"/>
                </a:solidFill>
              </a:rPr>
              <a:t>2</a:t>
            </a:r>
            <a:r>
              <a:rPr lang="en-US" sz="5400" b="1" baseline="30000" dirty="0" smtClean="0">
                <a:solidFill>
                  <a:schemeClr val="bg1"/>
                </a:solidFill>
              </a:rPr>
              <a:t>nd</a:t>
            </a:r>
            <a:r>
              <a:rPr lang="en-US" sz="5400" b="1" dirty="0" smtClean="0">
                <a:solidFill>
                  <a:schemeClr val="bg1"/>
                </a:solidFill>
              </a:rPr>
              <a:t> Steering Group Meeting</a:t>
            </a:r>
            <a:endParaRPr lang="de-DE" sz="5400" dirty="0">
              <a:solidFill>
                <a:schemeClr val="bg1"/>
              </a:solidFill>
            </a:endParaRPr>
          </a:p>
        </p:txBody>
      </p:sp>
      <p:sp>
        <p:nvSpPr>
          <p:cNvPr id="9" name="Rechteck 8"/>
          <p:cNvSpPr/>
          <p:nvPr/>
        </p:nvSpPr>
        <p:spPr>
          <a:xfrm>
            <a:off x="2891093" y="3284984"/>
            <a:ext cx="3070777" cy="430887"/>
          </a:xfrm>
          <a:prstGeom prst="rect">
            <a:avLst/>
          </a:prstGeom>
        </p:spPr>
        <p:txBody>
          <a:bodyPr wrap="none">
            <a:spAutoFit/>
          </a:bodyPr>
          <a:lstStyle/>
          <a:p>
            <a:pPr algn="ctr"/>
            <a:r>
              <a:rPr lang="en-US" sz="2200" dirty="0" smtClean="0">
                <a:solidFill>
                  <a:srgbClr val="E9811A"/>
                </a:solidFill>
                <a:latin typeface="+mj-lt"/>
              </a:rPr>
              <a:t>29</a:t>
            </a:r>
            <a:r>
              <a:rPr lang="en-US" sz="2200" baseline="30000" dirty="0" smtClean="0">
                <a:solidFill>
                  <a:srgbClr val="E9811A"/>
                </a:solidFill>
                <a:latin typeface="+mj-lt"/>
              </a:rPr>
              <a:t>th</a:t>
            </a:r>
            <a:r>
              <a:rPr lang="en-US" sz="2200" dirty="0" smtClean="0">
                <a:solidFill>
                  <a:srgbClr val="E9811A"/>
                </a:solidFill>
                <a:latin typeface="+mj-lt"/>
              </a:rPr>
              <a:t> and 30</a:t>
            </a:r>
            <a:r>
              <a:rPr lang="en-US" sz="2200" baseline="30000" dirty="0" smtClean="0">
                <a:solidFill>
                  <a:srgbClr val="E9811A"/>
                </a:solidFill>
                <a:latin typeface="+mj-lt"/>
              </a:rPr>
              <a:t>th</a:t>
            </a:r>
            <a:r>
              <a:rPr lang="en-US" sz="2200" dirty="0" smtClean="0">
                <a:solidFill>
                  <a:srgbClr val="E9811A"/>
                </a:solidFill>
                <a:latin typeface="+mj-lt"/>
              </a:rPr>
              <a:t> March 2012</a:t>
            </a:r>
            <a:endParaRPr lang="de-DE" sz="2200" dirty="0">
              <a:solidFill>
                <a:srgbClr val="E9811A"/>
              </a:solidFill>
              <a:latin typeface="+mj-lt"/>
            </a:endParaRPr>
          </a:p>
        </p:txBody>
      </p:sp>
      <p:pic>
        <p:nvPicPr>
          <p:cNvPr id="8" name="Grafik 7" descr="stadtwien-1160px.jpg"/>
          <p:cNvPicPr>
            <a:picLocks noChangeAspect="1"/>
          </p:cNvPicPr>
          <p:nvPr/>
        </p:nvPicPr>
        <p:blipFill>
          <a:blip r:embed="rId3" cstate="print"/>
          <a:stretch>
            <a:fillRect/>
          </a:stretch>
        </p:blipFill>
        <p:spPr>
          <a:xfrm>
            <a:off x="4267200" y="4413870"/>
            <a:ext cx="2127473" cy="341809"/>
          </a:xfrm>
          <a:prstGeom prst="rect">
            <a:avLst/>
          </a:prstGeom>
        </p:spPr>
      </p:pic>
      <p:pic>
        <p:nvPicPr>
          <p:cNvPr id="3074" name="Picture 2" descr="http://eusdr-pa10/Logos/logo_web.jpg"/>
          <p:cNvPicPr>
            <a:picLocks noChangeAspect="1" noChangeArrowheads="1"/>
          </p:cNvPicPr>
          <p:nvPr/>
        </p:nvPicPr>
        <p:blipFill>
          <a:blip r:embed="rId4" cstate="print"/>
          <a:srcRect l="50399" t="50399" r="11801"/>
          <a:stretch>
            <a:fillRect/>
          </a:stretch>
        </p:blipFill>
        <p:spPr bwMode="auto">
          <a:xfrm>
            <a:off x="2915816" y="4014589"/>
            <a:ext cx="1224136" cy="792088"/>
          </a:xfrm>
          <a:prstGeom prst="rect">
            <a:avLst/>
          </a:prstGeom>
          <a:noFill/>
        </p:spPr>
      </p:pic>
      <p:pic>
        <p:nvPicPr>
          <p:cNvPr id="11" name="Picture 14" descr="Sample X.jpg"/>
          <p:cNvPicPr>
            <a:picLocks noChangeAspect="1"/>
          </p:cNvPicPr>
          <p:nvPr/>
        </p:nvPicPr>
        <p:blipFill>
          <a:blip r:embed="rId5" cstate="print"/>
          <a:stretch>
            <a:fillRect/>
          </a:stretch>
        </p:blipFill>
        <p:spPr>
          <a:xfrm>
            <a:off x="0" y="4869160"/>
            <a:ext cx="9144000" cy="1988840"/>
          </a:xfrm>
          <a:prstGeom prst="rect">
            <a:avLst/>
          </a:prstGeom>
        </p:spPr>
      </p:pic>
      <p:pic>
        <p:nvPicPr>
          <p:cNvPr id="10" name="Grafik 9" descr="metis.wmf"/>
          <p:cNvPicPr>
            <a:picLocks noChangeAspect="1"/>
          </p:cNvPicPr>
          <p:nvPr/>
        </p:nvPicPr>
        <p:blipFill>
          <a:blip r:embed="rId6" cstate="print"/>
          <a:stretch>
            <a:fillRect/>
          </a:stretch>
        </p:blipFill>
        <p:spPr>
          <a:xfrm>
            <a:off x="6548214" y="4188321"/>
            <a:ext cx="1944216" cy="576064"/>
          </a:xfrm>
          <a:prstGeom prst="rect">
            <a:avLst/>
          </a:prstGeom>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2"/>
          <p:cNvSpPr>
            <a:spLocks noGrp="1"/>
          </p:cNvSpPr>
          <p:nvPr>
            <p:ph type="title"/>
          </p:nvPr>
        </p:nvSpPr>
        <p:spPr>
          <a:prstGeom prst="rect">
            <a:avLst/>
          </a:prstGeom>
          <a:solidFill>
            <a:srgbClr val="18388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l"/>
            <a:r>
              <a:rPr lang="en-GB" sz="2800" b="1" dirty="0" smtClean="0"/>
              <a:t>Roadmap for the Action: Working Group 4</a:t>
            </a:r>
            <a:endParaRPr lang="de-DE" sz="2800" dirty="0">
              <a:solidFill>
                <a:schemeClr val="bg1"/>
              </a:solidFill>
              <a:latin typeface="Arial Narrow" pitchFamily="34" charset="0"/>
            </a:endParaRPr>
          </a:p>
        </p:txBody>
      </p:sp>
      <p:sp>
        <p:nvSpPr>
          <p:cNvPr id="3" name="Inhaltsplatzhalter 2"/>
          <p:cNvSpPr>
            <a:spLocks noGrp="1"/>
          </p:cNvSpPr>
          <p:nvPr>
            <p:ph idx="1"/>
          </p:nvPr>
        </p:nvSpPr>
        <p:spPr>
          <a:xfrm>
            <a:off x="467544" y="1700808"/>
            <a:ext cx="8229600" cy="3960440"/>
          </a:xfrm>
        </p:spPr>
        <p:txBody>
          <a:bodyPr>
            <a:normAutofit/>
          </a:bodyPr>
          <a:lstStyle/>
          <a:p>
            <a:pPr algn="just">
              <a:buNone/>
            </a:pPr>
            <a:r>
              <a:rPr lang="de-DE" sz="2400" b="1" dirty="0" smtClean="0"/>
              <a:t>WORKING GROUP 4 (FINANCING) - OVERVIEW</a:t>
            </a:r>
          </a:p>
          <a:p>
            <a:pPr>
              <a:buNone/>
            </a:pPr>
            <a:endParaRPr lang="en-GB" sz="2000" dirty="0" smtClean="0"/>
          </a:p>
          <a:p>
            <a:pPr>
              <a:buFont typeface="Symbol" pitchFamily="18" charset="2"/>
              <a:buChar char="-"/>
            </a:pPr>
            <a:r>
              <a:rPr lang="en-GB" sz="1600" dirty="0" smtClean="0"/>
              <a:t>1 action allocated  to the WG 4:  </a:t>
            </a:r>
            <a:endParaRPr lang="en-US" sz="1600" dirty="0" smtClean="0"/>
          </a:p>
          <a:p>
            <a:pPr lvl="1">
              <a:buNone/>
            </a:pPr>
            <a:endParaRPr lang="en-US" sz="1500" dirty="0" smtClean="0"/>
          </a:p>
          <a:p>
            <a:pPr lvl="1">
              <a:buNone/>
            </a:pPr>
            <a:r>
              <a:rPr lang="en-US" sz="1500" dirty="0" smtClean="0"/>
              <a:t>Action: ‘</a:t>
            </a:r>
            <a:r>
              <a:rPr lang="en-US" sz="1600" dirty="0" smtClean="0"/>
              <a:t>To Review Bottlenecks Relating to the Low Absorption of EU Funds and to Ensure Better Coordination of Funding</a:t>
            </a:r>
            <a:r>
              <a:rPr lang="en-US" sz="1500" dirty="0" smtClean="0"/>
              <a:t>’ </a:t>
            </a:r>
          </a:p>
          <a:p>
            <a:pPr>
              <a:buNone/>
            </a:pPr>
            <a:endParaRPr lang="en-US" sz="1600" dirty="0" smtClean="0"/>
          </a:p>
          <a:p>
            <a:pPr>
              <a:buFont typeface="Symbol" pitchFamily="18" charset="2"/>
              <a:buChar char="-"/>
            </a:pPr>
            <a:r>
              <a:rPr lang="en-US" sz="1600" dirty="0" smtClean="0"/>
              <a:t>Cross-cutting WG, only a couple of projects allocated to the action (also allocated to WG1 – Institutional Capacity).</a:t>
            </a:r>
          </a:p>
          <a:p>
            <a:pPr>
              <a:buNone/>
            </a:pPr>
            <a:endParaRPr lang="en-US" sz="1600" dirty="0" smtClean="0"/>
          </a:p>
          <a:p>
            <a:pPr>
              <a:buFont typeface="Symbol" pitchFamily="18" charset="2"/>
              <a:buChar char="-"/>
            </a:pPr>
            <a:r>
              <a:rPr lang="en-US" sz="1600" dirty="0" smtClean="0"/>
              <a:t>Next steps, activities and tasks of the WG members to be done until next meeting .</a:t>
            </a:r>
            <a:endParaRPr lang="en-US" sz="2100" dirty="0" smtClean="0"/>
          </a:p>
        </p:txBody>
      </p:sp>
      <p:pic>
        <p:nvPicPr>
          <p:cNvPr id="5" name="Grafik 4" descr="stadtwien-1160px.jpg"/>
          <p:cNvPicPr>
            <a:picLocks noChangeAspect="1"/>
          </p:cNvPicPr>
          <p:nvPr/>
        </p:nvPicPr>
        <p:blipFill>
          <a:blip r:embed="rId2" cstate="print"/>
          <a:stretch>
            <a:fillRect/>
          </a:stretch>
        </p:blipFill>
        <p:spPr>
          <a:xfrm>
            <a:off x="4226049" y="6185494"/>
            <a:ext cx="2127473" cy="341809"/>
          </a:xfrm>
          <a:prstGeom prst="rect">
            <a:avLst/>
          </a:prstGeom>
        </p:spPr>
      </p:pic>
      <p:pic>
        <p:nvPicPr>
          <p:cNvPr id="6" name="Grafik 5" descr="metis.wmf"/>
          <p:cNvPicPr>
            <a:picLocks noChangeAspect="1"/>
          </p:cNvPicPr>
          <p:nvPr/>
        </p:nvPicPr>
        <p:blipFill>
          <a:blip r:embed="rId3" cstate="print"/>
          <a:stretch>
            <a:fillRect/>
          </a:stretch>
        </p:blipFill>
        <p:spPr>
          <a:xfrm>
            <a:off x="6507063" y="5959945"/>
            <a:ext cx="1944216" cy="576064"/>
          </a:xfrm>
          <a:prstGeom prst="rect">
            <a:avLst/>
          </a:prstGeom>
        </p:spPr>
      </p:pic>
      <p:pic>
        <p:nvPicPr>
          <p:cNvPr id="7" name="Grafik 0" descr="Logo-DRS_small_inst-capacity.jpg"/>
          <p:cNvPicPr>
            <a:picLocks noChangeAspect="1" noChangeArrowheads="1"/>
          </p:cNvPicPr>
          <p:nvPr/>
        </p:nvPicPr>
        <p:blipFill>
          <a:blip r:embed="rId4" cstate="print"/>
          <a:srcRect/>
          <a:stretch>
            <a:fillRect/>
          </a:stretch>
        </p:blipFill>
        <p:spPr bwMode="auto">
          <a:xfrm>
            <a:off x="508695" y="5723731"/>
            <a:ext cx="2304256" cy="826419"/>
          </a:xfrm>
          <a:prstGeom prst="rect">
            <a:avLst/>
          </a:prstGeom>
          <a:noFill/>
          <a:ln w="9525">
            <a:noFill/>
            <a:miter lim="800000"/>
            <a:headEnd/>
            <a:tailEnd/>
          </a:ln>
        </p:spPr>
      </p:pic>
      <p:pic>
        <p:nvPicPr>
          <p:cNvPr id="8" name="Picture 2" descr="http://eusdr-pa10/Logos/logo_web.jpg"/>
          <p:cNvPicPr>
            <a:picLocks noChangeAspect="1" noChangeArrowheads="1"/>
          </p:cNvPicPr>
          <p:nvPr/>
        </p:nvPicPr>
        <p:blipFill>
          <a:blip r:embed="rId5" cstate="print"/>
          <a:srcRect l="50399" t="50399" r="11801"/>
          <a:stretch>
            <a:fillRect/>
          </a:stretch>
        </p:blipFill>
        <p:spPr bwMode="auto">
          <a:xfrm>
            <a:off x="2843808" y="5733256"/>
            <a:ext cx="1224136" cy="792088"/>
          </a:xfrm>
          <a:prstGeom prst="rect">
            <a:avLst/>
          </a:prstGeom>
          <a:noFill/>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2"/>
          <p:cNvSpPr>
            <a:spLocks noGrp="1"/>
          </p:cNvSpPr>
          <p:nvPr>
            <p:ph type="title"/>
          </p:nvPr>
        </p:nvSpPr>
        <p:spPr>
          <a:prstGeom prst="rect">
            <a:avLst/>
          </a:prstGeom>
          <a:solidFill>
            <a:srgbClr val="18388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l"/>
            <a:r>
              <a:rPr lang="en-GB" sz="2800" b="1" dirty="0" smtClean="0"/>
              <a:t>Roadmap for the action: </a:t>
            </a:r>
            <a:br>
              <a:rPr lang="en-GB" sz="2800" b="1" dirty="0" smtClean="0"/>
            </a:br>
            <a:r>
              <a:rPr lang="en-GB" sz="2800" b="1" dirty="0" smtClean="0"/>
              <a:t>Working Group 4 – Financing</a:t>
            </a:r>
            <a:endParaRPr lang="de-DE" sz="2800" dirty="0">
              <a:solidFill>
                <a:schemeClr val="bg1"/>
              </a:solidFill>
              <a:latin typeface="Arial Narrow" pitchFamily="34" charset="0"/>
            </a:endParaRPr>
          </a:p>
        </p:txBody>
      </p:sp>
      <p:graphicFrame>
        <p:nvGraphicFramePr>
          <p:cNvPr id="5" name="Table 4"/>
          <p:cNvGraphicFramePr>
            <a:graphicFrameLocks noGrp="1"/>
          </p:cNvGraphicFramePr>
          <p:nvPr/>
        </p:nvGraphicFramePr>
        <p:xfrm>
          <a:off x="467544" y="2060848"/>
          <a:ext cx="8280920" cy="3816424"/>
        </p:xfrm>
        <a:graphic>
          <a:graphicData uri="http://schemas.openxmlformats.org/drawingml/2006/table">
            <a:tbl>
              <a:tblPr firstRow="1" bandRow="1">
                <a:tableStyleId>{5C22544A-7EE6-4342-B048-85BDC9FD1C3A}</a:tableStyleId>
              </a:tblPr>
              <a:tblGrid>
                <a:gridCol w="1380152"/>
                <a:gridCol w="3559344"/>
                <a:gridCol w="944316"/>
                <a:gridCol w="653757"/>
                <a:gridCol w="518673"/>
                <a:gridCol w="1224678"/>
              </a:tblGrid>
              <a:tr h="736437">
                <a:tc>
                  <a:txBody>
                    <a:bodyPr/>
                    <a:lstStyle/>
                    <a:p>
                      <a:pPr algn="l">
                        <a:spcAft>
                          <a:spcPts val="0"/>
                        </a:spcAft>
                      </a:pPr>
                      <a:r>
                        <a:rPr lang="en-US" sz="1100" b="1" dirty="0" smtClean="0">
                          <a:latin typeface="Calibri"/>
                          <a:ea typeface="ＭＳ 明朝"/>
                          <a:cs typeface="Times New Roman"/>
                        </a:rPr>
                        <a:t>Milestone N°1 (operational </a:t>
                      </a:r>
                      <a:r>
                        <a:rPr lang="en-US" sz="1100" b="1" dirty="0">
                          <a:latin typeface="Calibri"/>
                          <a:ea typeface="ＭＳ 明朝"/>
                          <a:cs typeface="Times New Roman"/>
                        </a:rPr>
                        <a:t>steps)</a:t>
                      </a:r>
                      <a:endParaRPr lang="en-US" sz="1100" dirty="0">
                        <a:latin typeface="Cambria"/>
                        <a:ea typeface="ＭＳ 明朝"/>
                        <a:cs typeface="Times New Roman"/>
                      </a:endParaRPr>
                    </a:p>
                  </a:txBody>
                  <a:tcPr marL="68580" marR="68580" marT="0" marB="0" anchor="ctr"/>
                </a:tc>
                <a:tc>
                  <a:txBody>
                    <a:bodyPr/>
                    <a:lstStyle/>
                    <a:p>
                      <a:pPr algn="ctr">
                        <a:spcAft>
                          <a:spcPts val="0"/>
                        </a:spcAft>
                      </a:pPr>
                      <a:r>
                        <a:rPr lang="en-US" sz="1100" b="1" dirty="0" smtClean="0">
                          <a:latin typeface="Calibri"/>
                          <a:ea typeface="ＭＳ 明朝"/>
                          <a:cs typeface="Times New Roman"/>
                        </a:rPr>
                        <a:t>Main Objective</a:t>
                      </a:r>
                      <a:endParaRPr lang="en-US" sz="1100" dirty="0">
                        <a:latin typeface="Cambria"/>
                        <a:ea typeface="ＭＳ 明朝"/>
                        <a:cs typeface="Times New Roman"/>
                      </a:endParaRPr>
                    </a:p>
                  </a:txBody>
                  <a:tcPr marL="68580" marR="68580" marT="0" marB="0" anchor="ctr"/>
                </a:tc>
                <a:tc>
                  <a:txBody>
                    <a:bodyPr/>
                    <a:lstStyle/>
                    <a:p>
                      <a:pPr algn="ctr">
                        <a:spcAft>
                          <a:spcPts val="0"/>
                        </a:spcAft>
                      </a:pPr>
                      <a:r>
                        <a:rPr lang="en-US" sz="1100" b="1" dirty="0">
                          <a:latin typeface="Calibri"/>
                          <a:ea typeface="ＭＳ 明朝"/>
                          <a:cs typeface="Times New Roman"/>
                        </a:rPr>
                        <a:t>Results</a:t>
                      </a:r>
                      <a:endParaRPr lang="en-US" sz="1100" dirty="0">
                        <a:latin typeface="Cambria"/>
                        <a:ea typeface="ＭＳ 明朝"/>
                        <a:cs typeface="Times New Roman"/>
                      </a:endParaRPr>
                    </a:p>
                  </a:txBody>
                  <a:tcPr marL="68580" marR="68580" marT="0" marB="0" anchor="ctr"/>
                </a:tc>
                <a:tc>
                  <a:txBody>
                    <a:bodyPr/>
                    <a:lstStyle/>
                    <a:p>
                      <a:pPr algn="ctr">
                        <a:spcAft>
                          <a:spcPts val="0"/>
                        </a:spcAft>
                      </a:pPr>
                      <a:r>
                        <a:rPr lang="en-US" sz="1100" b="1" dirty="0">
                          <a:latin typeface="Calibri"/>
                          <a:ea typeface="ＭＳ 明朝"/>
                          <a:cs typeface="Times New Roman"/>
                        </a:rPr>
                        <a:t>Responsibility</a:t>
                      </a:r>
                      <a:endParaRPr lang="en-US" sz="1100" dirty="0">
                        <a:latin typeface="Cambria"/>
                        <a:ea typeface="ＭＳ 明朝"/>
                        <a:cs typeface="Times New Roman"/>
                      </a:endParaRPr>
                    </a:p>
                  </a:txBody>
                  <a:tcPr marL="68580" marR="68580" marT="0" marB="0" anchor="ctr"/>
                </a:tc>
                <a:tc>
                  <a:txBody>
                    <a:bodyPr/>
                    <a:lstStyle/>
                    <a:p>
                      <a:pPr algn="ctr">
                        <a:spcAft>
                          <a:spcPts val="0"/>
                        </a:spcAft>
                      </a:pPr>
                      <a:r>
                        <a:rPr lang="en-US" sz="1100" b="1" dirty="0">
                          <a:latin typeface="Calibri"/>
                          <a:ea typeface="ＭＳ 明朝"/>
                          <a:cs typeface="Times New Roman"/>
                        </a:rPr>
                        <a:t>Deadline</a:t>
                      </a:r>
                      <a:endParaRPr lang="en-US" sz="1100" dirty="0">
                        <a:latin typeface="Cambria"/>
                        <a:ea typeface="ＭＳ 明朝"/>
                        <a:cs typeface="Times New Roman"/>
                      </a:endParaRPr>
                    </a:p>
                  </a:txBody>
                  <a:tcPr marL="68580" marR="68580" marT="0" marB="0" anchor="ctr"/>
                </a:tc>
                <a:tc>
                  <a:txBody>
                    <a:bodyPr/>
                    <a:lstStyle/>
                    <a:p>
                      <a:pPr marL="0" algn="l" defTabSz="914400" rtl="0" eaLnBrk="1" latinLnBrk="0" hangingPunct="1">
                        <a:spcAft>
                          <a:spcPts val="0"/>
                        </a:spcAft>
                      </a:pPr>
                      <a:r>
                        <a:rPr lang="en-US" sz="1100" b="1" kern="1200" dirty="0" smtClean="0">
                          <a:solidFill>
                            <a:schemeClr val="lt1"/>
                          </a:solidFill>
                          <a:latin typeface="Calibri"/>
                          <a:ea typeface="ＭＳ 明朝"/>
                          <a:cs typeface="Times New Roman"/>
                        </a:rPr>
                        <a:t>Projects / </a:t>
                      </a:r>
                      <a:r>
                        <a:rPr lang="en-US" sz="1100" b="1" kern="1200" dirty="0" smtClean="0">
                          <a:solidFill>
                            <a:schemeClr val="lt1"/>
                          </a:solidFill>
                          <a:latin typeface="+mn-lt"/>
                          <a:ea typeface="+mn-ea"/>
                          <a:cs typeface="+mn-cs"/>
                        </a:rPr>
                        <a:t>cross-reference to other EUSDR initiatives</a:t>
                      </a:r>
                      <a:endParaRPr lang="en-US" sz="1100" b="1" kern="1200" dirty="0">
                        <a:solidFill>
                          <a:schemeClr val="lt1"/>
                        </a:solidFill>
                        <a:latin typeface="Calibri"/>
                        <a:ea typeface="ＭＳ 明朝"/>
                        <a:cs typeface="Times New Roman"/>
                      </a:endParaRPr>
                    </a:p>
                  </a:txBody>
                  <a:tcPr marL="68580" marR="68580" marT="0" marB="0" anchor="ctr"/>
                </a:tc>
              </a:tr>
              <a:tr h="3079987">
                <a:tc>
                  <a:txBody>
                    <a:bodyPr/>
                    <a:lstStyle/>
                    <a:p>
                      <a:pPr algn="ctr">
                        <a:spcAft>
                          <a:spcPts val="0"/>
                        </a:spcAft>
                      </a:pPr>
                      <a:endParaRPr lang="en-US" sz="1100" b="1" dirty="0" smtClean="0">
                        <a:latin typeface="Calibri"/>
                        <a:ea typeface="ＭＳ 明朝"/>
                        <a:cs typeface="Times New Roman"/>
                      </a:endParaRPr>
                    </a:p>
                    <a:p>
                      <a:pPr algn="ctr">
                        <a:spcAft>
                          <a:spcPts val="0"/>
                        </a:spcAft>
                      </a:pPr>
                      <a:r>
                        <a:rPr lang="en-US" sz="1100" b="1" dirty="0" smtClean="0">
                          <a:latin typeface="Calibri"/>
                          <a:ea typeface="ＭＳ 明朝"/>
                          <a:cs typeface="Times New Roman"/>
                        </a:rPr>
                        <a:t>Review </a:t>
                      </a:r>
                      <a:r>
                        <a:rPr lang="en-US" sz="1100" b="1" dirty="0">
                          <a:latin typeface="Calibri"/>
                          <a:ea typeface="ＭＳ 明朝"/>
                          <a:cs typeface="Times New Roman"/>
                        </a:rPr>
                        <a:t>bottlenecks in EU funds absorption</a:t>
                      </a:r>
                      <a:endParaRPr lang="en-US" sz="1100" dirty="0">
                        <a:latin typeface="Cambria"/>
                        <a:ea typeface="ＭＳ 明朝"/>
                        <a:cs typeface="Times New Roman"/>
                      </a:endParaRPr>
                    </a:p>
                  </a:txBody>
                  <a:tcPr marL="68580" marR="68580" marT="0" marB="0" anchor="ctr"/>
                </a:tc>
                <a:tc>
                  <a:txBody>
                    <a:bodyPr/>
                    <a:lstStyle/>
                    <a:p>
                      <a:pPr>
                        <a:spcAft>
                          <a:spcPts val="0"/>
                        </a:spcAft>
                      </a:pPr>
                      <a:r>
                        <a:rPr lang="en-US" sz="1100" dirty="0">
                          <a:latin typeface="Calibri"/>
                          <a:ea typeface="ＭＳ 明朝"/>
                          <a:cs typeface="Times New Roman"/>
                        </a:rPr>
                        <a:t>There is a large variation among EU member countries, candidates, potential candidates, and European neighborhood policy countries in the absorption of EU funds which in overall is disappointing. Important constraints in EU funds absorption are a consequence of insufficient administrative capacity and inadequate knowledge of how to prepare and implements projects. There are already initiatives in place to improve the capacity for absorbing EU and other development funds which are not available to all countries from the Danube region.  This is also reflected in the </a:t>
                      </a:r>
                      <a:r>
                        <a:rPr lang="en-US" sz="1100" dirty="0">
                          <a:latin typeface="Calibri"/>
                          <a:ea typeface="ＭＳ 明朝"/>
                          <a:cs typeface="Arial"/>
                        </a:rPr>
                        <a:t>report “Analysis of needs for financial instruments in the EUSDR” (</a:t>
                      </a:r>
                      <a:r>
                        <a:rPr lang="en-US" sz="1100" dirty="0" err="1">
                          <a:latin typeface="Calibri"/>
                          <a:ea typeface="ＭＳ 明朝"/>
                          <a:cs typeface="Arial"/>
                        </a:rPr>
                        <a:t>Metis</a:t>
                      </a:r>
                      <a:r>
                        <a:rPr lang="en-US" sz="1100" dirty="0">
                          <a:latin typeface="Calibri"/>
                          <a:ea typeface="ＭＳ 明朝"/>
                          <a:cs typeface="Arial"/>
                        </a:rPr>
                        <a:t>, </a:t>
                      </a:r>
                      <a:r>
                        <a:rPr lang="en-US" sz="1100" dirty="0" err="1">
                          <a:latin typeface="Calibri"/>
                          <a:ea typeface="ＭＳ 明朝"/>
                          <a:cs typeface="Arial"/>
                        </a:rPr>
                        <a:t>nov</a:t>
                      </a:r>
                      <a:r>
                        <a:rPr lang="en-US" sz="1100" dirty="0">
                          <a:latin typeface="Calibri"/>
                          <a:ea typeface="ＭＳ 明朝"/>
                          <a:cs typeface="Arial"/>
                        </a:rPr>
                        <a:t>. 2011).</a:t>
                      </a:r>
                      <a:r>
                        <a:rPr lang="en-US" sz="1100" dirty="0">
                          <a:latin typeface="Calibri"/>
                          <a:ea typeface="ＭＳ 明朝"/>
                          <a:cs typeface="Times New Roman"/>
                        </a:rPr>
                        <a:t> Through desk research, WG4 meeting discussions, written input by WG4 members financial, administrative and other bottlenecks faced by the Danube region countries will be identified and review.</a:t>
                      </a:r>
                      <a:endParaRPr lang="en-US" sz="1100" dirty="0">
                        <a:latin typeface="Cambria"/>
                        <a:ea typeface="ＭＳ 明朝"/>
                        <a:cs typeface="Times New Roman"/>
                      </a:endParaRPr>
                    </a:p>
                  </a:txBody>
                  <a:tcPr marL="68580" marR="68580" marT="0" marB="0" anchor="ctr"/>
                </a:tc>
                <a:tc>
                  <a:txBody>
                    <a:bodyPr/>
                    <a:lstStyle/>
                    <a:p>
                      <a:pPr>
                        <a:spcAft>
                          <a:spcPts val="0"/>
                        </a:spcAft>
                      </a:pPr>
                      <a:r>
                        <a:rPr lang="en-US" sz="1100" dirty="0">
                          <a:latin typeface="Calibri"/>
                          <a:ea typeface="ＭＳ 明朝"/>
                          <a:cs typeface="Times New Roman"/>
                        </a:rPr>
                        <a:t>A report with an overview on financial, administrative and other bottlenecks related to absorption of EU funds for the Danube region countries.</a:t>
                      </a:r>
                      <a:endParaRPr lang="en-US" sz="1100" dirty="0">
                        <a:latin typeface="Cambria"/>
                        <a:ea typeface="ＭＳ 明朝"/>
                        <a:cs typeface="Times New Roman"/>
                      </a:endParaRPr>
                    </a:p>
                  </a:txBody>
                  <a:tcPr marL="68580" marR="68580" marT="0" marB="0" anchor="ctr"/>
                </a:tc>
                <a:tc>
                  <a:txBody>
                    <a:bodyPr/>
                    <a:lstStyle/>
                    <a:p>
                      <a:pPr>
                        <a:spcAft>
                          <a:spcPts val="0"/>
                        </a:spcAft>
                      </a:pPr>
                      <a:r>
                        <a:rPr lang="en-US" sz="1100" dirty="0">
                          <a:latin typeface="Calibri"/>
                          <a:ea typeface="ＭＳ 明朝"/>
                          <a:cs typeface="Times New Roman"/>
                        </a:rPr>
                        <a:t>Working group members and PAC</a:t>
                      </a:r>
                      <a:endParaRPr lang="en-US" sz="1100" dirty="0">
                        <a:latin typeface="Cambria"/>
                        <a:ea typeface="ＭＳ 明朝"/>
                        <a:cs typeface="Times New Roman"/>
                      </a:endParaRPr>
                    </a:p>
                  </a:txBody>
                  <a:tcPr marL="68580" marR="68580" marT="0" marB="0" anchor="ctr"/>
                </a:tc>
                <a:tc>
                  <a:txBody>
                    <a:bodyPr/>
                    <a:lstStyle/>
                    <a:p>
                      <a:pPr>
                        <a:spcAft>
                          <a:spcPts val="0"/>
                        </a:spcAft>
                      </a:pPr>
                      <a:r>
                        <a:rPr lang="en-US" sz="1100" dirty="0">
                          <a:latin typeface="Calibri"/>
                          <a:ea typeface="ＭＳ 明朝"/>
                          <a:cs typeface="Times New Roman"/>
                        </a:rPr>
                        <a:t>End 2012</a:t>
                      </a:r>
                      <a:endParaRPr lang="en-US" sz="1100" dirty="0">
                        <a:latin typeface="Cambria"/>
                        <a:ea typeface="ＭＳ 明朝"/>
                        <a:cs typeface="Times New Roman"/>
                      </a:endParaRPr>
                    </a:p>
                  </a:txBody>
                  <a:tcPr marL="68580" marR="68580" marT="0" marB="0" anchor="ctr"/>
                </a:tc>
                <a:tc>
                  <a:txBody>
                    <a:bodyPr/>
                    <a:lstStyle/>
                    <a:p>
                      <a:pPr>
                        <a:spcAft>
                          <a:spcPts val="0"/>
                        </a:spcAft>
                      </a:pPr>
                      <a:endParaRPr lang="en-US" sz="1100" dirty="0">
                        <a:latin typeface="Calibri"/>
                        <a:ea typeface="ＭＳ 明朝"/>
                        <a:cs typeface="Arial"/>
                      </a:endParaRPr>
                    </a:p>
                    <a:p>
                      <a:pPr>
                        <a:spcAft>
                          <a:spcPts val="0"/>
                        </a:spcAft>
                      </a:pPr>
                      <a:r>
                        <a:rPr lang="en-US" sz="1100" dirty="0">
                          <a:latin typeface="Calibri"/>
                          <a:ea typeface="ＭＳ 明朝"/>
                          <a:cs typeface="Arial"/>
                        </a:rPr>
                        <a:t>Study / report:</a:t>
                      </a:r>
                      <a:endParaRPr lang="en-US" sz="1100" dirty="0">
                        <a:latin typeface="Cambria"/>
                        <a:ea typeface="ＭＳ 明朝"/>
                        <a:cs typeface="Times New Roman"/>
                      </a:endParaRPr>
                    </a:p>
                    <a:p>
                      <a:pPr>
                        <a:spcAft>
                          <a:spcPts val="0"/>
                        </a:spcAft>
                      </a:pPr>
                      <a:r>
                        <a:rPr lang="en-US" sz="1100" dirty="0">
                          <a:latin typeface="Calibri"/>
                          <a:ea typeface="ＭＳ 明朝"/>
                          <a:cs typeface="Arial"/>
                        </a:rPr>
                        <a:t>“Analysis of needs for financial instruments in the EUSDR”, done by </a:t>
                      </a:r>
                      <a:r>
                        <a:rPr lang="en-US" sz="1100" dirty="0" err="1">
                          <a:latin typeface="Calibri"/>
                          <a:ea typeface="ＭＳ 明朝"/>
                          <a:cs typeface="Arial"/>
                        </a:rPr>
                        <a:t>Metis</a:t>
                      </a:r>
                      <a:r>
                        <a:rPr lang="en-US" sz="1100" dirty="0">
                          <a:latin typeface="Calibri"/>
                          <a:ea typeface="ＭＳ 明朝"/>
                          <a:cs typeface="Arial"/>
                        </a:rPr>
                        <a:t>, November 2011.</a:t>
                      </a:r>
                      <a:endParaRPr lang="en-US" sz="1100" dirty="0">
                        <a:latin typeface="Cambria"/>
                        <a:ea typeface="ＭＳ 明朝"/>
                        <a:cs typeface="Times New Roman"/>
                      </a:endParaRPr>
                    </a:p>
                  </a:txBody>
                  <a:tcPr marL="68580" marR="68580" marT="0" marB="0" anchor="ctr"/>
                </a:tc>
              </a:tr>
            </a:tbl>
          </a:graphicData>
        </a:graphic>
      </p:graphicFrame>
      <p:sp>
        <p:nvSpPr>
          <p:cNvPr id="6" name="Rechteck 5"/>
          <p:cNvSpPr/>
          <p:nvPr/>
        </p:nvSpPr>
        <p:spPr>
          <a:xfrm>
            <a:off x="467544" y="1556792"/>
            <a:ext cx="8208912" cy="432048"/>
          </a:xfrm>
          <a:prstGeom prst="rect">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smtClean="0">
                <a:solidFill>
                  <a:schemeClr val="bg1"/>
                </a:solidFill>
              </a:rPr>
              <a:t>Action  ‘</a:t>
            </a:r>
            <a:r>
              <a:rPr lang="en-US" sz="1600" b="1" dirty="0" smtClean="0"/>
              <a:t>To Review Bottlenecks Relating to the Low Absorption of EU Funds </a:t>
            </a:r>
          </a:p>
          <a:p>
            <a:pPr algn="ctr"/>
            <a:r>
              <a:rPr lang="en-US" sz="1600" b="1" dirty="0" smtClean="0"/>
              <a:t>And to Ensure Better Coordination of Funding</a:t>
            </a:r>
            <a:r>
              <a:rPr lang="en-US" b="1" dirty="0" smtClean="0"/>
              <a:t>’ </a:t>
            </a:r>
            <a:endParaRPr lang="de-DE" dirty="0"/>
          </a:p>
        </p:txBody>
      </p:sp>
      <p:pic>
        <p:nvPicPr>
          <p:cNvPr id="7" name="Grafik 6" descr="stadtwien-1160px.jpg"/>
          <p:cNvPicPr>
            <a:picLocks noChangeAspect="1"/>
          </p:cNvPicPr>
          <p:nvPr/>
        </p:nvPicPr>
        <p:blipFill>
          <a:blip r:embed="rId2" cstate="print"/>
          <a:stretch>
            <a:fillRect/>
          </a:stretch>
        </p:blipFill>
        <p:spPr>
          <a:xfrm>
            <a:off x="4189473" y="6222070"/>
            <a:ext cx="2127473" cy="341809"/>
          </a:xfrm>
          <a:prstGeom prst="rect">
            <a:avLst/>
          </a:prstGeom>
        </p:spPr>
      </p:pic>
      <p:pic>
        <p:nvPicPr>
          <p:cNvPr id="8" name="Grafik 7" descr="metis.wmf"/>
          <p:cNvPicPr>
            <a:picLocks noChangeAspect="1"/>
          </p:cNvPicPr>
          <p:nvPr/>
        </p:nvPicPr>
        <p:blipFill>
          <a:blip r:embed="rId3" cstate="print"/>
          <a:stretch>
            <a:fillRect/>
          </a:stretch>
        </p:blipFill>
        <p:spPr>
          <a:xfrm>
            <a:off x="6470487" y="5996521"/>
            <a:ext cx="1944216" cy="576064"/>
          </a:xfrm>
          <a:prstGeom prst="rect">
            <a:avLst/>
          </a:prstGeom>
        </p:spPr>
      </p:pic>
      <p:pic>
        <p:nvPicPr>
          <p:cNvPr id="9" name="Grafik 0" descr="Logo-DRS_small_inst-capacity.jpg"/>
          <p:cNvPicPr>
            <a:picLocks noChangeAspect="1" noChangeArrowheads="1"/>
          </p:cNvPicPr>
          <p:nvPr/>
        </p:nvPicPr>
        <p:blipFill>
          <a:blip r:embed="rId4" cstate="print"/>
          <a:srcRect/>
          <a:stretch>
            <a:fillRect/>
          </a:stretch>
        </p:blipFill>
        <p:spPr bwMode="auto">
          <a:xfrm>
            <a:off x="467544" y="6031581"/>
            <a:ext cx="2304256" cy="826419"/>
          </a:xfrm>
          <a:prstGeom prst="rect">
            <a:avLst/>
          </a:prstGeom>
          <a:noFill/>
          <a:ln w="9525">
            <a:noFill/>
            <a:miter lim="800000"/>
            <a:headEnd/>
            <a:tailEnd/>
          </a:ln>
        </p:spPr>
      </p:pic>
      <p:pic>
        <p:nvPicPr>
          <p:cNvPr id="10" name="Picture 2" descr="http://eusdr-pa10/Logos/logo_web.jpg"/>
          <p:cNvPicPr>
            <a:picLocks noChangeAspect="1" noChangeArrowheads="1"/>
          </p:cNvPicPr>
          <p:nvPr/>
        </p:nvPicPr>
        <p:blipFill>
          <a:blip r:embed="rId5" cstate="print"/>
          <a:srcRect l="50399" t="50399" r="11801"/>
          <a:stretch>
            <a:fillRect/>
          </a:stretch>
        </p:blipFill>
        <p:spPr bwMode="auto">
          <a:xfrm>
            <a:off x="2843808" y="6065912"/>
            <a:ext cx="1224136" cy="792088"/>
          </a:xfrm>
          <a:prstGeom prst="rect">
            <a:avLst/>
          </a:prstGeom>
          <a:noFill/>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2"/>
          <p:cNvSpPr>
            <a:spLocks noGrp="1"/>
          </p:cNvSpPr>
          <p:nvPr>
            <p:ph type="title"/>
          </p:nvPr>
        </p:nvSpPr>
        <p:spPr>
          <a:prstGeom prst="rect">
            <a:avLst/>
          </a:prstGeom>
          <a:solidFill>
            <a:srgbClr val="18388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l"/>
            <a:r>
              <a:rPr lang="en-GB" sz="2800" b="1" dirty="0" smtClean="0"/>
              <a:t>Roadmap for the action: </a:t>
            </a:r>
            <a:br>
              <a:rPr lang="en-GB" sz="2800" b="1" dirty="0" smtClean="0"/>
            </a:br>
            <a:r>
              <a:rPr lang="en-GB" sz="2800" b="1" dirty="0" smtClean="0"/>
              <a:t>Working Group 4 – Financing</a:t>
            </a:r>
            <a:endParaRPr lang="de-DE" sz="2800" dirty="0">
              <a:solidFill>
                <a:schemeClr val="bg1"/>
              </a:solidFill>
              <a:latin typeface="Arial Narrow" pitchFamily="34" charset="0"/>
            </a:endParaRPr>
          </a:p>
        </p:txBody>
      </p:sp>
      <p:graphicFrame>
        <p:nvGraphicFramePr>
          <p:cNvPr id="5" name="Table 4"/>
          <p:cNvGraphicFramePr>
            <a:graphicFrameLocks noGrp="1"/>
          </p:cNvGraphicFramePr>
          <p:nvPr/>
        </p:nvGraphicFramePr>
        <p:xfrm>
          <a:off x="467544" y="2204864"/>
          <a:ext cx="8208911" cy="3555247"/>
        </p:xfrm>
        <a:graphic>
          <a:graphicData uri="http://schemas.openxmlformats.org/drawingml/2006/table">
            <a:tbl>
              <a:tblPr firstRow="1" bandRow="1">
                <a:tableStyleId>{5C22544A-7EE6-4342-B048-85BDC9FD1C3A}</a:tableStyleId>
              </a:tblPr>
              <a:tblGrid>
                <a:gridCol w="1368152"/>
                <a:gridCol w="4104455"/>
                <a:gridCol w="648073"/>
                <a:gridCol w="648071"/>
                <a:gridCol w="576065"/>
                <a:gridCol w="864095"/>
              </a:tblGrid>
              <a:tr h="873007">
                <a:tc>
                  <a:txBody>
                    <a:bodyPr/>
                    <a:lstStyle/>
                    <a:p>
                      <a:pPr algn="l">
                        <a:spcAft>
                          <a:spcPts val="0"/>
                        </a:spcAft>
                      </a:pPr>
                      <a:r>
                        <a:rPr lang="en-US" sz="1100" b="1" dirty="0" smtClean="0">
                          <a:latin typeface="Calibri"/>
                          <a:ea typeface="ＭＳ 明朝"/>
                          <a:cs typeface="Times New Roman"/>
                        </a:rPr>
                        <a:t>Milestone N°2( operational </a:t>
                      </a:r>
                      <a:r>
                        <a:rPr lang="en-US" sz="1100" b="1" dirty="0">
                          <a:latin typeface="Calibri"/>
                          <a:ea typeface="ＭＳ 明朝"/>
                          <a:cs typeface="Times New Roman"/>
                        </a:rPr>
                        <a:t>steps)</a:t>
                      </a:r>
                      <a:endParaRPr lang="en-US" sz="1100" dirty="0">
                        <a:latin typeface="Cambria"/>
                        <a:ea typeface="ＭＳ 明朝"/>
                        <a:cs typeface="Times New Roman"/>
                      </a:endParaRPr>
                    </a:p>
                  </a:txBody>
                  <a:tcPr marL="68580" marR="68580" marT="0" marB="0" anchor="ctr"/>
                </a:tc>
                <a:tc>
                  <a:txBody>
                    <a:bodyPr/>
                    <a:lstStyle/>
                    <a:p>
                      <a:pPr algn="ctr">
                        <a:spcAft>
                          <a:spcPts val="0"/>
                        </a:spcAft>
                      </a:pPr>
                      <a:r>
                        <a:rPr lang="en-US" sz="1100" b="1" dirty="0" smtClean="0">
                          <a:latin typeface="Calibri"/>
                          <a:ea typeface="ＭＳ 明朝"/>
                          <a:cs typeface="Times New Roman"/>
                        </a:rPr>
                        <a:t>Main Objective</a:t>
                      </a:r>
                      <a:endParaRPr lang="en-US" sz="1100" dirty="0">
                        <a:latin typeface="Cambria"/>
                        <a:ea typeface="ＭＳ 明朝"/>
                        <a:cs typeface="Times New Roman"/>
                      </a:endParaRPr>
                    </a:p>
                  </a:txBody>
                  <a:tcPr marL="68580" marR="68580" marT="0" marB="0" anchor="ctr"/>
                </a:tc>
                <a:tc>
                  <a:txBody>
                    <a:bodyPr/>
                    <a:lstStyle/>
                    <a:p>
                      <a:pPr algn="ctr">
                        <a:spcAft>
                          <a:spcPts val="0"/>
                        </a:spcAft>
                      </a:pPr>
                      <a:r>
                        <a:rPr lang="en-US" sz="1100" b="1" dirty="0">
                          <a:latin typeface="Calibri"/>
                          <a:ea typeface="ＭＳ 明朝"/>
                          <a:cs typeface="Times New Roman"/>
                        </a:rPr>
                        <a:t>Results</a:t>
                      </a:r>
                      <a:endParaRPr lang="en-US" sz="1100" dirty="0">
                        <a:latin typeface="Cambria"/>
                        <a:ea typeface="ＭＳ 明朝"/>
                        <a:cs typeface="Times New Roman"/>
                      </a:endParaRPr>
                    </a:p>
                  </a:txBody>
                  <a:tcPr marL="68580" marR="68580" marT="0" marB="0" anchor="ctr"/>
                </a:tc>
                <a:tc>
                  <a:txBody>
                    <a:bodyPr/>
                    <a:lstStyle/>
                    <a:p>
                      <a:pPr algn="ctr">
                        <a:spcAft>
                          <a:spcPts val="0"/>
                        </a:spcAft>
                      </a:pPr>
                      <a:r>
                        <a:rPr lang="en-US" sz="1100" b="1" dirty="0">
                          <a:latin typeface="Calibri"/>
                          <a:ea typeface="ＭＳ 明朝"/>
                          <a:cs typeface="Times New Roman"/>
                        </a:rPr>
                        <a:t>Responsibility</a:t>
                      </a:r>
                      <a:endParaRPr lang="en-US" sz="1100" dirty="0">
                        <a:latin typeface="Cambria"/>
                        <a:ea typeface="ＭＳ 明朝"/>
                        <a:cs typeface="Times New Roman"/>
                      </a:endParaRPr>
                    </a:p>
                  </a:txBody>
                  <a:tcPr marL="68580" marR="68580" marT="0" marB="0" anchor="ctr"/>
                </a:tc>
                <a:tc>
                  <a:txBody>
                    <a:bodyPr/>
                    <a:lstStyle/>
                    <a:p>
                      <a:pPr algn="ctr">
                        <a:spcAft>
                          <a:spcPts val="0"/>
                        </a:spcAft>
                      </a:pPr>
                      <a:r>
                        <a:rPr lang="en-US" sz="1100" b="1" dirty="0">
                          <a:latin typeface="Calibri"/>
                          <a:ea typeface="ＭＳ 明朝"/>
                          <a:cs typeface="Times New Roman"/>
                        </a:rPr>
                        <a:t>Deadline</a:t>
                      </a:r>
                      <a:endParaRPr lang="en-US" sz="1100" dirty="0">
                        <a:latin typeface="Cambria"/>
                        <a:ea typeface="ＭＳ 明朝"/>
                        <a:cs typeface="Times New Roman"/>
                      </a:endParaRPr>
                    </a:p>
                  </a:txBody>
                  <a:tcPr marL="68580" marR="68580" marT="0" marB="0" anchor="ctr"/>
                </a:tc>
                <a:tc>
                  <a:txBody>
                    <a:bodyPr/>
                    <a:lstStyle/>
                    <a:p>
                      <a:pPr marL="0" algn="l" defTabSz="914400" rtl="0" eaLnBrk="1" latinLnBrk="0" hangingPunct="1">
                        <a:spcAft>
                          <a:spcPts val="0"/>
                        </a:spcAft>
                      </a:pPr>
                      <a:r>
                        <a:rPr lang="en-US" sz="1100" b="1" kern="1200" dirty="0" smtClean="0">
                          <a:solidFill>
                            <a:schemeClr val="lt1"/>
                          </a:solidFill>
                          <a:latin typeface="Calibri"/>
                          <a:ea typeface="ＭＳ 明朝"/>
                          <a:cs typeface="Times New Roman"/>
                        </a:rPr>
                        <a:t>Projects allocated to the Action</a:t>
                      </a:r>
                      <a:endParaRPr lang="en-US" sz="1100" b="1" kern="1200" dirty="0">
                        <a:solidFill>
                          <a:schemeClr val="lt1"/>
                        </a:solidFill>
                        <a:latin typeface="Calibri"/>
                        <a:ea typeface="ＭＳ 明朝"/>
                        <a:cs typeface="Times New Roman"/>
                      </a:endParaRPr>
                    </a:p>
                  </a:txBody>
                  <a:tcPr marL="68580" marR="68580" marT="0" marB="0" anchor="ctr"/>
                </a:tc>
              </a:tr>
              <a:tr h="2655385">
                <a:tc>
                  <a:txBody>
                    <a:bodyPr/>
                    <a:lstStyle/>
                    <a:p>
                      <a:pPr algn="l">
                        <a:spcAft>
                          <a:spcPts val="0"/>
                        </a:spcAft>
                      </a:pPr>
                      <a:r>
                        <a:rPr lang="en-US" sz="1100" b="1" dirty="0" smtClean="0">
                          <a:solidFill>
                            <a:schemeClr val="tx1"/>
                          </a:solidFill>
                          <a:latin typeface="Calibri"/>
                          <a:ea typeface="ＭＳ 明朝"/>
                          <a:cs typeface="Times New Roman"/>
                        </a:rPr>
                        <a:t>Event </a:t>
                      </a:r>
                      <a:r>
                        <a:rPr lang="en-US" sz="1100" b="1" dirty="0">
                          <a:solidFill>
                            <a:schemeClr val="tx1"/>
                          </a:solidFill>
                          <a:latin typeface="Calibri"/>
                          <a:ea typeface="ＭＳ 明朝"/>
                          <a:cs typeface="Times New Roman"/>
                        </a:rPr>
                        <a:t>/ workshop “</a:t>
                      </a:r>
                      <a:r>
                        <a:rPr lang="en-US" sz="1100" b="1" i="1" dirty="0">
                          <a:solidFill>
                            <a:schemeClr val="tx1"/>
                          </a:solidFill>
                          <a:latin typeface="Calibri"/>
                          <a:ea typeface="ＭＳ 明朝"/>
                          <a:cs typeface="Times New Roman"/>
                        </a:rPr>
                        <a:t>From project design to implementation”</a:t>
                      </a:r>
                      <a:endParaRPr lang="en-US" sz="1100" dirty="0">
                        <a:solidFill>
                          <a:schemeClr val="tx1"/>
                        </a:solidFill>
                        <a:latin typeface="Cambria"/>
                        <a:ea typeface="ＭＳ 明朝"/>
                        <a:cs typeface="Times New Roman"/>
                      </a:endParaRPr>
                    </a:p>
                    <a:p>
                      <a:pPr algn="l">
                        <a:spcAft>
                          <a:spcPts val="0"/>
                        </a:spcAft>
                      </a:pPr>
                      <a:r>
                        <a:rPr lang="en-US" sz="1100" dirty="0">
                          <a:solidFill>
                            <a:schemeClr val="tx1"/>
                          </a:solidFill>
                          <a:latin typeface="Calibri"/>
                          <a:ea typeface="ＭＳ 明朝"/>
                          <a:cs typeface="Times New Roman"/>
                        </a:rPr>
                        <a:t>Title of the event </a:t>
                      </a:r>
                      <a:r>
                        <a:rPr lang="en-US" sz="1100" dirty="0" err="1">
                          <a:solidFill>
                            <a:schemeClr val="tx1"/>
                          </a:solidFill>
                          <a:latin typeface="Calibri"/>
                          <a:ea typeface="ＭＳ 明朝"/>
                          <a:cs typeface="Times New Roman"/>
                        </a:rPr>
                        <a:t>tbc</a:t>
                      </a:r>
                      <a:r>
                        <a:rPr lang="en-US" sz="1100" dirty="0">
                          <a:solidFill>
                            <a:schemeClr val="tx1"/>
                          </a:solidFill>
                          <a:latin typeface="Calibri"/>
                          <a:ea typeface="ＭＳ 明朝"/>
                          <a:cs typeface="Times New Roman"/>
                        </a:rPr>
                        <a:t>.</a:t>
                      </a:r>
                      <a:endParaRPr lang="en-US" sz="1100" dirty="0">
                        <a:solidFill>
                          <a:schemeClr val="tx1"/>
                        </a:solidFill>
                        <a:latin typeface="Cambria"/>
                        <a:ea typeface="ＭＳ 明朝"/>
                        <a:cs typeface="Times New Roman"/>
                      </a:endParaRPr>
                    </a:p>
                    <a:p>
                      <a:pPr algn="l">
                        <a:spcAft>
                          <a:spcPts val="0"/>
                        </a:spcAft>
                      </a:pPr>
                      <a:endParaRPr lang="en-US" sz="1100" dirty="0" smtClean="0">
                        <a:solidFill>
                          <a:schemeClr val="tx1"/>
                        </a:solidFill>
                        <a:latin typeface="Calibri"/>
                        <a:ea typeface="ＭＳ 明朝"/>
                        <a:cs typeface="Times New Roman"/>
                      </a:endParaRPr>
                    </a:p>
                    <a:p>
                      <a:pPr algn="l">
                        <a:spcAft>
                          <a:spcPts val="0"/>
                        </a:spcAft>
                      </a:pPr>
                      <a:r>
                        <a:rPr lang="en-US" sz="1100" dirty="0" smtClean="0">
                          <a:solidFill>
                            <a:schemeClr val="tx1"/>
                          </a:solidFill>
                          <a:latin typeface="Calibri"/>
                          <a:ea typeface="ＭＳ 明朝"/>
                          <a:cs typeface="Times New Roman"/>
                        </a:rPr>
                        <a:t>(</a:t>
                      </a:r>
                      <a:r>
                        <a:rPr lang="en-US" sz="1100" dirty="0">
                          <a:solidFill>
                            <a:schemeClr val="tx1"/>
                          </a:solidFill>
                          <a:latin typeface="Calibri"/>
                          <a:ea typeface="ＭＳ 明朝"/>
                          <a:cs typeface="Times New Roman"/>
                        </a:rPr>
                        <a:t>Note:  the event complements the PA10 WG4 on Financing objectives and action plan)</a:t>
                      </a:r>
                      <a:endParaRPr lang="en-US" sz="1100" dirty="0">
                        <a:solidFill>
                          <a:schemeClr val="tx1"/>
                        </a:solidFill>
                        <a:latin typeface="Cambria"/>
                        <a:ea typeface="ＭＳ 明朝"/>
                        <a:cs typeface="Times New Roman"/>
                      </a:endParaRPr>
                    </a:p>
                  </a:txBody>
                  <a:tcPr marL="68580" marR="68580" marT="0" marB="0" anchor="ctr"/>
                </a:tc>
                <a:tc>
                  <a:txBody>
                    <a:bodyPr/>
                    <a:lstStyle/>
                    <a:p>
                      <a:pPr>
                        <a:spcBef>
                          <a:spcPts val="1000"/>
                        </a:spcBef>
                        <a:spcAft>
                          <a:spcPts val="0"/>
                        </a:spcAft>
                      </a:pPr>
                      <a:r>
                        <a:rPr lang="en-US" sz="1100" b="0" kern="1200" dirty="0" smtClean="0">
                          <a:solidFill>
                            <a:schemeClr val="dk1"/>
                          </a:solidFill>
                          <a:latin typeface="+mn-lt"/>
                          <a:ea typeface="+mn-ea"/>
                          <a:cs typeface="+mn-cs"/>
                        </a:rPr>
                        <a:t>Design and execute training for EUSDR target group on how to develop a project from idea to implementation. Lack of experience in project cycle management and inefficient use of financial resources contribute to poor project preparation and lackluster implementation. It is also important that stakeholders are aware of funding opportunities and understand different funding requirements and principles. This is in particular relevant for EUSDR projects as they should be transnational and as such could be funded by different financial sources - national, Structural and/or Cohesion fund, IPA, ENPI, European Investment Bank and other IFIs as well as through Western Balkan Investment Framework (WBIF). For non-EU member states participation in EUSDR on project level means also the possibility of gaining practical experience on “how to run an EU project” in line with the EU </a:t>
                      </a:r>
                      <a:r>
                        <a:rPr lang="en-US" sz="1100" b="0" i="1" kern="1200" dirty="0" err="1" smtClean="0">
                          <a:solidFill>
                            <a:schemeClr val="dk1"/>
                          </a:solidFill>
                          <a:latin typeface="+mn-lt"/>
                          <a:ea typeface="+mn-ea"/>
                          <a:cs typeface="+mn-cs"/>
                        </a:rPr>
                        <a:t>acquis</a:t>
                      </a:r>
                      <a:r>
                        <a:rPr lang="en-US" sz="1100" b="0" kern="1200" dirty="0" smtClean="0">
                          <a:solidFill>
                            <a:schemeClr val="dk1"/>
                          </a:solidFill>
                          <a:latin typeface="+mn-lt"/>
                          <a:ea typeface="+mn-ea"/>
                          <a:cs typeface="+mn-cs"/>
                        </a:rPr>
                        <a:t>. Gaining practical experience is an important element of institutional building and value added for the EU integration process. </a:t>
                      </a:r>
                      <a:endParaRPr lang="en-US" sz="1100" b="0" dirty="0">
                        <a:solidFill>
                          <a:schemeClr val="tx1"/>
                        </a:solidFill>
                        <a:latin typeface="Cambria"/>
                        <a:ea typeface="ＭＳ ゴシック"/>
                        <a:cs typeface="Times New Roman"/>
                      </a:endParaRPr>
                    </a:p>
                  </a:txBody>
                  <a:tcPr marL="68580" marR="68580" marT="0" marB="0"/>
                </a:tc>
                <a:tc>
                  <a:txBody>
                    <a:bodyPr/>
                    <a:lstStyle/>
                    <a:p>
                      <a:pPr>
                        <a:spcAft>
                          <a:spcPts val="0"/>
                        </a:spcAft>
                      </a:pPr>
                      <a:r>
                        <a:rPr lang="en-US" sz="1100" dirty="0">
                          <a:solidFill>
                            <a:schemeClr val="tx1"/>
                          </a:solidFill>
                          <a:latin typeface="Calibri"/>
                          <a:ea typeface="ＭＳ 明朝"/>
                          <a:cs typeface="Times New Roman"/>
                        </a:rPr>
                        <a:t>40-50 </a:t>
                      </a:r>
                      <a:r>
                        <a:rPr lang="en-US" sz="1100" dirty="0" smtClean="0">
                          <a:solidFill>
                            <a:schemeClr val="tx1"/>
                          </a:solidFill>
                          <a:latin typeface="Calibri"/>
                          <a:ea typeface="ＭＳ 明朝"/>
                          <a:cs typeface="Times New Roman"/>
                        </a:rPr>
                        <a:t>participants</a:t>
                      </a:r>
                    </a:p>
                    <a:p>
                      <a:pPr>
                        <a:spcAft>
                          <a:spcPts val="0"/>
                        </a:spcAft>
                      </a:pPr>
                      <a:endParaRPr lang="en-US" sz="1100" dirty="0">
                        <a:solidFill>
                          <a:schemeClr val="tx1"/>
                        </a:solidFill>
                        <a:latin typeface="Cambria"/>
                        <a:ea typeface="ＭＳ 明朝"/>
                        <a:cs typeface="Times New Roman"/>
                      </a:endParaRPr>
                    </a:p>
                    <a:p>
                      <a:pPr>
                        <a:spcAft>
                          <a:spcPts val="0"/>
                        </a:spcAft>
                      </a:pPr>
                      <a:r>
                        <a:rPr lang="en-US" sz="1100" dirty="0">
                          <a:solidFill>
                            <a:schemeClr val="tx1"/>
                          </a:solidFill>
                          <a:latin typeface="Calibri"/>
                          <a:ea typeface="ＭＳ 明朝"/>
                          <a:cs typeface="Times New Roman"/>
                        </a:rPr>
                        <a:t>Increased capacity in PCM, EU funds management.</a:t>
                      </a:r>
                      <a:endParaRPr lang="en-US" sz="1100" dirty="0">
                        <a:solidFill>
                          <a:schemeClr val="tx1"/>
                        </a:solidFill>
                        <a:latin typeface="Cambria"/>
                        <a:ea typeface="ＭＳ 明朝"/>
                        <a:cs typeface="Times New Roman"/>
                      </a:endParaRPr>
                    </a:p>
                  </a:txBody>
                  <a:tcPr marL="68580" marR="68580" marT="0" marB="0" anchor="ctr"/>
                </a:tc>
                <a:tc>
                  <a:txBody>
                    <a:bodyPr/>
                    <a:lstStyle/>
                    <a:p>
                      <a:pPr>
                        <a:spcAft>
                          <a:spcPts val="0"/>
                        </a:spcAft>
                      </a:pPr>
                      <a:r>
                        <a:rPr lang="en-US" sz="1100" dirty="0" smtClean="0">
                          <a:solidFill>
                            <a:schemeClr val="tx1"/>
                          </a:solidFill>
                          <a:latin typeface="Calibri"/>
                          <a:ea typeface="ＭＳ 明朝"/>
                          <a:cs typeface="Times New Roman"/>
                        </a:rPr>
                        <a:t>PAC10</a:t>
                      </a:r>
                      <a:endParaRPr lang="en-US" sz="1100" dirty="0">
                        <a:solidFill>
                          <a:schemeClr val="tx1"/>
                        </a:solidFill>
                        <a:latin typeface="Cambria"/>
                        <a:ea typeface="ＭＳ 明朝"/>
                        <a:cs typeface="Times New Roman"/>
                      </a:endParaRPr>
                    </a:p>
                    <a:p>
                      <a:pPr>
                        <a:spcAft>
                          <a:spcPts val="0"/>
                        </a:spcAft>
                      </a:pPr>
                      <a:endParaRPr lang="en-US" sz="1100" dirty="0" smtClean="0">
                        <a:solidFill>
                          <a:schemeClr val="tx1"/>
                        </a:solidFill>
                        <a:latin typeface="Calibri"/>
                        <a:ea typeface="ＭＳ 明朝"/>
                        <a:cs typeface="Times New Roman"/>
                      </a:endParaRPr>
                    </a:p>
                    <a:p>
                      <a:pPr>
                        <a:spcAft>
                          <a:spcPts val="0"/>
                        </a:spcAft>
                      </a:pPr>
                      <a:r>
                        <a:rPr lang="en-US" sz="1100" dirty="0" smtClean="0">
                          <a:solidFill>
                            <a:schemeClr val="tx1"/>
                          </a:solidFill>
                          <a:latin typeface="Calibri"/>
                          <a:ea typeface="ＭＳ 明朝"/>
                          <a:cs typeface="Times New Roman"/>
                        </a:rPr>
                        <a:t>European </a:t>
                      </a:r>
                      <a:r>
                        <a:rPr lang="en-US" sz="1100" dirty="0">
                          <a:solidFill>
                            <a:schemeClr val="tx1"/>
                          </a:solidFill>
                          <a:latin typeface="Calibri"/>
                          <a:ea typeface="ＭＳ 明朝"/>
                          <a:cs typeface="Times New Roman"/>
                        </a:rPr>
                        <a:t>Commission (DG </a:t>
                      </a:r>
                      <a:r>
                        <a:rPr lang="en-US" sz="1100" dirty="0" err="1">
                          <a:solidFill>
                            <a:schemeClr val="tx1"/>
                          </a:solidFill>
                          <a:latin typeface="Calibri"/>
                          <a:ea typeface="ＭＳ 明朝"/>
                          <a:cs typeface="Times New Roman"/>
                        </a:rPr>
                        <a:t>Regio</a:t>
                      </a:r>
                      <a:r>
                        <a:rPr lang="en-US" sz="1100" dirty="0">
                          <a:solidFill>
                            <a:schemeClr val="tx1"/>
                          </a:solidFill>
                          <a:latin typeface="Calibri"/>
                          <a:ea typeface="ＭＳ 明朝"/>
                          <a:cs typeface="Times New Roman"/>
                        </a:rPr>
                        <a:t>)</a:t>
                      </a:r>
                      <a:endParaRPr lang="en-US" sz="1100" dirty="0">
                        <a:solidFill>
                          <a:schemeClr val="tx1"/>
                        </a:solidFill>
                        <a:latin typeface="Cambria"/>
                        <a:ea typeface="ＭＳ 明朝"/>
                        <a:cs typeface="Times New Roman"/>
                      </a:endParaRPr>
                    </a:p>
                  </a:txBody>
                  <a:tcPr marL="68580" marR="68580" marT="0" marB="0" anchor="ctr"/>
                </a:tc>
                <a:tc>
                  <a:txBody>
                    <a:bodyPr/>
                    <a:lstStyle/>
                    <a:p>
                      <a:pPr>
                        <a:spcAft>
                          <a:spcPts val="0"/>
                        </a:spcAft>
                      </a:pPr>
                      <a:r>
                        <a:rPr lang="en-US" sz="1100" dirty="0">
                          <a:solidFill>
                            <a:schemeClr val="tx1"/>
                          </a:solidFill>
                          <a:latin typeface="Calibri"/>
                          <a:ea typeface="ＭＳ 明朝"/>
                          <a:cs typeface="Times New Roman"/>
                        </a:rPr>
                        <a:t>July 6, 2012</a:t>
                      </a:r>
                      <a:endParaRPr lang="en-US" sz="1100" dirty="0">
                        <a:solidFill>
                          <a:schemeClr val="tx1"/>
                        </a:solidFill>
                        <a:latin typeface="Cambria"/>
                        <a:ea typeface="ＭＳ 明朝"/>
                        <a:cs typeface="Times New Roman"/>
                      </a:endParaRPr>
                    </a:p>
                  </a:txBody>
                  <a:tcPr marL="68580" marR="68580" marT="0" marB="0" anchor="ctr"/>
                </a:tc>
                <a:tc>
                  <a:txBody>
                    <a:bodyPr/>
                    <a:lstStyle/>
                    <a:p>
                      <a:pPr>
                        <a:spcAft>
                          <a:spcPts val="0"/>
                        </a:spcAft>
                      </a:pPr>
                      <a:endParaRPr lang="en-US" sz="1200" dirty="0" smtClean="0">
                        <a:latin typeface="Cambria"/>
                        <a:ea typeface="ＭＳ 明朝"/>
                        <a:cs typeface="Times New Roman"/>
                      </a:endParaRPr>
                    </a:p>
                  </a:txBody>
                  <a:tcPr marL="68580" marR="68580" marT="0" marB="0" anchor="ctr"/>
                </a:tc>
              </a:tr>
            </a:tbl>
          </a:graphicData>
        </a:graphic>
      </p:graphicFrame>
      <p:sp>
        <p:nvSpPr>
          <p:cNvPr id="6" name="Rechteck 5"/>
          <p:cNvSpPr/>
          <p:nvPr/>
        </p:nvSpPr>
        <p:spPr>
          <a:xfrm>
            <a:off x="467544" y="1700808"/>
            <a:ext cx="8208912" cy="432048"/>
          </a:xfrm>
          <a:prstGeom prst="rect">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smtClean="0">
                <a:solidFill>
                  <a:schemeClr val="bg1"/>
                </a:solidFill>
              </a:rPr>
              <a:t>Action  ‘</a:t>
            </a:r>
            <a:r>
              <a:rPr lang="en-US" sz="1600" b="1" dirty="0" smtClean="0"/>
              <a:t>To Review Bottlenecks Relating to the Low Absorption of EU Funds </a:t>
            </a:r>
          </a:p>
          <a:p>
            <a:pPr algn="ctr"/>
            <a:r>
              <a:rPr lang="en-US" sz="1600" b="1" dirty="0" smtClean="0"/>
              <a:t>And to Ensure Better Coordination of Funding’ </a:t>
            </a:r>
            <a:endParaRPr lang="de-DE" sz="1600" dirty="0"/>
          </a:p>
        </p:txBody>
      </p:sp>
      <p:pic>
        <p:nvPicPr>
          <p:cNvPr id="7" name="Grafik 6" descr="stadtwien-1160px.jpg"/>
          <p:cNvPicPr>
            <a:picLocks noChangeAspect="1"/>
          </p:cNvPicPr>
          <p:nvPr/>
        </p:nvPicPr>
        <p:blipFill>
          <a:blip r:embed="rId2" cstate="print"/>
          <a:stretch>
            <a:fillRect/>
          </a:stretch>
        </p:blipFill>
        <p:spPr>
          <a:xfrm>
            <a:off x="4189473" y="6222070"/>
            <a:ext cx="2127473" cy="341809"/>
          </a:xfrm>
          <a:prstGeom prst="rect">
            <a:avLst/>
          </a:prstGeom>
        </p:spPr>
      </p:pic>
      <p:pic>
        <p:nvPicPr>
          <p:cNvPr id="8" name="Grafik 7" descr="metis.wmf"/>
          <p:cNvPicPr>
            <a:picLocks noChangeAspect="1"/>
          </p:cNvPicPr>
          <p:nvPr/>
        </p:nvPicPr>
        <p:blipFill>
          <a:blip r:embed="rId3" cstate="print"/>
          <a:stretch>
            <a:fillRect/>
          </a:stretch>
        </p:blipFill>
        <p:spPr>
          <a:xfrm>
            <a:off x="6470487" y="5996521"/>
            <a:ext cx="1944216" cy="576064"/>
          </a:xfrm>
          <a:prstGeom prst="rect">
            <a:avLst/>
          </a:prstGeom>
        </p:spPr>
      </p:pic>
      <p:pic>
        <p:nvPicPr>
          <p:cNvPr id="9" name="Grafik 0" descr="Logo-DRS_small_inst-capacity.jpg"/>
          <p:cNvPicPr>
            <a:picLocks noChangeAspect="1" noChangeArrowheads="1"/>
          </p:cNvPicPr>
          <p:nvPr/>
        </p:nvPicPr>
        <p:blipFill>
          <a:blip r:embed="rId4" cstate="print"/>
          <a:srcRect/>
          <a:stretch>
            <a:fillRect/>
          </a:stretch>
        </p:blipFill>
        <p:spPr bwMode="auto">
          <a:xfrm>
            <a:off x="467544" y="6031581"/>
            <a:ext cx="2304256" cy="826419"/>
          </a:xfrm>
          <a:prstGeom prst="rect">
            <a:avLst/>
          </a:prstGeom>
          <a:noFill/>
          <a:ln w="9525">
            <a:noFill/>
            <a:miter lim="800000"/>
            <a:headEnd/>
            <a:tailEnd/>
          </a:ln>
        </p:spPr>
      </p:pic>
      <p:pic>
        <p:nvPicPr>
          <p:cNvPr id="10" name="Picture 2" descr="http://eusdr-pa10/Logos/logo_web.jpg"/>
          <p:cNvPicPr>
            <a:picLocks noChangeAspect="1" noChangeArrowheads="1"/>
          </p:cNvPicPr>
          <p:nvPr/>
        </p:nvPicPr>
        <p:blipFill>
          <a:blip r:embed="rId5" cstate="print"/>
          <a:srcRect l="50399" t="50399" r="11801"/>
          <a:stretch>
            <a:fillRect/>
          </a:stretch>
        </p:blipFill>
        <p:spPr bwMode="auto">
          <a:xfrm>
            <a:off x="2771800" y="6065912"/>
            <a:ext cx="1224136" cy="792088"/>
          </a:xfrm>
          <a:prstGeom prst="rect">
            <a:avLst/>
          </a:prstGeom>
          <a:noFill/>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2"/>
          <p:cNvSpPr>
            <a:spLocks noGrp="1"/>
          </p:cNvSpPr>
          <p:nvPr>
            <p:ph type="title"/>
          </p:nvPr>
        </p:nvSpPr>
        <p:spPr>
          <a:prstGeom prst="rect">
            <a:avLst/>
          </a:prstGeom>
          <a:solidFill>
            <a:srgbClr val="18388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l"/>
            <a:r>
              <a:rPr lang="en-GB" sz="2800" b="1" dirty="0" smtClean="0"/>
              <a:t>Roadmap for the action: </a:t>
            </a:r>
            <a:br>
              <a:rPr lang="en-GB" sz="2800" b="1" dirty="0" smtClean="0"/>
            </a:br>
            <a:r>
              <a:rPr lang="en-GB" sz="2800" b="1" dirty="0" smtClean="0"/>
              <a:t>Working Group 4 – Financing</a:t>
            </a:r>
            <a:endParaRPr lang="de-DE" sz="2800" dirty="0">
              <a:solidFill>
                <a:schemeClr val="bg1"/>
              </a:solidFill>
              <a:latin typeface="Arial Narrow" pitchFamily="34" charset="0"/>
            </a:endParaRPr>
          </a:p>
        </p:txBody>
      </p:sp>
      <p:graphicFrame>
        <p:nvGraphicFramePr>
          <p:cNvPr id="5" name="Table 4"/>
          <p:cNvGraphicFramePr>
            <a:graphicFrameLocks noGrp="1"/>
          </p:cNvGraphicFramePr>
          <p:nvPr/>
        </p:nvGraphicFramePr>
        <p:xfrm>
          <a:off x="467544" y="2204864"/>
          <a:ext cx="8208911" cy="3528392"/>
        </p:xfrm>
        <a:graphic>
          <a:graphicData uri="http://schemas.openxmlformats.org/drawingml/2006/table">
            <a:tbl>
              <a:tblPr firstRow="1" bandRow="1">
                <a:tableStyleId>{5C22544A-7EE6-4342-B048-85BDC9FD1C3A}</a:tableStyleId>
              </a:tblPr>
              <a:tblGrid>
                <a:gridCol w="1368151"/>
                <a:gridCol w="2232249"/>
                <a:gridCol w="1152128"/>
                <a:gridCol w="1008112"/>
                <a:gridCol w="792088"/>
                <a:gridCol w="1656183"/>
              </a:tblGrid>
              <a:tr h="680857">
                <a:tc>
                  <a:txBody>
                    <a:bodyPr/>
                    <a:lstStyle/>
                    <a:p>
                      <a:pPr algn="l">
                        <a:spcAft>
                          <a:spcPts val="0"/>
                        </a:spcAft>
                      </a:pPr>
                      <a:r>
                        <a:rPr lang="en-US" sz="1100" b="1" dirty="0" smtClean="0">
                          <a:latin typeface="Calibri"/>
                          <a:ea typeface="ＭＳ 明朝"/>
                          <a:cs typeface="Times New Roman"/>
                        </a:rPr>
                        <a:t>Milestone N°3 (operational </a:t>
                      </a:r>
                      <a:r>
                        <a:rPr lang="en-US" sz="1100" b="1" dirty="0">
                          <a:latin typeface="Calibri"/>
                          <a:ea typeface="ＭＳ 明朝"/>
                          <a:cs typeface="Times New Roman"/>
                        </a:rPr>
                        <a:t>steps)</a:t>
                      </a:r>
                      <a:endParaRPr lang="en-US" sz="1100" dirty="0">
                        <a:latin typeface="Cambria"/>
                        <a:ea typeface="ＭＳ 明朝"/>
                        <a:cs typeface="Times New Roman"/>
                      </a:endParaRPr>
                    </a:p>
                  </a:txBody>
                  <a:tcPr marL="68580" marR="68580" marT="0" marB="0" anchor="ctr"/>
                </a:tc>
                <a:tc>
                  <a:txBody>
                    <a:bodyPr/>
                    <a:lstStyle/>
                    <a:p>
                      <a:pPr algn="ctr">
                        <a:spcAft>
                          <a:spcPts val="0"/>
                        </a:spcAft>
                      </a:pPr>
                      <a:r>
                        <a:rPr lang="en-US" sz="1100" b="1" dirty="0" smtClean="0">
                          <a:latin typeface="Calibri"/>
                          <a:ea typeface="ＭＳ 明朝"/>
                          <a:cs typeface="Times New Roman"/>
                        </a:rPr>
                        <a:t>Main Objective</a:t>
                      </a:r>
                      <a:endParaRPr lang="en-US" sz="1100" dirty="0">
                        <a:latin typeface="Cambria"/>
                        <a:ea typeface="ＭＳ 明朝"/>
                        <a:cs typeface="Times New Roman"/>
                      </a:endParaRPr>
                    </a:p>
                  </a:txBody>
                  <a:tcPr marL="68580" marR="68580" marT="0" marB="0" anchor="ctr"/>
                </a:tc>
                <a:tc>
                  <a:txBody>
                    <a:bodyPr/>
                    <a:lstStyle/>
                    <a:p>
                      <a:pPr algn="ctr">
                        <a:spcAft>
                          <a:spcPts val="0"/>
                        </a:spcAft>
                      </a:pPr>
                      <a:r>
                        <a:rPr lang="en-US" sz="1100" b="1" dirty="0">
                          <a:latin typeface="Calibri"/>
                          <a:ea typeface="ＭＳ 明朝"/>
                          <a:cs typeface="Times New Roman"/>
                        </a:rPr>
                        <a:t>Results</a:t>
                      </a:r>
                      <a:endParaRPr lang="en-US" sz="1100" dirty="0">
                        <a:latin typeface="Cambria"/>
                        <a:ea typeface="ＭＳ 明朝"/>
                        <a:cs typeface="Times New Roman"/>
                      </a:endParaRPr>
                    </a:p>
                  </a:txBody>
                  <a:tcPr marL="68580" marR="68580" marT="0" marB="0" anchor="ctr"/>
                </a:tc>
                <a:tc>
                  <a:txBody>
                    <a:bodyPr/>
                    <a:lstStyle/>
                    <a:p>
                      <a:pPr algn="ctr">
                        <a:spcAft>
                          <a:spcPts val="0"/>
                        </a:spcAft>
                      </a:pPr>
                      <a:r>
                        <a:rPr lang="en-US" sz="1100" b="1" dirty="0">
                          <a:latin typeface="Calibri"/>
                          <a:ea typeface="ＭＳ 明朝"/>
                          <a:cs typeface="Times New Roman"/>
                        </a:rPr>
                        <a:t>Responsibility</a:t>
                      </a:r>
                      <a:endParaRPr lang="en-US" sz="1100" dirty="0">
                        <a:latin typeface="Cambria"/>
                        <a:ea typeface="ＭＳ 明朝"/>
                        <a:cs typeface="Times New Roman"/>
                      </a:endParaRPr>
                    </a:p>
                  </a:txBody>
                  <a:tcPr marL="68580" marR="68580" marT="0" marB="0" anchor="ctr"/>
                </a:tc>
                <a:tc>
                  <a:txBody>
                    <a:bodyPr/>
                    <a:lstStyle/>
                    <a:p>
                      <a:pPr algn="ctr">
                        <a:spcAft>
                          <a:spcPts val="0"/>
                        </a:spcAft>
                      </a:pPr>
                      <a:r>
                        <a:rPr lang="en-US" sz="1100" b="1" dirty="0">
                          <a:latin typeface="Calibri"/>
                          <a:ea typeface="ＭＳ 明朝"/>
                          <a:cs typeface="Times New Roman"/>
                        </a:rPr>
                        <a:t>Deadline</a:t>
                      </a:r>
                      <a:endParaRPr lang="en-US" sz="1100" dirty="0">
                        <a:latin typeface="Cambria"/>
                        <a:ea typeface="ＭＳ 明朝"/>
                        <a:cs typeface="Times New Roman"/>
                      </a:endParaRPr>
                    </a:p>
                  </a:txBody>
                  <a:tcPr marL="68580" marR="68580" marT="0" marB="0" anchor="ctr"/>
                </a:tc>
                <a:tc>
                  <a:txBody>
                    <a:bodyPr/>
                    <a:lstStyle/>
                    <a:p>
                      <a:pPr marL="0" algn="l" defTabSz="914400" rtl="0" eaLnBrk="1" latinLnBrk="0" hangingPunct="1">
                        <a:spcAft>
                          <a:spcPts val="0"/>
                        </a:spcAft>
                      </a:pPr>
                      <a:r>
                        <a:rPr lang="en-US" sz="1100" b="1" kern="1200" dirty="0" smtClean="0">
                          <a:solidFill>
                            <a:schemeClr val="lt1"/>
                          </a:solidFill>
                          <a:latin typeface="Calibri"/>
                          <a:ea typeface="ＭＳ 明朝"/>
                          <a:cs typeface="Times New Roman"/>
                        </a:rPr>
                        <a:t>Projects / </a:t>
                      </a:r>
                      <a:r>
                        <a:rPr lang="en-US" sz="1100" b="1" kern="1200" dirty="0" smtClean="0">
                          <a:solidFill>
                            <a:schemeClr val="lt1"/>
                          </a:solidFill>
                          <a:latin typeface="+mn-lt"/>
                          <a:ea typeface="+mn-ea"/>
                          <a:cs typeface="+mn-cs"/>
                        </a:rPr>
                        <a:t>cross-reference to other EUSDR initiatives</a:t>
                      </a:r>
                      <a:endParaRPr lang="en-US" sz="1100" b="1" kern="1200" dirty="0">
                        <a:solidFill>
                          <a:schemeClr val="lt1"/>
                        </a:solidFill>
                        <a:latin typeface="Calibri"/>
                        <a:ea typeface="ＭＳ 明朝"/>
                        <a:cs typeface="Times New Roman"/>
                      </a:endParaRPr>
                    </a:p>
                  </a:txBody>
                  <a:tcPr marL="68580" marR="68580" marT="0" marB="0" anchor="ctr"/>
                </a:tc>
              </a:tr>
              <a:tr h="2847535">
                <a:tc>
                  <a:txBody>
                    <a:bodyPr/>
                    <a:lstStyle/>
                    <a:p>
                      <a:pPr algn="l">
                        <a:spcAft>
                          <a:spcPts val="1000"/>
                        </a:spcAft>
                      </a:pPr>
                      <a:r>
                        <a:rPr lang="en-US" sz="1100" b="1" dirty="0" smtClean="0">
                          <a:latin typeface="Calibri"/>
                          <a:ea typeface="ＭＳ 明朝"/>
                          <a:cs typeface="Times New Roman"/>
                        </a:rPr>
                        <a:t>Identify </a:t>
                      </a:r>
                      <a:r>
                        <a:rPr lang="en-US" sz="1100" b="1" dirty="0">
                          <a:latin typeface="Calibri"/>
                          <a:ea typeface="ＭＳ 明朝"/>
                          <a:cs typeface="Times New Roman"/>
                        </a:rPr>
                        <a:t>ways to ensure better coordination of funding</a:t>
                      </a:r>
                      <a:endParaRPr lang="en-US" sz="1200" dirty="0">
                        <a:latin typeface="Cambria"/>
                        <a:ea typeface="ＭＳ 明朝"/>
                        <a:cs typeface="Times New Roman"/>
                      </a:endParaRPr>
                    </a:p>
                  </a:txBody>
                  <a:tcPr marL="68580" marR="68580" marT="0" marB="0" anchor="ctr"/>
                </a:tc>
                <a:tc>
                  <a:txBody>
                    <a:bodyPr/>
                    <a:lstStyle/>
                    <a:p>
                      <a:pPr>
                        <a:spcAft>
                          <a:spcPts val="0"/>
                        </a:spcAft>
                      </a:pPr>
                      <a:r>
                        <a:rPr lang="en-US" sz="1000" dirty="0">
                          <a:latin typeface="Calibri"/>
                          <a:ea typeface="ＭＳ 明朝"/>
                          <a:cs typeface="Times New Roman"/>
                        </a:rPr>
                        <a:t>Though WG4 discussion and exchange of experiences the need to build institutional capacity leading to better management and use of EU funds was recognized.</a:t>
                      </a:r>
                      <a:endParaRPr lang="en-US" sz="1200" dirty="0">
                        <a:latin typeface="Cambria"/>
                        <a:ea typeface="ＭＳ 明朝"/>
                        <a:cs typeface="Times New Roman"/>
                      </a:endParaRPr>
                    </a:p>
                  </a:txBody>
                  <a:tcPr marL="68580" marR="68580" marT="0" marB="0" anchor="ctr"/>
                </a:tc>
                <a:tc>
                  <a:txBody>
                    <a:bodyPr/>
                    <a:lstStyle/>
                    <a:p>
                      <a:pPr>
                        <a:spcAft>
                          <a:spcPts val="0"/>
                        </a:spcAft>
                      </a:pPr>
                      <a:r>
                        <a:rPr lang="en-US" sz="1000" dirty="0">
                          <a:latin typeface="Calibri"/>
                          <a:ea typeface="ＭＳ 明朝"/>
                          <a:cs typeface="Times New Roman"/>
                        </a:rPr>
                        <a:t>Recommendations, best practice examples</a:t>
                      </a:r>
                      <a:endParaRPr lang="en-US" sz="1200" dirty="0">
                        <a:latin typeface="Cambria"/>
                        <a:ea typeface="ＭＳ 明朝"/>
                        <a:cs typeface="Times New Roman"/>
                      </a:endParaRPr>
                    </a:p>
                  </a:txBody>
                  <a:tcPr marL="68580" marR="68580" marT="0" marB="0" anchor="ctr"/>
                </a:tc>
                <a:tc>
                  <a:txBody>
                    <a:bodyPr/>
                    <a:lstStyle/>
                    <a:p>
                      <a:pPr>
                        <a:spcAft>
                          <a:spcPts val="0"/>
                        </a:spcAft>
                      </a:pPr>
                      <a:r>
                        <a:rPr lang="en-US" sz="1000" dirty="0">
                          <a:latin typeface="Calibri"/>
                          <a:ea typeface="ＭＳ 明朝"/>
                          <a:cs typeface="Times New Roman"/>
                        </a:rPr>
                        <a:t>Working group members</a:t>
                      </a:r>
                      <a:endParaRPr lang="en-US" sz="1200" dirty="0">
                        <a:latin typeface="Cambria"/>
                        <a:ea typeface="ＭＳ 明朝"/>
                        <a:cs typeface="Times New Roman"/>
                      </a:endParaRPr>
                    </a:p>
                  </a:txBody>
                  <a:tcPr marL="68580" marR="68580" marT="0" marB="0" anchor="ctr"/>
                </a:tc>
                <a:tc>
                  <a:txBody>
                    <a:bodyPr/>
                    <a:lstStyle/>
                    <a:p>
                      <a:pPr>
                        <a:spcAft>
                          <a:spcPts val="0"/>
                        </a:spcAft>
                      </a:pPr>
                      <a:r>
                        <a:rPr lang="en-US" sz="1000" dirty="0">
                          <a:latin typeface="Calibri"/>
                          <a:ea typeface="ＭＳ 明朝"/>
                          <a:cs typeface="Times New Roman"/>
                        </a:rPr>
                        <a:t>End 2013</a:t>
                      </a:r>
                      <a:endParaRPr lang="en-US" sz="1200" dirty="0">
                        <a:latin typeface="Cambria"/>
                        <a:ea typeface="ＭＳ 明朝"/>
                        <a:cs typeface="Times New Roman"/>
                      </a:endParaRPr>
                    </a:p>
                  </a:txBody>
                  <a:tcPr marL="68580" marR="68580" marT="0" marB="0" anchor="ctr"/>
                </a:tc>
                <a:tc>
                  <a:txBody>
                    <a:bodyPr/>
                    <a:lstStyle/>
                    <a:p>
                      <a:pPr>
                        <a:spcAft>
                          <a:spcPts val="0"/>
                        </a:spcAft>
                      </a:pPr>
                      <a:r>
                        <a:rPr lang="en-US" sz="1000" dirty="0">
                          <a:latin typeface="Calibri"/>
                          <a:ea typeface="ＭＳ 明朝"/>
                          <a:cs typeface="Arial"/>
                        </a:rPr>
                        <a:t>PA10 flagship project: Danube Implementation Facility</a:t>
                      </a:r>
                      <a:endParaRPr lang="en-US" sz="1200" dirty="0">
                        <a:latin typeface="Cambria"/>
                        <a:ea typeface="ＭＳ 明朝"/>
                        <a:cs typeface="Times New Roman"/>
                      </a:endParaRPr>
                    </a:p>
                    <a:p>
                      <a:pPr>
                        <a:spcAft>
                          <a:spcPts val="0"/>
                        </a:spcAft>
                      </a:pPr>
                      <a:endParaRPr lang="en-US" sz="1000" dirty="0" smtClean="0">
                        <a:latin typeface="Calibri"/>
                        <a:ea typeface="ＭＳ 明朝"/>
                        <a:cs typeface="Arial"/>
                      </a:endParaRPr>
                    </a:p>
                    <a:p>
                      <a:pPr>
                        <a:spcAft>
                          <a:spcPts val="0"/>
                        </a:spcAft>
                      </a:pPr>
                      <a:r>
                        <a:rPr lang="en-US" sz="1000" dirty="0" smtClean="0">
                          <a:latin typeface="Calibri"/>
                          <a:ea typeface="ＭＳ 明朝"/>
                          <a:cs typeface="Arial"/>
                        </a:rPr>
                        <a:t>Projects</a:t>
                      </a:r>
                      <a:r>
                        <a:rPr lang="en-US" sz="1000" dirty="0">
                          <a:latin typeface="Calibri"/>
                          <a:ea typeface="ＭＳ 明朝"/>
                          <a:cs typeface="Arial"/>
                        </a:rPr>
                        <a:t>:</a:t>
                      </a:r>
                      <a:endParaRPr lang="en-US" sz="1200" dirty="0">
                        <a:latin typeface="Cambria"/>
                        <a:ea typeface="ＭＳ 明朝"/>
                        <a:cs typeface="Times New Roman"/>
                      </a:endParaRPr>
                    </a:p>
                    <a:p>
                      <a:pPr>
                        <a:spcAft>
                          <a:spcPts val="0"/>
                        </a:spcAft>
                      </a:pPr>
                      <a:endParaRPr lang="en-US" sz="1000" dirty="0" smtClean="0">
                        <a:latin typeface="Calibri"/>
                        <a:ea typeface="ＭＳ 明朝"/>
                        <a:cs typeface="Times New Roman"/>
                      </a:endParaRPr>
                    </a:p>
                    <a:p>
                      <a:pPr>
                        <a:spcAft>
                          <a:spcPts val="0"/>
                        </a:spcAft>
                      </a:pPr>
                      <a:r>
                        <a:rPr lang="en-US" sz="1000" dirty="0" smtClean="0">
                          <a:latin typeface="Calibri"/>
                          <a:ea typeface="ＭＳ 明朝"/>
                          <a:cs typeface="Times New Roman"/>
                        </a:rPr>
                        <a:t>1</a:t>
                      </a:r>
                      <a:r>
                        <a:rPr lang="en-US" sz="1000" dirty="0">
                          <a:latin typeface="Calibri"/>
                          <a:ea typeface="ＭＳ 明朝"/>
                          <a:cs typeface="Times New Roman"/>
                        </a:rPr>
                        <a:t>. IPA Workshops (CEF, SI).</a:t>
                      </a:r>
                      <a:endParaRPr lang="en-US" sz="1200" dirty="0">
                        <a:latin typeface="Cambria"/>
                        <a:ea typeface="ＭＳ 明朝"/>
                        <a:cs typeface="Times New Roman"/>
                      </a:endParaRPr>
                    </a:p>
                    <a:p>
                      <a:pPr>
                        <a:spcAft>
                          <a:spcPts val="0"/>
                        </a:spcAft>
                      </a:pPr>
                      <a:r>
                        <a:rPr lang="en-US" sz="1000" dirty="0">
                          <a:latin typeface="Calibri"/>
                          <a:ea typeface="ＭＳ 明朝"/>
                          <a:cs typeface="Times New Roman"/>
                        </a:rPr>
                        <a:t>2. Procurement (Austrian Federal Procurement agency – BBG</a:t>
                      </a:r>
                      <a:r>
                        <a:rPr lang="en-US" sz="1000" dirty="0" smtClean="0">
                          <a:latin typeface="Calibri"/>
                          <a:ea typeface="ＭＳ 明朝"/>
                          <a:cs typeface="Times New Roman"/>
                        </a:rPr>
                        <a:t>).</a:t>
                      </a:r>
                    </a:p>
                    <a:p>
                      <a:pPr>
                        <a:spcAft>
                          <a:spcPts val="0"/>
                        </a:spcAft>
                      </a:pPr>
                      <a:endParaRPr lang="en-US" sz="1200" dirty="0">
                        <a:latin typeface="Cambria"/>
                        <a:ea typeface="ＭＳ 明朝"/>
                        <a:cs typeface="Times New Roman"/>
                      </a:endParaRPr>
                    </a:p>
                    <a:p>
                      <a:pPr>
                        <a:spcAft>
                          <a:spcPts val="0"/>
                        </a:spcAft>
                      </a:pPr>
                      <a:r>
                        <a:rPr lang="en-US" sz="1000" i="1" dirty="0">
                          <a:latin typeface="Calibri"/>
                          <a:ea typeface="ＭＳ 明朝"/>
                          <a:cs typeface="Times New Roman"/>
                        </a:rPr>
                        <a:t>Output</a:t>
                      </a:r>
                      <a:r>
                        <a:rPr lang="en-US" sz="1000" dirty="0">
                          <a:latin typeface="Calibri"/>
                          <a:ea typeface="ＭＳ 明朝"/>
                          <a:cs typeface="Times New Roman"/>
                        </a:rPr>
                        <a:t>: {number </a:t>
                      </a:r>
                      <a:r>
                        <a:rPr lang="en-US" sz="1000" dirty="0" err="1">
                          <a:latin typeface="Calibri"/>
                          <a:ea typeface="ＭＳ 明朝"/>
                          <a:cs typeface="Times New Roman"/>
                        </a:rPr>
                        <a:t>tbc</a:t>
                      </a:r>
                      <a:r>
                        <a:rPr lang="en-US" sz="1000" dirty="0">
                          <a:latin typeface="Calibri"/>
                          <a:ea typeface="ＭＳ 明朝"/>
                          <a:cs typeface="Times New Roman"/>
                        </a:rPr>
                        <a:t>} of participants trained on IPA funds, public financial management and public procurement.</a:t>
                      </a:r>
                      <a:endParaRPr lang="en-US" sz="1200" dirty="0">
                        <a:latin typeface="Cambria"/>
                        <a:ea typeface="ＭＳ 明朝"/>
                        <a:cs typeface="Times New Roman"/>
                      </a:endParaRPr>
                    </a:p>
                  </a:txBody>
                  <a:tcPr marL="68580" marR="68580" marT="0" marB="0"/>
                </a:tc>
              </a:tr>
            </a:tbl>
          </a:graphicData>
        </a:graphic>
      </p:graphicFrame>
      <p:sp>
        <p:nvSpPr>
          <p:cNvPr id="6" name="Rechteck 5"/>
          <p:cNvSpPr/>
          <p:nvPr/>
        </p:nvSpPr>
        <p:spPr>
          <a:xfrm>
            <a:off x="467544" y="1700808"/>
            <a:ext cx="8208912" cy="432048"/>
          </a:xfrm>
          <a:prstGeom prst="rect">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smtClean="0">
                <a:solidFill>
                  <a:schemeClr val="bg1"/>
                </a:solidFill>
              </a:rPr>
              <a:t>Action  ‘</a:t>
            </a:r>
            <a:r>
              <a:rPr lang="en-US" sz="1600" b="1" dirty="0" smtClean="0"/>
              <a:t>To Review Bottlenecks Relating to the Low Absorption of EU Funds </a:t>
            </a:r>
          </a:p>
          <a:p>
            <a:pPr algn="ctr"/>
            <a:r>
              <a:rPr lang="en-US" sz="1600" b="1" dirty="0" smtClean="0"/>
              <a:t>And to Ensure Better Coordination of Funding</a:t>
            </a:r>
            <a:r>
              <a:rPr lang="en-US" b="1" dirty="0" smtClean="0"/>
              <a:t>’ </a:t>
            </a:r>
            <a:endParaRPr lang="de-DE" dirty="0"/>
          </a:p>
        </p:txBody>
      </p:sp>
      <p:pic>
        <p:nvPicPr>
          <p:cNvPr id="7" name="Grafik 6" descr="stadtwien-1160px.jpg"/>
          <p:cNvPicPr>
            <a:picLocks noChangeAspect="1"/>
          </p:cNvPicPr>
          <p:nvPr/>
        </p:nvPicPr>
        <p:blipFill>
          <a:blip r:embed="rId2" cstate="print"/>
          <a:stretch>
            <a:fillRect/>
          </a:stretch>
        </p:blipFill>
        <p:spPr>
          <a:xfrm>
            <a:off x="4189473" y="6222070"/>
            <a:ext cx="2127473" cy="341809"/>
          </a:xfrm>
          <a:prstGeom prst="rect">
            <a:avLst/>
          </a:prstGeom>
        </p:spPr>
      </p:pic>
      <p:pic>
        <p:nvPicPr>
          <p:cNvPr id="8" name="Grafik 7" descr="metis.wmf"/>
          <p:cNvPicPr>
            <a:picLocks noChangeAspect="1"/>
          </p:cNvPicPr>
          <p:nvPr/>
        </p:nvPicPr>
        <p:blipFill>
          <a:blip r:embed="rId3" cstate="print"/>
          <a:stretch>
            <a:fillRect/>
          </a:stretch>
        </p:blipFill>
        <p:spPr>
          <a:xfrm>
            <a:off x="6470487" y="5996521"/>
            <a:ext cx="1944216" cy="576064"/>
          </a:xfrm>
          <a:prstGeom prst="rect">
            <a:avLst/>
          </a:prstGeom>
        </p:spPr>
      </p:pic>
      <p:pic>
        <p:nvPicPr>
          <p:cNvPr id="9" name="Grafik 0" descr="Logo-DRS_small_inst-capacity.jpg"/>
          <p:cNvPicPr>
            <a:picLocks noChangeAspect="1" noChangeArrowheads="1"/>
          </p:cNvPicPr>
          <p:nvPr/>
        </p:nvPicPr>
        <p:blipFill>
          <a:blip r:embed="rId4" cstate="print"/>
          <a:srcRect/>
          <a:stretch>
            <a:fillRect/>
          </a:stretch>
        </p:blipFill>
        <p:spPr bwMode="auto">
          <a:xfrm>
            <a:off x="467544" y="6031581"/>
            <a:ext cx="2304256" cy="826419"/>
          </a:xfrm>
          <a:prstGeom prst="rect">
            <a:avLst/>
          </a:prstGeom>
          <a:noFill/>
          <a:ln w="9525">
            <a:noFill/>
            <a:miter lim="800000"/>
            <a:headEnd/>
            <a:tailEnd/>
          </a:ln>
        </p:spPr>
      </p:pic>
      <p:pic>
        <p:nvPicPr>
          <p:cNvPr id="10" name="Picture 2" descr="http://eusdr-pa10/Logos/logo_web.jpg"/>
          <p:cNvPicPr>
            <a:picLocks noChangeAspect="1" noChangeArrowheads="1"/>
          </p:cNvPicPr>
          <p:nvPr/>
        </p:nvPicPr>
        <p:blipFill>
          <a:blip r:embed="rId5" cstate="print"/>
          <a:srcRect l="50399" t="50399" r="11801"/>
          <a:stretch>
            <a:fillRect/>
          </a:stretch>
        </p:blipFill>
        <p:spPr bwMode="auto">
          <a:xfrm>
            <a:off x="2843808" y="6065912"/>
            <a:ext cx="1224136" cy="792088"/>
          </a:xfrm>
          <a:prstGeom prst="rect">
            <a:avLst/>
          </a:prstGeom>
          <a:noFill/>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2"/>
          <p:cNvSpPr>
            <a:spLocks noGrp="1"/>
          </p:cNvSpPr>
          <p:nvPr>
            <p:ph type="title"/>
          </p:nvPr>
        </p:nvSpPr>
        <p:spPr>
          <a:prstGeom prst="rect">
            <a:avLst/>
          </a:prstGeom>
          <a:solidFill>
            <a:srgbClr val="18388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l"/>
            <a:r>
              <a:rPr lang="en-GB" sz="2800" b="1" dirty="0" smtClean="0"/>
              <a:t>Roadmap for the action: </a:t>
            </a:r>
            <a:br>
              <a:rPr lang="en-GB" sz="2800" b="1" dirty="0" smtClean="0"/>
            </a:br>
            <a:r>
              <a:rPr lang="en-GB" sz="2800" b="1" dirty="0" smtClean="0"/>
              <a:t>Working Group 4 – Financing</a:t>
            </a:r>
            <a:endParaRPr lang="de-DE" sz="2800" dirty="0">
              <a:solidFill>
                <a:schemeClr val="bg1"/>
              </a:solidFill>
              <a:latin typeface="Arial Narrow" pitchFamily="34" charset="0"/>
            </a:endParaRPr>
          </a:p>
        </p:txBody>
      </p:sp>
      <p:graphicFrame>
        <p:nvGraphicFramePr>
          <p:cNvPr id="5" name="Table 4"/>
          <p:cNvGraphicFramePr>
            <a:graphicFrameLocks noGrp="1"/>
          </p:cNvGraphicFramePr>
          <p:nvPr/>
        </p:nvGraphicFramePr>
        <p:xfrm>
          <a:off x="467544" y="2276872"/>
          <a:ext cx="8208911" cy="3530737"/>
        </p:xfrm>
        <a:graphic>
          <a:graphicData uri="http://schemas.openxmlformats.org/drawingml/2006/table">
            <a:tbl>
              <a:tblPr firstRow="1" bandRow="1">
                <a:tableStyleId>{5C22544A-7EE6-4342-B048-85BDC9FD1C3A}</a:tableStyleId>
              </a:tblPr>
              <a:tblGrid>
                <a:gridCol w="1368151"/>
                <a:gridCol w="2448273"/>
                <a:gridCol w="936104"/>
                <a:gridCol w="1008112"/>
                <a:gridCol w="792088"/>
                <a:gridCol w="1656183"/>
              </a:tblGrid>
              <a:tr h="680857">
                <a:tc>
                  <a:txBody>
                    <a:bodyPr/>
                    <a:lstStyle/>
                    <a:p>
                      <a:pPr algn="l">
                        <a:spcAft>
                          <a:spcPts val="0"/>
                        </a:spcAft>
                      </a:pPr>
                      <a:r>
                        <a:rPr lang="en-US" sz="1100" b="1" dirty="0" smtClean="0">
                          <a:latin typeface="Calibri"/>
                          <a:ea typeface="ＭＳ 明朝"/>
                          <a:cs typeface="Times New Roman"/>
                        </a:rPr>
                        <a:t>Milestone N°3 (operational </a:t>
                      </a:r>
                      <a:r>
                        <a:rPr lang="en-US" sz="1100" b="1" dirty="0">
                          <a:latin typeface="Calibri"/>
                          <a:ea typeface="ＭＳ 明朝"/>
                          <a:cs typeface="Times New Roman"/>
                        </a:rPr>
                        <a:t>steps)</a:t>
                      </a:r>
                      <a:endParaRPr lang="en-US" sz="1100" dirty="0">
                        <a:latin typeface="Cambria"/>
                        <a:ea typeface="ＭＳ 明朝"/>
                        <a:cs typeface="Times New Roman"/>
                      </a:endParaRPr>
                    </a:p>
                  </a:txBody>
                  <a:tcPr marL="68580" marR="68580" marT="0" marB="0" anchor="ctr"/>
                </a:tc>
                <a:tc>
                  <a:txBody>
                    <a:bodyPr/>
                    <a:lstStyle/>
                    <a:p>
                      <a:pPr algn="ctr">
                        <a:spcAft>
                          <a:spcPts val="0"/>
                        </a:spcAft>
                      </a:pPr>
                      <a:r>
                        <a:rPr lang="en-US" sz="1100" b="1" dirty="0" smtClean="0">
                          <a:latin typeface="Calibri"/>
                          <a:ea typeface="ＭＳ 明朝"/>
                          <a:cs typeface="Times New Roman"/>
                        </a:rPr>
                        <a:t>Main Objective</a:t>
                      </a:r>
                      <a:endParaRPr lang="en-US" sz="1100" dirty="0">
                        <a:latin typeface="Cambria"/>
                        <a:ea typeface="ＭＳ 明朝"/>
                        <a:cs typeface="Times New Roman"/>
                      </a:endParaRPr>
                    </a:p>
                  </a:txBody>
                  <a:tcPr marL="68580" marR="68580" marT="0" marB="0" anchor="ctr"/>
                </a:tc>
                <a:tc>
                  <a:txBody>
                    <a:bodyPr/>
                    <a:lstStyle/>
                    <a:p>
                      <a:pPr algn="ctr">
                        <a:spcAft>
                          <a:spcPts val="0"/>
                        </a:spcAft>
                      </a:pPr>
                      <a:r>
                        <a:rPr lang="en-US" sz="1100" b="1" dirty="0">
                          <a:latin typeface="Calibri"/>
                          <a:ea typeface="ＭＳ 明朝"/>
                          <a:cs typeface="Times New Roman"/>
                        </a:rPr>
                        <a:t>Results</a:t>
                      </a:r>
                      <a:endParaRPr lang="en-US" sz="1100" dirty="0">
                        <a:latin typeface="Cambria"/>
                        <a:ea typeface="ＭＳ 明朝"/>
                        <a:cs typeface="Times New Roman"/>
                      </a:endParaRPr>
                    </a:p>
                  </a:txBody>
                  <a:tcPr marL="68580" marR="68580" marT="0" marB="0" anchor="ctr"/>
                </a:tc>
                <a:tc>
                  <a:txBody>
                    <a:bodyPr/>
                    <a:lstStyle/>
                    <a:p>
                      <a:pPr algn="ctr">
                        <a:spcAft>
                          <a:spcPts val="0"/>
                        </a:spcAft>
                      </a:pPr>
                      <a:r>
                        <a:rPr lang="en-US" sz="1100" b="1" dirty="0">
                          <a:latin typeface="Calibri"/>
                          <a:ea typeface="ＭＳ 明朝"/>
                          <a:cs typeface="Times New Roman"/>
                        </a:rPr>
                        <a:t>Responsibility</a:t>
                      </a:r>
                      <a:endParaRPr lang="en-US" sz="1100" dirty="0">
                        <a:latin typeface="Cambria"/>
                        <a:ea typeface="ＭＳ 明朝"/>
                        <a:cs typeface="Times New Roman"/>
                      </a:endParaRPr>
                    </a:p>
                  </a:txBody>
                  <a:tcPr marL="68580" marR="68580" marT="0" marB="0" anchor="ctr"/>
                </a:tc>
                <a:tc>
                  <a:txBody>
                    <a:bodyPr/>
                    <a:lstStyle/>
                    <a:p>
                      <a:pPr algn="ctr">
                        <a:spcAft>
                          <a:spcPts val="0"/>
                        </a:spcAft>
                      </a:pPr>
                      <a:r>
                        <a:rPr lang="en-US" sz="1100" b="1" dirty="0">
                          <a:latin typeface="Calibri"/>
                          <a:ea typeface="ＭＳ 明朝"/>
                          <a:cs typeface="Times New Roman"/>
                        </a:rPr>
                        <a:t>Deadline</a:t>
                      </a:r>
                      <a:endParaRPr lang="en-US" sz="1100" dirty="0">
                        <a:latin typeface="Cambria"/>
                        <a:ea typeface="ＭＳ 明朝"/>
                        <a:cs typeface="Times New Roman"/>
                      </a:endParaRPr>
                    </a:p>
                  </a:txBody>
                  <a:tcPr marL="68580" marR="68580" marT="0" marB="0" anchor="ctr"/>
                </a:tc>
                <a:tc>
                  <a:txBody>
                    <a:bodyPr/>
                    <a:lstStyle/>
                    <a:p>
                      <a:pPr marL="0" algn="l" defTabSz="914400" rtl="0" eaLnBrk="1" latinLnBrk="0" hangingPunct="1">
                        <a:spcAft>
                          <a:spcPts val="0"/>
                        </a:spcAft>
                      </a:pPr>
                      <a:r>
                        <a:rPr lang="en-US" sz="1100" b="1" kern="1200" dirty="0" smtClean="0">
                          <a:solidFill>
                            <a:schemeClr val="lt1"/>
                          </a:solidFill>
                          <a:latin typeface="Calibri"/>
                          <a:ea typeface="ＭＳ 明朝"/>
                          <a:cs typeface="Times New Roman"/>
                        </a:rPr>
                        <a:t>Projects / </a:t>
                      </a:r>
                      <a:r>
                        <a:rPr lang="en-US" sz="1100" b="1" kern="1200" dirty="0" smtClean="0">
                          <a:solidFill>
                            <a:schemeClr val="lt1"/>
                          </a:solidFill>
                          <a:latin typeface="+mn-lt"/>
                          <a:ea typeface="+mn-ea"/>
                          <a:cs typeface="+mn-cs"/>
                        </a:rPr>
                        <a:t>cross-reference to other EUSDR initiatives</a:t>
                      </a:r>
                      <a:endParaRPr lang="en-US" sz="1100" b="1" kern="1200" dirty="0">
                        <a:solidFill>
                          <a:schemeClr val="lt1"/>
                        </a:solidFill>
                        <a:latin typeface="Calibri"/>
                        <a:ea typeface="ＭＳ 明朝"/>
                        <a:cs typeface="Times New Roman"/>
                      </a:endParaRPr>
                    </a:p>
                  </a:txBody>
                  <a:tcPr marL="68580" marR="68580" marT="0" marB="0" anchor="ctr"/>
                </a:tc>
              </a:tr>
              <a:tr h="2847535">
                <a:tc>
                  <a:txBody>
                    <a:bodyPr/>
                    <a:lstStyle/>
                    <a:p>
                      <a:pPr algn="l">
                        <a:spcAft>
                          <a:spcPts val="1000"/>
                        </a:spcAft>
                      </a:pPr>
                      <a:r>
                        <a:rPr lang="en-US" sz="1100" b="1" dirty="0" smtClean="0">
                          <a:latin typeface="Calibri"/>
                          <a:ea typeface="ＭＳ 明朝"/>
                          <a:cs typeface="Times New Roman"/>
                        </a:rPr>
                        <a:t>New </a:t>
                      </a:r>
                      <a:r>
                        <a:rPr lang="en-US" sz="1100" b="1" dirty="0">
                          <a:latin typeface="Calibri"/>
                          <a:ea typeface="ＭＳ 明朝"/>
                          <a:cs typeface="Times New Roman"/>
                        </a:rPr>
                        <a:t>programming period (2014 – 2020): explore if PA10 WG4 can act as a platform for recommendations to the EC by the EUSDR, especially non-EU stakeholders </a:t>
                      </a:r>
                      <a:endParaRPr lang="en-US" sz="1200" dirty="0">
                        <a:latin typeface="Cambria"/>
                        <a:ea typeface="ＭＳ 明朝"/>
                        <a:cs typeface="Times New Roman"/>
                      </a:endParaRPr>
                    </a:p>
                  </a:txBody>
                  <a:tcPr marL="68580" marR="68580" marT="0" marB="0" anchor="ctr"/>
                </a:tc>
                <a:tc>
                  <a:txBody>
                    <a:bodyPr/>
                    <a:lstStyle/>
                    <a:p>
                      <a:pPr>
                        <a:spcAft>
                          <a:spcPts val="0"/>
                        </a:spcAft>
                      </a:pPr>
                      <a:r>
                        <a:rPr lang="en-US" sz="1100" dirty="0">
                          <a:solidFill>
                            <a:srgbClr val="000000"/>
                          </a:solidFill>
                          <a:latin typeface="Calibri"/>
                          <a:ea typeface="Calibri"/>
                          <a:cs typeface="Times New Roman"/>
                        </a:rPr>
                        <a:t>The EUSDR should be taken into account when planning and implementing the next programming period. </a:t>
                      </a:r>
                      <a:r>
                        <a:rPr lang="en-US" sz="1100" dirty="0">
                          <a:solidFill>
                            <a:srgbClr val="000000"/>
                          </a:solidFill>
                          <a:latin typeface="Calibri"/>
                          <a:ea typeface="ＭＳ 明朝"/>
                          <a:cs typeface="Times New Roman"/>
                        </a:rPr>
                        <a:t>Recent proposals of the European Commission </a:t>
                      </a:r>
                      <a:r>
                        <a:rPr lang="en-US" sz="1100" dirty="0">
                          <a:solidFill>
                            <a:srgbClr val="000000"/>
                          </a:solidFill>
                          <a:latin typeface="Calibri"/>
                          <a:ea typeface="Calibri"/>
                          <a:cs typeface="Times New Roman"/>
                        </a:rPr>
                        <a:t>for the 2014 – 2020 programming period would be discussed and its implications to EUSDR interpreted together with solutions reflecting the macro-regional (EUSDR) focus.</a:t>
                      </a:r>
                      <a:endParaRPr lang="en-US" sz="1200" dirty="0">
                        <a:latin typeface="Cambria"/>
                        <a:ea typeface="ＭＳ 明朝"/>
                        <a:cs typeface="Times New Roman"/>
                      </a:endParaRPr>
                    </a:p>
                    <a:p>
                      <a:pPr>
                        <a:spcAft>
                          <a:spcPts val="0"/>
                        </a:spcAft>
                      </a:pPr>
                      <a:r>
                        <a:rPr lang="en-US" sz="1100" dirty="0">
                          <a:solidFill>
                            <a:srgbClr val="000000"/>
                          </a:solidFill>
                          <a:latin typeface="Calibri"/>
                          <a:ea typeface="ＭＳ 明朝"/>
                          <a:cs typeface="Calibri"/>
                        </a:rPr>
                        <a:t>As many countries of the EUSDR region (EU candidate, potential candidate and neighborhood countries) are not a part of the negotiation process, the</a:t>
                      </a:r>
                      <a:r>
                        <a:rPr lang="en-US" sz="1100" dirty="0">
                          <a:solidFill>
                            <a:srgbClr val="000000"/>
                          </a:solidFill>
                          <a:latin typeface="Calibri"/>
                          <a:ea typeface="Calibri"/>
                          <a:cs typeface="Calibri"/>
                        </a:rPr>
                        <a:t> PA10 WG4 on Financing could be established as a platform to put forward recommendations of the EUSDR countries to the EC .</a:t>
                      </a:r>
                      <a:endParaRPr lang="en-US" sz="1200" dirty="0">
                        <a:solidFill>
                          <a:srgbClr val="000000"/>
                        </a:solidFill>
                        <a:latin typeface="Calibri"/>
                        <a:ea typeface="ＭＳ 明朝"/>
                        <a:cs typeface="Calibri"/>
                      </a:endParaRPr>
                    </a:p>
                  </a:txBody>
                  <a:tcPr marL="68580" marR="68580" marT="0" marB="0" anchor="ctr"/>
                </a:tc>
                <a:tc>
                  <a:txBody>
                    <a:bodyPr/>
                    <a:lstStyle/>
                    <a:p>
                      <a:pPr>
                        <a:spcAft>
                          <a:spcPts val="0"/>
                        </a:spcAft>
                      </a:pPr>
                      <a:r>
                        <a:rPr lang="en-US" sz="1000" dirty="0">
                          <a:latin typeface="Calibri"/>
                          <a:ea typeface="ＭＳ 明朝"/>
                          <a:cs typeface="Times New Roman"/>
                        </a:rPr>
                        <a:t>EUSDR countries’ position paper on 2014 – 2020 </a:t>
                      </a:r>
                      <a:r>
                        <a:rPr lang="en-US" sz="1100" dirty="0">
                          <a:solidFill>
                            <a:srgbClr val="000000"/>
                          </a:solidFill>
                          <a:latin typeface="Calibri"/>
                          <a:ea typeface="Calibri"/>
                          <a:cs typeface="Times New Roman"/>
                        </a:rPr>
                        <a:t>programming period</a:t>
                      </a:r>
                      <a:endParaRPr lang="en-US" sz="1200" dirty="0">
                        <a:latin typeface="Cambria"/>
                        <a:ea typeface="ＭＳ 明朝"/>
                        <a:cs typeface="Times New Roman"/>
                      </a:endParaRPr>
                    </a:p>
                  </a:txBody>
                  <a:tcPr marL="68580" marR="68580" marT="0" marB="0" anchor="ctr"/>
                </a:tc>
                <a:tc>
                  <a:txBody>
                    <a:bodyPr/>
                    <a:lstStyle/>
                    <a:p>
                      <a:pPr>
                        <a:spcAft>
                          <a:spcPts val="0"/>
                        </a:spcAft>
                      </a:pPr>
                      <a:r>
                        <a:rPr lang="en-US" sz="1000" dirty="0">
                          <a:latin typeface="Calibri"/>
                          <a:ea typeface="ＭＳ 明朝"/>
                          <a:cs typeface="Times New Roman"/>
                        </a:rPr>
                        <a:t>EUSDR stakeholders</a:t>
                      </a:r>
                      <a:endParaRPr lang="en-US" sz="1200" dirty="0">
                        <a:latin typeface="Cambria"/>
                        <a:ea typeface="ＭＳ 明朝"/>
                        <a:cs typeface="Times New Roman"/>
                      </a:endParaRPr>
                    </a:p>
                  </a:txBody>
                  <a:tcPr marL="68580" marR="68580" marT="0" marB="0" anchor="ctr"/>
                </a:tc>
                <a:tc>
                  <a:txBody>
                    <a:bodyPr/>
                    <a:lstStyle/>
                    <a:p>
                      <a:pPr>
                        <a:spcAft>
                          <a:spcPts val="0"/>
                        </a:spcAft>
                      </a:pPr>
                      <a:r>
                        <a:rPr lang="en-US" sz="1000" dirty="0">
                          <a:latin typeface="Calibri"/>
                          <a:ea typeface="ＭＳ 明朝"/>
                          <a:cs typeface="Times New Roman"/>
                        </a:rPr>
                        <a:t>End Jan. 2012 (NPC &amp; PAC meeting)</a:t>
                      </a:r>
                      <a:endParaRPr lang="en-US" sz="1200" dirty="0">
                        <a:latin typeface="Cambria"/>
                        <a:ea typeface="ＭＳ 明朝"/>
                        <a:cs typeface="Times New Roman"/>
                      </a:endParaRPr>
                    </a:p>
                    <a:p>
                      <a:pPr>
                        <a:spcAft>
                          <a:spcPts val="0"/>
                        </a:spcAft>
                      </a:pPr>
                      <a:r>
                        <a:rPr lang="en-US" sz="1000" dirty="0">
                          <a:latin typeface="Calibri"/>
                          <a:ea typeface="ＭＳ 明朝"/>
                          <a:cs typeface="Times New Roman"/>
                        </a:rPr>
                        <a:t>Mid 2013</a:t>
                      </a:r>
                      <a:endParaRPr lang="en-US" sz="1200" dirty="0">
                        <a:latin typeface="Cambria"/>
                        <a:ea typeface="ＭＳ 明朝"/>
                        <a:cs typeface="Times New Roman"/>
                      </a:endParaRPr>
                    </a:p>
                  </a:txBody>
                  <a:tcPr marL="68580" marR="68580" marT="0" marB="0" anchor="ctr"/>
                </a:tc>
                <a:tc>
                  <a:txBody>
                    <a:bodyPr/>
                    <a:lstStyle/>
                    <a:p>
                      <a:pPr>
                        <a:spcAft>
                          <a:spcPts val="0"/>
                        </a:spcAft>
                      </a:pPr>
                      <a:endParaRPr lang="en-US" sz="1000" dirty="0">
                        <a:latin typeface="Calibri"/>
                        <a:ea typeface="ＭＳ 明朝"/>
                        <a:cs typeface="Arial"/>
                      </a:endParaRPr>
                    </a:p>
                    <a:p>
                      <a:pPr>
                        <a:spcAft>
                          <a:spcPts val="0"/>
                        </a:spcAft>
                      </a:pPr>
                      <a:r>
                        <a:rPr lang="en-US" sz="1000" b="1" dirty="0">
                          <a:solidFill>
                            <a:srgbClr val="FF0000"/>
                          </a:solidFill>
                          <a:latin typeface="Calibri"/>
                          <a:ea typeface="ＭＳ 明朝"/>
                          <a:cs typeface="Arial"/>
                        </a:rPr>
                        <a:t>NOTE:</a:t>
                      </a:r>
                      <a:endParaRPr lang="en-US" sz="1200" dirty="0">
                        <a:latin typeface="Cambria"/>
                        <a:ea typeface="ＭＳ 明朝"/>
                        <a:cs typeface="Times New Roman"/>
                      </a:endParaRPr>
                    </a:p>
                    <a:p>
                      <a:pPr>
                        <a:spcAft>
                          <a:spcPts val="0"/>
                        </a:spcAft>
                      </a:pPr>
                      <a:r>
                        <a:rPr lang="en-US" sz="1000" b="1" dirty="0">
                          <a:solidFill>
                            <a:srgbClr val="FF0000"/>
                          </a:solidFill>
                          <a:latin typeface="Calibri"/>
                          <a:ea typeface="ＭＳ 明朝"/>
                          <a:cs typeface="Arial"/>
                        </a:rPr>
                        <a:t>Proposal </a:t>
                      </a:r>
                      <a:r>
                        <a:rPr lang="en-US" sz="1000" b="1" u="sng" dirty="0">
                          <a:solidFill>
                            <a:srgbClr val="FF0000"/>
                          </a:solidFill>
                          <a:latin typeface="Calibri"/>
                          <a:ea typeface="ＭＳ 明朝"/>
                          <a:cs typeface="Arial"/>
                        </a:rPr>
                        <a:t>not endorsed</a:t>
                      </a:r>
                      <a:r>
                        <a:rPr lang="en-US" sz="1000" b="1" dirty="0">
                          <a:solidFill>
                            <a:srgbClr val="FF0000"/>
                          </a:solidFill>
                          <a:latin typeface="Calibri"/>
                          <a:ea typeface="ＭＳ 明朝"/>
                          <a:cs typeface="Arial"/>
                        </a:rPr>
                        <a:t> due to late stage of the negotiations</a:t>
                      </a:r>
                      <a:r>
                        <a:rPr lang="en-US" sz="1000" dirty="0">
                          <a:latin typeface="Calibri"/>
                          <a:ea typeface="ＭＳ 明朝"/>
                          <a:cs typeface="Arial"/>
                        </a:rPr>
                        <a:t>. </a:t>
                      </a:r>
                      <a:endParaRPr lang="en-US" sz="1200" dirty="0">
                        <a:latin typeface="Cambria"/>
                        <a:ea typeface="ＭＳ 明朝"/>
                        <a:cs typeface="Times New Roman"/>
                      </a:endParaRPr>
                    </a:p>
                  </a:txBody>
                  <a:tcPr marL="68580" marR="68580" marT="0" marB="0" anchor="ctr"/>
                </a:tc>
              </a:tr>
            </a:tbl>
          </a:graphicData>
        </a:graphic>
      </p:graphicFrame>
      <p:sp>
        <p:nvSpPr>
          <p:cNvPr id="6" name="Rechteck 5"/>
          <p:cNvSpPr/>
          <p:nvPr/>
        </p:nvSpPr>
        <p:spPr>
          <a:xfrm>
            <a:off x="467544" y="1700808"/>
            <a:ext cx="8208912" cy="432048"/>
          </a:xfrm>
          <a:prstGeom prst="rect">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smtClean="0">
                <a:solidFill>
                  <a:schemeClr val="bg1"/>
                </a:solidFill>
              </a:rPr>
              <a:t>Action  ‘</a:t>
            </a:r>
            <a:r>
              <a:rPr lang="en-US" sz="1600" b="1" dirty="0" smtClean="0"/>
              <a:t>To Review Bottlenecks Relating to the Low Absorption of EU Funds </a:t>
            </a:r>
          </a:p>
          <a:p>
            <a:pPr algn="ctr"/>
            <a:r>
              <a:rPr lang="en-US" sz="1600" b="1" dirty="0" smtClean="0"/>
              <a:t>And to Ensure Better Coordination of Funding</a:t>
            </a:r>
            <a:r>
              <a:rPr lang="en-US" b="1" dirty="0" smtClean="0"/>
              <a:t>’ </a:t>
            </a:r>
            <a:endParaRPr lang="de-DE" dirty="0"/>
          </a:p>
        </p:txBody>
      </p:sp>
      <p:pic>
        <p:nvPicPr>
          <p:cNvPr id="7" name="Grafik 6" descr="stadtwien-1160px.jpg"/>
          <p:cNvPicPr>
            <a:picLocks noChangeAspect="1"/>
          </p:cNvPicPr>
          <p:nvPr/>
        </p:nvPicPr>
        <p:blipFill>
          <a:blip r:embed="rId2" cstate="print"/>
          <a:stretch>
            <a:fillRect/>
          </a:stretch>
        </p:blipFill>
        <p:spPr>
          <a:xfrm>
            <a:off x="4189473" y="6222070"/>
            <a:ext cx="2127473" cy="341809"/>
          </a:xfrm>
          <a:prstGeom prst="rect">
            <a:avLst/>
          </a:prstGeom>
        </p:spPr>
      </p:pic>
      <p:pic>
        <p:nvPicPr>
          <p:cNvPr id="8" name="Grafik 7" descr="metis.wmf"/>
          <p:cNvPicPr>
            <a:picLocks noChangeAspect="1"/>
          </p:cNvPicPr>
          <p:nvPr/>
        </p:nvPicPr>
        <p:blipFill>
          <a:blip r:embed="rId3" cstate="print"/>
          <a:stretch>
            <a:fillRect/>
          </a:stretch>
        </p:blipFill>
        <p:spPr>
          <a:xfrm>
            <a:off x="6470487" y="5996521"/>
            <a:ext cx="1944216" cy="576064"/>
          </a:xfrm>
          <a:prstGeom prst="rect">
            <a:avLst/>
          </a:prstGeom>
        </p:spPr>
      </p:pic>
      <p:pic>
        <p:nvPicPr>
          <p:cNvPr id="9" name="Grafik 0" descr="Logo-DRS_small_inst-capacity.jpg"/>
          <p:cNvPicPr>
            <a:picLocks noChangeAspect="1" noChangeArrowheads="1"/>
          </p:cNvPicPr>
          <p:nvPr/>
        </p:nvPicPr>
        <p:blipFill>
          <a:blip r:embed="rId4" cstate="print"/>
          <a:srcRect/>
          <a:stretch>
            <a:fillRect/>
          </a:stretch>
        </p:blipFill>
        <p:spPr bwMode="auto">
          <a:xfrm>
            <a:off x="467544" y="6031581"/>
            <a:ext cx="2304256" cy="826419"/>
          </a:xfrm>
          <a:prstGeom prst="rect">
            <a:avLst/>
          </a:prstGeom>
          <a:noFill/>
          <a:ln w="9525">
            <a:noFill/>
            <a:miter lim="800000"/>
            <a:headEnd/>
            <a:tailEnd/>
          </a:ln>
        </p:spPr>
      </p:pic>
      <p:pic>
        <p:nvPicPr>
          <p:cNvPr id="10" name="Picture 2" descr="http://eusdr-pa10/Logos/logo_web.jpg"/>
          <p:cNvPicPr>
            <a:picLocks noChangeAspect="1" noChangeArrowheads="1"/>
          </p:cNvPicPr>
          <p:nvPr/>
        </p:nvPicPr>
        <p:blipFill>
          <a:blip r:embed="rId5" cstate="print"/>
          <a:srcRect l="50399" t="50399" r="11801"/>
          <a:stretch>
            <a:fillRect/>
          </a:stretch>
        </p:blipFill>
        <p:spPr bwMode="auto">
          <a:xfrm>
            <a:off x="2843808" y="6065912"/>
            <a:ext cx="1224136" cy="792088"/>
          </a:xfrm>
          <a:prstGeom prst="rect">
            <a:avLst/>
          </a:prstGeom>
          <a:noFill/>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2"/>
          <p:cNvSpPr>
            <a:spLocks noGrp="1"/>
          </p:cNvSpPr>
          <p:nvPr>
            <p:ph type="title"/>
          </p:nvPr>
        </p:nvSpPr>
        <p:spPr>
          <a:prstGeom prst="rect">
            <a:avLst/>
          </a:prstGeom>
          <a:solidFill>
            <a:srgbClr val="18388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marL="514350" indent="-514350" algn="l"/>
            <a:r>
              <a:rPr lang="en-GB" sz="2800" b="1" dirty="0" smtClean="0"/>
              <a:t>Open questions</a:t>
            </a:r>
          </a:p>
        </p:txBody>
      </p:sp>
      <p:sp>
        <p:nvSpPr>
          <p:cNvPr id="5" name="Inhaltsplatzhalter 4"/>
          <p:cNvSpPr>
            <a:spLocks noGrp="1"/>
          </p:cNvSpPr>
          <p:nvPr>
            <p:ph idx="1"/>
          </p:nvPr>
        </p:nvSpPr>
        <p:spPr/>
        <p:txBody>
          <a:bodyPr>
            <a:normAutofit/>
          </a:bodyPr>
          <a:lstStyle/>
          <a:p>
            <a:pPr>
              <a:buNone/>
            </a:pPr>
            <a:endParaRPr lang="de-DE" dirty="0" smtClean="0"/>
          </a:p>
          <a:p>
            <a:r>
              <a:rPr lang="en-GB" b="1" dirty="0" smtClean="0"/>
              <a:t>Decide</a:t>
            </a:r>
            <a:r>
              <a:rPr lang="de-DE" b="1" dirty="0" smtClean="0"/>
              <a:t> </a:t>
            </a:r>
            <a:r>
              <a:rPr lang="en-GB" b="1" dirty="0" smtClean="0"/>
              <a:t>on next steps</a:t>
            </a:r>
          </a:p>
          <a:p>
            <a:pPr lvl="1">
              <a:buFontTx/>
              <a:buChar char="-"/>
            </a:pPr>
            <a:r>
              <a:rPr lang="en-GB" dirty="0" smtClean="0"/>
              <a:t>Are the milestones feasible?</a:t>
            </a:r>
          </a:p>
          <a:p>
            <a:pPr>
              <a:buNone/>
            </a:pPr>
            <a:endParaRPr lang="en-GB" dirty="0" smtClean="0"/>
          </a:p>
          <a:p>
            <a:r>
              <a:rPr lang="en-GB" b="1" dirty="0" smtClean="0"/>
              <a:t>Open issues</a:t>
            </a:r>
          </a:p>
          <a:p>
            <a:endParaRPr lang="en-GB" dirty="0" smtClean="0"/>
          </a:p>
          <a:p>
            <a:pPr>
              <a:buNone/>
            </a:pPr>
            <a:endParaRPr lang="en-GB" dirty="0" smtClean="0"/>
          </a:p>
          <a:p>
            <a:endParaRPr lang="de-DE" dirty="0"/>
          </a:p>
        </p:txBody>
      </p:sp>
      <p:pic>
        <p:nvPicPr>
          <p:cNvPr id="6" name="Grafik 5" descr="stadtwien-1160px.jpg"/>
          <p:cNvPicPr>
            <a:picLocks noChangeAspect="1"/>
          </p:cNvPicPr>
          <p:nvPr/>
        </p:nvPicPr>
        <p:blipFill>
          <a:blip r:embed="rId2" cstate="print"/>
          <a:stretch>
            <a:fillRect/>
          </a:stretch>
        </p:blipFill>
        <p:spPr>
          <a:xfrm>
            <a:off x="4189473" y="6048334"/>
            <a:ext cx="2127473" cy="341809"/>
          </a:xfrm>
          <a:prstGeom prst="rect">
            <a:avLst/>
          </a:prstGeom>
        </p:spPr>
      </p:pic>
      <p:pic>
        <p:nvPicPr>
          <p:cNvPr id="7" name="Grafik 6" descr="metis.wmf"/>
          <p:cNvPicPr>
            <a:picLocks noChangeAspect="1"/>
          </p:cNvPicPr>
          <p:nvPr/>
        </p:nvPicPr>
        <p:blipFill>
          <a:blip r:embed="rId3" cstate="print"/>
          <a:stretch>
            <a:fillRect/>
          </a:stretch>
        </p:blipFill>
        <p:spPr>
          <a:xfrm>
            <a:off x="6470487" y="5822785"/>
            <a:ext cx="1944216" cy="576064"/>
          </a:xfrm>
          <a:prstGeom prst="rect">
            <a:avLst/>
          </a:prstGeom>
        </p:spPr>
      </p:pic>
      <p:pic>
        <p:nvPicPr>
          <p:cNvPr id="8" name="Grafik 0" descr="Logo-DRS_small_inst-capacity.jpg"/>
          <p:cNvPicPr>
            <a:picLocks noChangeAspect="1" noChangeArrowheads="1"/>
          </p:cNvPicPr>
          <p:nvPr/>
        </p:nvPicPr>
        <p:blipFill>
          <a:blip r:embed="rId4" cstate="print"/>
          <a:srcRect/>
          <a:stretch>
            <a:fillRect/>
          </a:stretch>
        </p:blipFill>
        <p:spPr bwMode="auto">
          <a:xfrm>
            <a:off x="472119" y="5586571"/>
            <a:ext cx="2304256" cy="826419"/>
          </a:xfrm>
          <a:prstGeom prst="rect">
            <a:avLst/>
          </a:prstGeom>
          <a:noFill/>
          <a:ln w="9525">
            <a:noFill/>
            <a:miter lim="800000"/>
            <a:headEnd/>
            <a:tailEnd/>
          </a:ln>
        </p:spPr>
      </p:pic>
      <p:pic>
        <p:nvPicPr>
          <p:cNvPr id="9" name="Picture 2" descr="http://eusdr-pa10/Logos/logo_web.jpg"/>
          <p:cNvPicPr>
            <a:picLocks noChangeAspect="1" noChangeArrowheads="1"/>
          </p:cNvPicPr>
          <p:nvPr/>
        </p:nvPicPr>
        <p:blipFill>
          <a:blip r:embed="rId5" cstate="print"/>
          <a:srcRect l="50399" t="50399" r="11801"/>
          <a:stretch>
            <a:fillRect/>
          </a:stretch>
        </p:blipFill>
        <p:spPr bwMode="auto">
          <a:xfrm>
            <a:off x="2807232" y="5596096"/>
            <a:ext cx="1224136" cy="792088"/>
          </a:xfrm>
          <a:prstGeom prst="rect">
            <a:avLst/>
          </a:prstGeom>
          <a:noFill/>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2"/>
          <p:cNvSpPr>
            <a:spLocks noGrp="1"/>
          </p:cNvSpPr>
          <p:nvPr>
            <p:ph type="title"/>
          </p:nvPr>
        </p:nvSpPr>
        <p:spPr>
          <a:xfrm>
            <a:off x="395536" y="2564904"/>
            <a:ext cx="8229600" cy="1143000"/>
          </a:xfrm>
          <a:prstGeom prst="rect">
            <a:avLst/>
          </a:prstGeom>
          <a:solidFill>
            <a:srgbClr val="18388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marL="514350" indent="-514350"/>
            <a:r>
              <a:rPr lang="en-GB" sz="2800" b="1" dirty="0" smtClean="0"/>
              <a:t>THANK YOU</a:t>
            </a:r>
          </a:p>
        </p:txBody>
      </p:sp>
      <p:sp>
        <p:nvSpPr>
          <p:cNvPr id="5" name="Inhaltsplatzhalter 4"/>
          <p:cNvSpPr>
            <a:spLocks noGrp="1"/>
          </p:cNvSpPr>
          <p:nvPr>
            <p:ph idx="1"/>
          </p:nvPr>
        </p:nvSpPr>
        <p:spPr/>
        <p:txBody>
          <a:bodyPr>
            <a:normAutofit/>
          </a:bodyPr>
          <a:lstStyle/>
          <a:p>
            <a:pPr>
              <a:buNone/>
            </a:pPr>
            <a:endParaRPr lang="de-DE" dirty="0" smtClean="0"/>
          </a:p>
          <a:p>
            <a:endParaRPr lang="en-GB" dirty="0" smtClean="0"/>
          </a:p>
          <a:p>
            <a:pPr>
              <a:buNone/>
            </a:pPr>
            <a:endParaRPr lang="en-GB" dirty="0" smtClean="0"/>
          </a:p>
          <a:p>
            <a:endParaRPr lang="de-DE" dirty="0"/>
          </a:p>
        </p:txBody>
      </p:sp>
      <p:pic>
        <p:nvPicPr>
          <p:cNvPr id="6" name="Grafik 5" descr="stadtwien-1160px.jpg"/>
          <p:cNvPicPr>
            <a:picLocks noChangeAspect="1"/>
          </p:cNvPicPr>
          <p:nvPr/>
        </p:nvPicPr>
        <p:blipFill>
          <a:blip r:embed="rId2" cstate="print"/>
          <a:stretch>
            <a:fillRect/>
          </a:stretch>
        </p:blipFill>
        <p:spPr>
          <a:xfrm>
            <a:off x="4189473" y="6048334"/>
            <a:ext cx="2127473" cy="341809"/>
          </a:xfrm>
          <a:prstGeom prst="rect">
            <a:avLst/>
          </a:prstGeom>
        </p:spPr>
      </p:pic>
      <p:pic>
        <p:nvPicPr>
          <p:cNvPr id="7" name="Grafik 6" descr="metis.wmf"/>
          <p:cNvPicPr>
            <a:picLocks noChangeAspect="1"/>
          </p:cNvPicPr>
          <p:nvPr/>
        </p:nvPicPr>
        <p:blipFill>
          <a:blip r:embed="rId3" cstate="print"/>
          <a:stretch>
            <a:fillRect/>
          </a:stretch>
        </p:blipFill>
        <p:spPr>
          <a:xfrm>
            <a:off x="6470487" y="5822785"/>
            <a:ext cx="1944216" cy="576064"/>
          </a:xfrm>
          <a:prstGeom prst="rect">
            <a:avLst/>
          </a:prstGeom>
        </p:spPr>
      </p:pic>
      <p:pic>
        <p:nvPicPr>
          <p:cNvPr id="8" name="Grafik 0" descr="Logo-DRS_small_inst-capacity.jpg"/>
          <p:cNvPicPr>
            <a:picLocks noChangeAspect="1" noChangeArrowheads="1"/>
          </p:cNvPicPr>
          <p:nvPr/>
        </p:nvPicPr>
        <p:blipFill>
          <a:blip r:embed="rId4" cstate="print"/>
          <a:srcRect/>
          <a:stretch>
            <a:fillRect/>
          </a:stretch>
        </p:blipFill>
        <p:spPr bwMode="auto">
          <a:xfrm>
            <a:off x="472119" y="5586571"/>
            <a:ext cx="2304256" cy="826419"/>
          </a:xfrm>
          <a:prstGeom prst="rect">
            <a:avLst/>
          </a:prstGeom>
          <a:noFill/>
          <a:ln w="9525">
            <a:noFill/>
            <a:miter lim="800000"/>
            <a:headEnd/>
            <a:tailEnd/>
          </a:ln>
        </p:spPr>
      </p:pic>
      <p:pic>
        <p:nvPicPr>
          <p:cNvPr id="9" name="Picture 2" descr="http://eusdr-pa10/Logos/logo_web.jpg"/>
          <p:cNvPicPr>
            <a:picLocks noChangeAspect="1" noChangeArrowheads="1"/>
          </p:cNvPicPr>
          <p:nvPr/>
        </p:nvPicPr>
        <p:blipFill>
          <a:blip r:embed="rId5" cstate="print"/>
          <a:srcRect l="50399" t="50399" r="11801"/>
          <a:stretch>
            <a:fillRect/>
          </a:stretch>
        </p:blipFill>
        <p:spPr bwMode="auto">
          <a:xfrm>
            <a:off x="2807232" y="5596096"/>
            <a:ext cx="1224136" cy="792088"/>
          </a:xfrm>
          <a:prstGeom prst="rect">
            <a:avLst/>
          </a:prstGeom>
          <a:noFill/>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2"/>
          <p:cNvSpPr>
            <a:spLocks noGrp="1"/>
          </p:cNvSpPr>
          <p:nvPr>
            <p:ph type="title"/>
          </p:nvPr>
        </p:nvSpPr>
        <p:spPr>
          <a:prstGeom prst="rect">
            <a:avLst/>
          </a:prstGeom>
          <a:solidFill>
            <a:srgbClr val="18388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l"/>
            <a:r>
              <a:rPr lang="en-GB" sz="2800" b="1" dirty="0" smtClean="0"/>
              <a:t>Roadmap for the Action: Working Group 1</a:t>
            </a:r>
            <a:endParaRPr lang="de-DE" sz="2800" dirty="0">
              <a:solidFill>
                <a:schemeClr val="bg1"/>
              </a:solidFill>
              <a:latin typeface="Arial Narrow" pitchFamily="34" charset="0"/>
            </a:endParaRPr>
          </a:p>
        </p:txBody>
      </p:sp>
      <p:sp>
        <p:nvSpPr>
          <p:cNvPr id="3" name="Inhaltsplatzhalter 2"/>
          <p:cNvSpPr>
            <a:spLocks noGrp="1"/>
          </p:cNvSpPr>
          <p:nvPr>
            <p:ph idx="1"/>
          </p:nvPr>
        </p:nvSpPr>
        <p:spPr>
          <a:xfrm>
            <a:off x="467544" y="1700808"/>
            <a:ext cx="8229600" cy="3960440"/>
          </a:xfrm>
        </p:spPr>
        <p:txBody>
          <a:bodyPr>
            <a:normAutofit/>
          </a:bodyPr>
          <a:lstStyle/>
          <a:p>
            <a:pPr algn="just">
              <a:buNone/>
            </a:pPr>
            <a:r>
              <a:rPr lang="de-DE" sz="2400" b="1" dirty="0" smtClean="0"/>
              <a:t>WORKING GROUP 1 (INSTITUTIONAL CAPACITY) - OVERVIEW</a:t>
            </a:r>
          </a:p>
          <a:p>
            <a:pPr>
              <a:buNone/>
            </a:pPr>
            <a:endParaRPr lang="en-GB" sz="2000" dirty="0" smtClean="0"/>
          </a:p>
          <a:p>
            <a:pPr>
              <a:buFont typeface="Symbol" pitchFamily="18" charset="2"/>
              <a:buChar char="-"/>
            </a:pPr>
            <a:r>
              <a:rPr lang="en-GB" sz="1600" dirty="0" smtClean="0"/>
              <a:t>1 action allocated  to the WG 1:  </a:t>
            </a:r>
            <a:endParaRPr lang="en-US" sz="1600" dirty="0" smtClean="0"/>
          </a:p>
          <a:p>
            <a:pPr>
              <a:buNone/>
            </a:pPr>
            <a:r>
              <a:rPr lang="en-US" sz="1600" dirty="0" smtClean="0"/>
              <a:t>	Action: ‘</a:t>
            </a:r>
            <a:r>
              <a:rPr lang="en-US" sz="1600" b="1" dirty="0" smtClean="0"/>
              <a:t>To Combat Institutional Capacity and Public Service Related Problems in the Danube Region’</a:t>
            </a:r>
            <a:r>
              <a:rPr lang="en-US" sz="1600" dirty="0" smtClean="0"/>
              <a:t>. </a:t>
            </a:r>
          </a:p>
          <a:p>
            <a:pPr>
              <a:buNone/>
            </a:pPr>
            <a:endParaRPr lang="en-US" sz="1600" dirty="0" smtClean="0"/>
          </a:p>
          <a:p>
            <a:pPr>
              <a:buFont typeface="Symbol" pitchFamily="18" charset="2"/>
              <a:buChar char="-"/>
            </a:pPr>
            <a:r>
              <a:rPr lang="en-US" sz="1600" dirty="0" smtClean="0"/>
              <a:t>At least 8 projects allocated to the action. Many projects have  institutional capacity component.</a:t>
            </a:r>
          </a:p>
          <a:p>
            <a:pPr>
              <a:buNone/>
            </a:pPr>
            <a:endParaRPr lang="en-US" sz="1600" dirty="0" smtClean="0"/>
          </a:p>
          <a:p>
            <a:pPr>
              <a:buFont typeface="Symbol" pitchFamily="18" charset="2"/>
              <a:buChar char="-"/>
            </a:pPr>
            <a:r>
              <a:rPr lang="en-US" sz="1600" dirty="0" smtClean="0"/>
              <a:t>Next steps, activities and tasks of the WG members have already been as a meeting follow-up.</a:t>
            </a:r>
            <a:r>
              <a:rPr lang="en-US" sz="2100" dirty="0" smtClean="0"/>
              <a:t>	</a:t>
            </a:r>
          </a:p>
        </p:txBody>
      </p:sp>
      <p:pic>
        <p:nvPicPr>
          <p:cNvPr id="5" name="Grafik 4" descr="stadtwien-1160px.jpg"/>
          <p:cNvPicPr>
            <a:picLocks noChangeAspect="1"/>
          </p:cNvPicPr>
          <p:nvPr/>
        </p:nvPicPr>
        <p:blipFill>
          <a:blip r:embed="rId2" cstate="print"/>
          <a:stretch>
            <a:fillRect/>
          </a:stretch>
        </p:blipFill>
        <p:spPr>
          <a:xfrm>
            <a:off x="4226049" y="6185494"/>
            <a:ext cx="2127473" cy="341809"/>
          </a:xfrm>
          <a:prstGeom prst="rect">
            <a:avLst/>
          </a:prstGeom>
        </p:spPr>
      </p:pic>
      <p:pic>
        <p:nvPicPr>
          <p:cNvPr id="6" name="Grafik 5" descr="metis.wmf"/>
          <p:cNvPicPr>
            <a:picLocks noChangeAspect="1"/>
          </p:cNvPicPr>
          <p:nvPr/>
        </p:nvPicPr>
        <p:blipFill>
          <a:blip r:embed="rId3" cstate="print"/>
          <a:stretch>
            <a:fillRect/>
          </a:stretch>
        </p:blipFill>
        <p:spPr>
          <a:xfrm>
            <a:off x="6507063" y="5959945"/>
            <a:ext cx="1944216" cy="576064"/>
          </a:xfrm>
          <a:prstGeom prst="rect">
            <a:avLst/>
          </a:prstGeom>
        </p:spPr>
      </p:pic>
      <p:pic>
        <p:nvPicPr>
          <p:cNvPr id="7" name="Grafik 0" descr="Logo-DRS_small_inst-capacity.jpg"/>
          <p:cNvPicPr>
            <a:picLocks noChangeAspect="1" noChangeArrowheads="1"/>
          </p:cNvPicPr>
          <p:nvPr/>
        </p:nvPicPr>
        <p:blipFill>
          <a:blip r:embed="rId4" cstate="print"/>
          <a:srcRect/>
          <a:stretch>
            <a:fillRect/>
          </a:stretch>
        </p:blipFill>
        <p:spPr bwMode="auto">
          <a:xfrm>
            <a:off x="508695" y="5723731"/>
            <a:ext cx="2304256" cy="826419"/>
          </a:xfrm>
          <a:prstGeom prst="rect">
            <a:avLst/>
          </a:prstGeom>
          <a:noFill/>
          <a:ln w="9525">
            <a:noFill/>
            <a:miter lim="800000"/>
            <a:headEnd/>
            <a:tailEnd/>
          </a:ln>
        </p:spPr>
      </p:pic>
      <p:pic>
        <p:nvPicPr>
          <p:cNvPr id="8" name="Picture 2" descr="http://eusdr-pa10/Logos/logo_web.jpg"/>
          <p:cNvPicPr>
            <a:picLocks noChangeAspect="1" noChangeArrowheads="1"/>
          </p:cNvPicPr>
          <p:nvPr/>
        </p:nvPicPr>
        <p:blipFill>
          <a:blip r:embed="rId5" cstate="print"/>
          <a:srcRect l="50399" t="50399" r="11801"/>
          <a:stretch>
            <a:fillRect/>
          </a:stretch>
        </p:blipFill>
        <p:spPr bwMode="auto">
          <a:xfrm>
            <a:off x="2843808" y="5733256"/>
            <a:ext cx="1224136" cy="792088"/>
          </a:xfrm>
          <a:prstGeom prst="rect">
            <a:avLst/>
          </a:prstGeom>
          <a:noFill/>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2"/>
          <p:cNvSpPr>
            <a:spLocks noGrp="1"/>
          </p:cNvSpPr>
          <p:nvPr>
            <p:ph type="title"/>
          </p:nvPr>
        </p:nvSpPr>
        <p:spPr>
          <a:prstGeom prst="rect">
            <a:avLst/>
          </a:prstGeom>
          <a:solidFill>
            <a:srgbClr val="18388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l"/>
            <a:r>
              <a:rPr lang="en-GB" sz="2800" b="1" dirty="0" smtClean="0"/>
              <a:t>Roadmap for the action: </a:t>
            </a:r>
            <a:br>
              <a:rPr lang="en-GB" sz="2800" b="1" dirty="0" smtClean="0"/>
            </a:br>
            <a:r>
              <a:rPr lang="en-GB" sz="2800" b="1" dirty="0" smtClean="0"/>
              <a:t>Working Group 1 – Institutional Capacity</a:t>
            </a:r>
            <a:endParaRPr lang="de-DE" sz="2800" dirty="0">
              <a:solidFill>
                <a:schemeClr val="bg1"/>
              </a:solidFill>
              <a:latin typeface="Arial Narrow" pitchFamily="34" charset="0"/>
            </a:endParaRPr>
          </a:p>
        </p:txBody>
      </p:sp>
      <p:graphicFrame>
        <p:nvGraphicFramePr>
          <p:cNvPr id="5" name="Table 4"/>
          <p:cNvGraphicFramePr>
            <a:graphicFrameLocks noGrp="1"/>
          </p:cNvGraphicFramePr>
          <p:nvPr/>
        </p:nvGraphicFramePr>
        <p:xfrm>
          <a:off x="467544" y="2132856"/>
          <a:ext cx="8208911" cy="3600400"/>
        </p:xfrm>
        <a:graphic>
          <a:graphicData uri="http://schemas.openxmlformats.org/drawingml/2006/table">
            <a:tbl>
              <a:tblPr firstRow="1" bandRow="1">
                <a:tableStyleId>{5C22544A-7EE6-4342-B048-85BDC9FD1C3A}</a:tableStyleId>
              </a:tblPr>
              <a:tblGrid>
                <a:gridCol w="1116089"/>
                <a:gridCol w="2232178"/>
                <a:gridCol w="1188237"/>
                <a:gridCol w="1440159"/>
                <a:gridCol w="1080121"/>
                <a:gridCol w="1152127"/>
              </a:tblGrid>
              <a:tr h="938123">
                <a:tc>
                  <a:txBody>
                    <a:bodyPr/>
                    <a:lstStyle/>
                    <a:p>
                      <a:pPr algn="l">
                        <a:spcAft>
                          <a:spcPts val="0"/>
                        </a:spcAft>
                      </a:pPr>
                      <a:r>
                        <a:rPr lang="en-US" sz="1100" b="1" dirty="0" smtClean="0">
                          <a:latin typeface="Calibri"/>
                          <a:ea typeface="ＭＳ 明朝"/>
                          <a:cs typeface="Times New Roman"/>
                        </a:rPr>
                        <a:t>Milestone N°1 </a:t>
                      </a:r>
                      <a:r>
                        <a:rPr lang="en-US" sz="1100" b="1" dirty="0">
                          <a:latin typeface="Calibri"/>
                          <a:ea typeface="ＭＳ 明朝"/>
                          <a:cs typeface="Times New Roman"/>
                        </a:rPr>
                        <a:t>(operational steps)</a:t>
                      </a:r>
                      <a:endParaRPr lang="en-US" sz="1100" dirty="0">
                        <a:latin typeface="Cambria"/>
                        <a:ea typeface="ＭＳ 明朝"/>
                        <a:cs typeface="Times New Roman"/>
                      </a:endParaRPr>
                    </a:p>
                  </a:txBody>
                  <a:tcPr marL="68580" marR="68580" marT="0" marB="0" anchor="ctr"/>
                </a:tc>
                <a:tc>
                  <a:txBody>
                    <a:bodyPr/>
                    <a:lstStyle/>
                    <a:p>
                      <a:pPr algn="ctr">
                        <a:spcAft>
                          <a:spcPts val="0"/>
                        </a:spcAft>
                      </a:pPr>
                      <a:r>
                        <a:rPr lang="en-US" sz="1100" b="1" dirty="0" smtClean="0">
                          <a:latin typeface="Calibri"/>
                          <a:ea typeface="ＭＳ 明朝"/>
                          <a:cs typeface="Times New Roman"/>
                        </a:rPr>
                        <a:t>Main Objective</a:t>
                      </a:r>
                      <a:endParaRPr lang="en-US" sz="1100" dirty="0">
                        <a:latin typeface="Cambria"/>
                        <a:ea typeface="ＭＳ 明朝"/>
                        <a:cs typeface="Times New Roman"/>
                      </a:endParaRPr>
                    </a:p>
                  </a:txBody>
                  <a:tcPr marL="68580" marR="68580" marT="0" marB="0" anchor="ctr"/>
                </a:tc>
                <a:tc>
                  <a:txBody>
                    <a:bodyPr/>
                    <a:lstStyle/>
                    <a:p>
                      <a:pPr algn="ctr">
                        <a:spcAft>
                          <a:spcPts val="0"/>
                        </a:spcAft>
                      </a:pPr>
                      <a:r>
                        <a:rPr lang="en-US" sz="1100" b="1" dirty="0">
                          <a:latin typeface="Calibri"/>
                          <a:ea typeface="ＭＳ 明朝"/>
                          <a:cs typeface="Times New Roman"/>
                        </a:rPr>
                        <a:t>Results</a:t>
                      </a:r>
                      <a:endParaRPr lang="en-US" sz="1100" dirty="0">
                        <a:latin typeface="Cambria"/>
                        <a:ea typeface="ＭＳ 明朝"/>
                        <a:cs typeface="Times New Roman"/>
                      </a:endParaRPr>
                    </a:p>
                  </a:txBody>
                  <a:tcPr marL="68580" marR="68580" marT="0" marB="0" anchor="ctr"/>
                </a:tc>
                <a:tc>
                  <a:txBody>
                    <a:bodyPr/>
                    <a:lstStyle/>
                    <a:p>
                      <a:pPr algn="ctr">
                        <a:spcAft>
                          <a:spcPts val="0"/>
                        </a:spcAft>
                      </a:pPr>
                      <a:r>
                        <a:rPr lang="en-US" sz="1100" b="1" dirty="0">
                          <a:latin typeface="Calibri"/>
                          <a:ea typeface="ＭＳ 明朝"/>
                          <a:cs typeface="Times New Roman"/>
                        </a:rPr>
                        <a:t>Responsibility</a:t>
                      </a:r>
                      <a:endParaRPr lang="en-US" sz="1100" dirty="0">
                        <a:latin typeface="Cambria"/>
                        <a:ea typeface="ＭＳ 明朝"/>
                        <a:cs typeface="Times New Roman"/>
                      </a:endParaRPr>
                    </a:p>
                  </a:txBody>
                  <a:tcPr marL="68580" marR="68580" marT="0" marB="0" anchor="ctr"/>
                </a:tc>
                <a:tc>
                  <a:txBody>
                    <a:bodyPr/>
                    <a:lstStyle/>
                    <a:p>
                      <a:pPr algn="ctr">
                        <a:spcAft>
                          <a:spcPts val="0"/>
                        </a:spcAft>
                      </a:pPr>
                      <a:r>
                        <a:rPr lang="en-US" sz="1100" b="1" dirty="0">
                          <a:latin typeface="Calibri"/>
                          <a:ea typeface="ＭＳ 明朝"/>
                          <a:cs typeface="Times New Roman"/>
                        </a:rPr>
                        <a:t>Deadline</a:t>
                      </a:r>
                      <a:endParaRPr lang="en-US" sz="1100" dirty="0">
                        <a:latin typeface="Cambria"/>
                        <a:ea typeface="ＭＳ 明朝"/>
                        <a:cs typeface="Times New Roman"/>
                      </a:endParaRPr>
                    </a:p>
                  </a:txBody>
                  <a:tcPr marL="68580" marR="68580" marT="0" marB="0" anchor="ctr"/>
                </a:tc>
                <a:tc>
                  <a:txBody>
                    <a:bodyPr/>
                    <a:lstStyle/>
                    <a:p>
                      <a:pPr marL="0" algn="l" defTabSz="914400" rtl="0" eaLnBrk="1" latinLnBrk="0" hangingPunct="1">
                        <a:spcAft>
                          <a:spcPts val="0"/>
                        </a:spcAft>
                      </a:pPr>
                      <a:r>
                        <a:rPr lang="en-US" sz="1100" b="1" kern="1200" dirty="0" smtClean="0">
                          <a:solidFill>
                            <a:schemeClr val="lt1"/>
                          </a:solidFill>
                          <a:latin typeface="Calibri"/>
                          <a:ea typeface="ＭＳ 明朝"/>
                          <a:cs typeface="Times New Roman"/>
                        </a:rPr>
                        <a:t>Projects allocated to the Action</a:t>
                      </a:r>
                      <a:endParaRPr lang="en-US" sz="1100" b="1" kern="1200" dirty="0">
                        <a:solidFill>
                          <a:schemeClr val="lt1"/>
                        </a:solidFill>
                        <a:latin typeface="Calibri"/>
                        <a:ea typeface="ＭＳ 明朝"/>
                        <a:cs typeface="Times New Roman"/>
                      </a:endParaRPr>
                    </a:p>
                  </a:txBody>
                  <a:tcPr marL="68580" marR="68580" marT="0" marB="0" anchor="ctr"/>
                </a:tc>
              </a:tr>
              <a:tr h="2662277">
                <a:tc>
                  <a:txBody>
                    <a:bodyPr/>
                    <a:lstStyle/>
                    <a:p>
                      <a:pPr algn="ctr">
                        <a:spcAft>
                          <a:spcPts val="0"/>
                        </a:spcAft>
                      </a:pPr>
                      <a:endParaRPr lang="en-US" sz="1200" b="1" dirty="0" smtClean="0">
                        <a:latin typeface="Calibri"/>
                        <a:ea typeface="ＭＳ 明朝"/>
                        <a:cs typeface="Times New Roman"/>
                      </a:endParaRPr>
                    </a:p>
                    <a:p>
                      <a:pPr algn="ctr">
                        <a:spcAft>
                          <a:spcPts val="0"/>
                        </a:spcAft>
                      </a:pPr>
                      <a:endParaRPr lang="en-US" sz="1200" b="1" dirty="0" smtClean="0">
                        <a:latin typeface="Calibri"/>
                        <a:ea typeface="ＭＳ 明朝"/>
                        <a:cs typeface="Times New Roman"/>
                      </a:endParaRPr>
                    </a:p>
                    <a:p>
                      <a:pPr algn="l">
                        <a:spcAft>
                          <a:spcPts val="0"/>
                        </a:spcAft>
                      </a:pPr>
                      <a:r>
                        <a:rPr lang="en-US" sz="1200" b="1" dirty="0" smtClean="0">
                          <a:latin typeface="Calibri"/>
                          <a:ea typeface="ＭＳ 明朝"/>
                          <a:cs typeface="Times New Roman"/>
                        </a:rPr>
                        <a:t>Identify </a:t>
                      </a:r>
                      <a:r>
                        <a:rPr lang="en-US" sz="1200" b="1" dirty="0">
                          <a:latin typeface="Calibri"/>
                          <a:ea typeface="ＭＳ 明朝"/>
                          <a:cs typeface="Times New Roman"/>
                        </a:rPr>
                        <a:t>stakeholders</a:t>
                      </a:r>
                      <a:endParaRPr lang="en-US" sz="1200" dirty="0">
                        <a:latin typeface="Cambria"/>
                        <a:ea typeface="ＭＳ 明朝"/>
                        <a:cs typeface="Times New Roman"/>
                      </a:endParaRPr>
                    </a:p>
                  </a:txBody>
                  <a:tcPr marL="68580" marR="68580" marT="0" marB="0" anchor="ctr"/>
                </a:tc>
                <a:tc>
                  <a:txBody>
                    <a:bodyPr/>
                    <a:lstStyle/>
                    <a:p>
                      <a:pPr>
                        <a:spcAft>
                          <a:spcPts val="0"/>
                        </a:spcAft>
                      </a:pPr>
                      <a:r>
                        <a:rPr lang="en-US" sz="1200" dirty="0">
                          <a:latin typeface="Calibri"/>
                          <a:ea typeface="ＭＳ 明朝"/>
                          <a:cs typeface="Times New Roman"/>
                        </a:rPr>
                        <a:t>One of the ways to step up institutional capacity is also through training, knowledge sharing and exchanging of experiences </a:t>
                      </a:r>
                      <a:r>
                        <a:rPr lang="en-US" sz="1200" dirty="0" smtClean="0">
                          <a:latin typeface="Calibri"/>
                          <a:ea typeface="ＭＳ 明朝"/>
                          <a:cs typeface="Times New Roman"/>
                        </a:rPr>
                        <a:t>typically </a:t>
                      </a:r>
                      <a:r>
                        <a:rPr lang="en-US" sz="1200" dirty="0">
                          <a:latin typeface="Calibri"/>
                          <a:ea typeface="ＭＳ 明朝"/>
                          <a:cs typeface="Times New Roman"/>
                        </a:rPr>
                        <a:t>carried out by public administration and specialized training institutions. However, there are different structures, approaches and levels of specialization in the region. Additional stakeholders will be identified utilizing networks, desk research and WG1 meetings.</a:t>
                      </a:r>
                      <a:endParaRPr lang="en-US" sz="1200" dirty="0">
                        <a:latin typeface="Cambria"/>
                        <a:ea typeface="ＭＳ 明朝"/>
                        <a:cs typeface="Times New Roman"/>
                      </a:endParaRPr>
                    </a:p>
                  </a:txBody>
                  <a:tcPr marL="68580" marR="68580" marT="0" marB="0" anchor="ctr"/>
                </a:tc>
                <a:tc>
                  <a:txBody>
                    <a:bodyPr/>
                    <a:lstStyle/>
                    <a:p>
                      <a:pPr>
                        <a:spcAft>
                          <a:spcPts val="0"/>
                        </a:spcAft>
                      </a:pPr>
                      <a:r>
                        <a:rPr lang="en-US" sz="1200" dirty="0">
                          <a:latin typeface="Calibri"/>
                          <a:ea typeface="ＭＳ 明朝"/>
                          <a:cs typeface="Times New Roman"/>
                        </a:rPr>
                        <a:t>Comprehensive list of public administration and other specialized institutions and others from Danube region countries</a:t>
                      </a:r>
                      <a:r>
                        <a:rPr lang="en-US" sz="1200" dirty="0" smtClean="0">
                          <a:latin typeface="Calibri"/>
                          <a:ea typeface="ＭＳ 明朝"/>
                          <a:cs typeface="Times New Roman"/>
                        </a:rPr>
                        <a:t>.</a:t>
                      </a:r>
                      <a:endParaRPr lang="en-US" sz="1200" dirty="0">
                        <a:latin typeface="Cambria"/>
                        <a:ea typeface="ＭＳ 明朝"/>
                        <a:cs typeface="Times New Roman"/>
                      </a:endParaRPr>
                    </a:p>
                  </a:txBody>
                  <a:tcPr marL="68580" marR="68580" marT="0" marB="0" anchor="ctr"/>
                </a:tc>
                <a:tc>
                  <a:txBody>
                    <a:bodyPr/>
                    <a:lstStyle/>
                    <a:p>
                      <a:pPr>
                        <a:spcAft>
                          <a:spcPts val="0"/>
                        </a:spcAft>
                      </a:pPr>
                      <a:r>
                        <a:rPr lang="en-US" sz="1200" dirty="0">
                          <a:latin typeface="Calibri"/>
                          <a:ea typeface="ＭＳ 明朝"/>
                          <a:cs typeface="Times New Roman"/>
                        </a:rPr>
                        <a:t>Working group members</a:t>
                      </a:r>
                      <a:endParaRPr lang="en-US" sz="1200" dirty="0">
                        <a:latin typeface="Cambria"/>
                        <a:ea typeface="ＭＳ 明朝"/>
                        <a:cs typeface="Times New Roman"/>
                      </a:endParaRPr>
                    </a:p>
                  </a:txBody>
                  <a:tcPr marL="68580" marR="68580" marT="0" marB="0" anchor="ctr"/>
                </a:tc>
                <a:tc>
                  <a:txBody>
                    <a:bodyPr/>
                    <a:lstStyle/>
                    <a:p>
                      <a:pPr algn="l">
                        <a:spcAft>
                          <a:spcPts val="0"/>
                        </a:spcAft>
                      </a:pPr>
                      <a:r>
                        <a:rPr lang="en-US" sz="1100" kern="1200" dirty="0" smtClean="0">
                          <a:solidFill>
                            <a:schemeClr val="dk1"/>
                          </a:solidFill>
                          <a:latin typeface="+mn-lt"/>
                          <a:ea typeface="+mn-ea"/>
                          <a:cs typeface="+mn-cs"/>
                        </a:rPr>
                        <a:t>March 9, 2012</a:t>
                      </a:r>
                      <a:endParaRPr lang="en-US" sz="1100" dirty="0">
                        <a:latin typeface="Cambria"/>
                        <a:ea typeface="ＭＳ 明朝"/>
                        <a:cs typeface="Times New Roman"/>
                      </a:endParaRPr>
                    </a:p>
                  </a:txBody>
                  <a:tcPr marL="68580" marR="68580" marT="0" marB="0" anchor="ctr"/>
                </a:tc>
                <a:tc>
                  <a:txBody>
                    <a:bodyPr/>
                    <a:lstStyle/>
                    <a:p>
                      <a:pPr>
                        <a:spcAft>
                          <a:spcPts val="0"/>
                        </a:spcAft>
                      </a:pPr>
                      <a:r>
                        <a:rPr lang="en-US" sz="1200" dirty="0" smtClean="0">
                          <a:latin typeface="Calibri"/>
                          <a:ea typeface="ＭＳ 明朝"/>
                          <a:cs typeface="Times New Roman"/>
                        </a:rPr>
                        <a:t>1. Academy </a:t>
                      </a:r>
                      <a:r>
                        <a:rPr lang="en-US" sz="1200" dirty="0">
                          <a:latin typeface="Calibri"/>
                          <a:ea typeface="ＭＳ 明朝"/>
                          <a:cs typeface="Times New Roman"/>
                        </a:rPr>
                        <a:t>for Exchange in Administration in the Danube Region (City of Passau, DE).  </a:t>
                      </a:r>
                      <a:endParaRPr lang="en-US" sz="1200" dirty="0" smtClean="0">
                        <a:latin typeface="Calibri"/>
                        <a:ea typeface="ＭＳ 明朝"/>
                        <a:cs typeface="Times New Roman"/>
                      </a:endParaRPr>
                    </a:p>
                    <a:p>
                      <a:pPr>
                        <a:spcAft>
                          <a:spcPts val="0"/>
                        </a:spcAft>
                      </a:pPr>
                      <a:endParaRPr lang="en-US" sz="1200" dirty="0" smtClean="0">
                        <a:latin typeface="Cambria"/>
                        <a:ea typeface="ＭＳ 明朝"/>
                        <a:cs typeface="Times New Roman"/>
                      </a:endParaRPr>
                    </a:p>
                  </a:txBody>
                  <a:tcPr marL="68580" marR="68580" marT="0" marB="0" anchor="ctr"/>
                </a:tc>
              </a:tr>
            </a:tbl>
          </a:graphicData>
        </a:graphic>
      </p:graphicFrame>
      <p:sp>
        <p:nvSpPr>
          <p:cNvPr id="6" name="Rechteck 5"/>
          <p:cNvSpPr/>
          <p:nvPr/>
        </p:nvSpPr>
        <p:spPr>
          <a:xfrm>
            <a:off x="467544" y="1628800"/>
            <a:ext cx="8208912" cy="432048"/>
          </a:xfrm>
          <a:prstGeom prst="rect">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smtClean="0">
                <a:solidFill>
                  <a:schemeClr val="bg1"/>
                </a:solidFill>
              </a:rPr>
              <a:t>Action ‘To Combat Institutional Capacity and Public Service Related Problems </a:t>
            </a:r>
          </a:p>
          <a:p>
            <a:pPr algn="ctr"/>
            <a:r>
              <a:rPr lang="en-US" sz="1600" b="1" dirty="0" smtClean="0">
                <a:solidFill>
                  <a:schemeClr val="bg1"/>
                </a:solidFill>
              </a:rPr>
              <a:t>in the Danube Region</a:t>
            </a:r>
            <a:r>
              <a:rPr lang="en-US" b="1" dirty="0" smtClean="0"/>
              <a:t>’ </a:t>
            </a:r>
            <a:endParaRPr lang="de-DE" dirty="0"/>
          </a:p>
        </p:txBody>
      </p:sp>
      <p:pic>
        <p:nvPicPr>
          <p:cNvPr id="7" name="Grafik 6" descr="stadtwien-1160px.jpg"/>
          <p:cNvPicPr>
            <a:picLocks noChangeAspect="1"/>
          </p:cNvPicPr>
          <p:nvPr/>
        </p:nvPicPr>
        <p:blipFill>
          <a:blip r:embed="rId2" cstate="print"/>
          <a:stretch>
            <a:fillRect/>
          </a:stretch>
        </p:blipFill>
        <p:spPr>
          <a:xfrm>
            <a:off x="4189473" y="6222070"/>
            <a:ext cx="2127473" cy="341809"/>
          </a:xfrm>
          <a:prstGeom prst="rect">
            <a:avLst/>
          </a:prstGeom>
        </p:spPr>
      </p:pic>
      <p:pic>
        <p:nvPicPr>
          <p:cNvPr id="8" name="Grafik 7" descr="metis.wmf"/>
          <p:cNvPicPr>
            <a:picLocks noChangeAspect="1"/>
          </p:cNvPicPr>
          <p:nvPr/>
        </p:nvPicPr>
        <p:blipFill>
          <a:blip r:embed="rId3" cstate="print"/>
          <a:stretch>
            <a:fillRect/>
          </a:stretch>
        </p:blipFill>
        <p:spPr>
          <a:xfrm>
            <a:off x="6470487" y="5996521"/>
            <a:ext cx="1944216" cy="576064"/>
          </a:xfrm>
          <a:prstGeom prst="rect">
            <a:avLst/>
          </a:prstGeom>
        </p:spPr>
      </p:pic>
      <p:pic>
        <p:nvPicPr>
          <p:cNvPr id="9" name="Grafik 0" descr="Logo-DRS_small_inst-capacity.jpg"/>
          <p:cNvPicPr>
            <a:picLocks noChangeAspect="1" noChangeArrowheads="1"/>
          </p:cNvPicPr>
          <p:nvPr/>
        </p:nvPicPr>
        <p:blipFill>
          <a:blip r:embed="rId4" cstate="print"/>
          <a:srcRect/>
          <a:stretch>
            <a:fillRect/>
          </a:stretch>
        </p:blipFill>
        <p:spPr bwMode="auto">
          <a:xfrm>
            <a:off x="472119" y="5760307"/>
            <a:ext cx="2304256" cy="826419"/>
          </a:xfrm>
          <a:prstGeom prst="rect">
            <a:avLst/>
          </a:prstGeom>
          <a:noFill/>
          <a:ln w="9525">
            <a:noFill/>
            <a:miter lim="800000"/>
            <a:headEnd/>
            <a:tailEnd/>
          </a:ln>
        </p:spPr>
      </p:pic>
      <p:pic>
        <p:nvPicPr>
          <p:cNvPr id="10" name="Picture 2" descr="http://eusdr-pa10/Logos/logo_web.jpg"/>
          <p:cNvPicPr>
            <a:picLocks noChangeAspect="1" noChangeArrowheads="1"/>
          </p:cNvPicPr>
          <p:nvPr/>
        </p:nvPicPr>
        <p:blipFill>
          <a:blip r:embed="rId5" cstate="print"/>
          <a:srcRect l="50399" t="50399" r="11801"/>
          <a:stretch>
            <a:fillRect/>
          </a:stretch>
        </p:blipFill>
        <p:spPr bwMode="auto">
          <a:xfrm>
            <a:off x="2807232" y="5769832"/>
            <a:ext cx="1224136" cy="792088"/>
          </a:xfrm>
          <a:prstGeom prst="rect">
            <a:avLst/>
          </a:prstGeom>
          <a:noFill/>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e 4"/>
          <p:cNvGraphicFramePr>
            <a:graphicFrameLocks noGrp="1"/>
          </p:cNvGraphicFramePr>
          <p:nvPr/>
        </p:nvGraphicFramePr>
        <p:xfrm>
          <a:off x="467544" y="2060848"/>
          <a:ext cx="8208911" cy="3672408"/>
        </p:xfrm>
        <a:graphic>
          <a:graphicData uri="http://schemas.openxmlformats.org/drawingml/2006/table">
            <a:tbl>
              <a:tblPr firstRow="1" bandRow="1">
                <a:tableStyleId>{5C22544A-7EE6-4342-B048-85BDC9FD1C3A}</a:tableStyleId>
              </a:tblPr>
              <a:tblGrid>
                <a:gridCol w="1008112"/>
                <a:gridCol w="1944216"/>
                <a:gridCol w="1152128"/>
                <a:gridCol w="1008112"/>
                <a:gridCol w="864096"/>
                <a:gridCol w="2232247"/>
              </a:tblGrid>
              <a:tr h="792404">
                <a:tc>
                  <a:txBody>
                    <a:bodyPr/>
                    <a:lstStyle/>
                    <a:p>
                      <a:pPr algn="l">
                        <a:spcAft>
                          <a:spcPts val="0"/>
                        </a:spcAft>
                      </a:pPr>
                      <a:r>
                        <a:rPr lang="en-US" sz="1100" b="1" dirty="0" smtClean="0">
                          <a:latin typeface="Calibri"/>
                          <a:ea typeface="ＭＳ 明朝"/>
                          <a:cs typeface="Times New Roman"/>
                        </a:rPr>
                        <a:t>Milestone N°2 </a:t>
                      </a:r>
                      <a:r>
                        <a:rPr lang="en-US" sz="1100" b="1" dirty="0">
                          <a:latin typeface="Calibri"/>
                          <a:ea typeface="ＭＳ 明朝"/>
                          <a:cs typeface="Times New Roman"/>
                        </a:rPr>
                        <a:t>(operational steps)</a:t>
                      </a:r>
                      <a:endParaRPr lang="en-US" sz="1100" dirty="0">
                        <a:latin typeface="Cambria"/>
                        <a:ea typeface="ＭＳ 明朝"/>
                        <a:cs typeface="Times New Roman"/>
                      </a:endParaRPr>
                    </a:p>
                  </a:txBody>
                  <a:tcPr marL="68580" marR="68580" marT="0" marB="0" anchor="ctr"/>
                </a:tc>
                <a:tc>
                  <a:txBody>
                    <a:bodyPr/>
                    <a:lstStyle/>
                    <a:p>
                      <a:pPr algn="ctr">
                        <a:spcAft>
                          <a:spcPts val="0"/>
                        </a:spcAft>
                      </a:pPr>
                      <a:r>
                        <a:rPr lang="en-US" sz="1100" b="1" dirty="0" smtClean="0">
                          <a:latin typeface="Calibri"/>
                          <a:ea typeface="ＭＳ 明朝"/>
                          <a:cs typeface="Times New Roman"/>
                        </a:rPr>
                        <a:t>Main Objective</a:t>
                      </a:r>
                      <a:endParaRPr lang="en-US" sz="1100" dirty="0">
                        <a:latin typeface="Cambria"/>
                        <a:ea typeface="ＭＳ 明朝"/>
                        <a:cs typeface="Times New Roman"/>
                      </a:endParaRPr>
                    </a:p>
                  </a:txBody>
                  <a:tcPr marL="68580" marR="68580" marT="0" marB="0" anchor="ctr"/>
                </a:tc>
                <a:tc>
                  <a:txBody>
                    <a:bodyPr/>
                    <a:lstStyle/>
                    <a:p>
                      <a:pPr algn="ctr">
                        <a:spcAft>
                          <a:spcPts val="0"/>
                        </a:spcAft>
                      </a:pPr>
                      <a:r>
                        <a:rPr lang="en-US" sz="1100" b="1" dirty="0">
                          <a:latin typeface="Calibri"/>
                          <a:ea typeface="ＭＳ 明朝"/>
                          <a:cs typeface="Times New Roman"/>
                        </a:rPr>
                        <a:t>Results</a:t>
                      </a:r>
                      <a:endParaRPr lang="en-US" sz="1100" dirty="0">
                        <a:latin typeface="Cambria"/>
                        <a:ea typeface="ＭＳ 明朝"/>
                        <a:cs typeface="Times New Roman"/>
                      </a:endParaRPr>
                    </a:p>
                  </a:txBody>
                  <a:tcPr marL="68580" marR="68580" marT="0" marB="0" anchor="ctr"/>
                </a:tc>
                <a:tc>
                  <a:txBody>
                    <a:bodyPr/>
                    <a:lstStyle/>
                    <a:p>
                      <a:pPr algn="ctr">
                        <a:spcAft>
                          <a:spcPts val="0"/>
                        </a:spcAft>
                      </a:pPr>
                      <a:r>
                        <a:rPr lang="en-US" sz="1100" b="1" dirty="0">
                          <a:latin typeface="Calibri"/>
                          <a:ea typeface="ＭＳ 明朝"/>
                          <a:cs typeface="Times New Roman"/>
                        </a:rPr>
                        <a:t>Responsibility</a:t>
                      </a:r>
                      <a:endParaRPr lang="en-US" sz="1100" dirty="0">
                        <a:latin typeface="Cambria"/>
                        <a:ea typeface="ＭＳ 明朝"/>
                        <a:cs typeface="Times New Roman"/>
                      </a:endParaRPr>
                    </a:p>
                  </a:txBody>
                  <a:tcPr marL="68580" marR="68580" marT="0" marB="0" anchor="ctr"/>
                </a:tc>
                <a:tc>
                  <a:txBody>
                    <a:bodyPr/>
                    <a:lstStyle/>
                    <a:p>
                      <a:pPr algn="ctr">
                        <a:spcAft>
                          <a:spcPts val="0"/>
                        </a:spcAft>
                      </a:pPr>
                      <a:r>
                        <a:rPr lang="en-US" sz="1100" b="1" dirty="0">
                          <a:latin typeface="Calibri"/>
                          <a:ea typeface="ＭＳ 明朝"/>
                          <a:cs typeface="Times New Roman"/>
                        </a:rPr>
                        <a:t>Deadline</a:t>
                      </a:r>
                      <a:endParaRPr lang="en-US" sz="1100" dirty="0">
                        <a:latin typeface="Cambria"/>
                        <a:ea typeface="ＭＳ 明朝"/>
                        <a:cs typeface="Times New Roman"/>
                      </a:endParaRPr>
                    </a:p>
                  </a:txBody>
                  <a:tcPr marL="68580" marR="68580" marT="0" marB="0" anchor="ctr"/>
                </a:tc>
                <a:tc>
                  <a:txBody>
                    <a:bodyPr/>
                    <a:lstStyle/>
                    <a:p>
                      <a:pPr marL="0" algn="l" defTabSz="914400" rtl="0" eaLnBrk="1" latinLnBrk="0" hangingPunct="1">
                        <a:spcAft>
                          <a:spcPts val="0"/>
                        </a:spcAft>
                      </a:pPr>
                      <a:r>
                        <a:rPr lang="en-US" sz="1100" b="1" kern="1200" dirty="0" smtClean="0">
                          <a:solidFill>
                            <a:schemeClr val="lt1"/>
                          </a:solidFill>
                          <a:latin typeface="Calibri"/>
                          <a:ea typeface="ＭＳ 明朝"/>
                          <a:cs typeface="Times New Roman"/>
                        </a:rPr>
                        <a:t>Projects allocated to the Action</a:t>
                      </a:r>
                      <a:endParaRPr lang="en-US" sz="1100" b="1" kern="1200" dirty="0">
                        <a:solidFill>
                          <a:schemeClr val="lt1"/>
                        </a:solidFill>
                        <a:latin typeface="Calibri"/>
                        <a:ea typeface="ＭＳ 明朝"/>
                        <a:cs typeface="Times New Roman"/>
                      </a:endParaRPr>
                    </a:p>
                  </a:txBody>
                  <a:tcPr marL="68580" marR="68580" marT="0" marB="0" anchor="ctr"/>
                </a:tc>
              </a:tr>
              <a:tr h="2880004">
                <a:tc>
                  <a:txBody>
                    <a:bodyPr/>
                    <a:lstStyle/>
                    <a:p>
                      <a:pPr algn="ctr">
                        <a:spcAft>
                          <a:spcPts val="0"/>
                        </a:spcAft>
                      </a:pPr>
                      <a:endParaRPr lang="en-US" sz="1050" b="1" dirty="0" smtClean="0">
                        <a:latin typeface="Calibri"/>
                        <a:ea typeface="ＭＳ 明朝"/>
                        <a:cs typeface="Times New Roman"/>
                      </a:endParaRPr>
                    </a:p>
                    <a:p>
                      <a:pPr algn="ctr">
                        <a:spcAft>
                          <a:spcPts val="0"/>
                        </a:spcAft>
                      </a:pPr>
                      <a:endParaRPr lang="en-US" sz="1050" b="1" dirty="0" smtClean="0">
                        <a:latin typeface="Calibri"/>
                        <a:ea typeface="ＭＳ 明朝"/>
                        <a:cs typeface="Times New Roman"/>
                      </a:endParaRPr>
                    </a:p>
                    <a:p>
                      <a:pPr algn="l">
                        <a:spcAft>
                          <a:spcPts val="0"/>
                        </a:spcAft>
                      </a:pPr>
                      <a:r>
                        <a:rPr lang="en-US" sz="1050" b="1" dirty="0" smtClean="0">
                          <a:latin typeface="Calibri"/>
                          <a:ea typeface="ＭＳ 明朝"/>
                          <a:cs typeface="Times New Roman"/>
                        </a:rPr>
                        <a:t>Identify </a:t>
                      </a:r>
                      <a:r>
                        <a:rPr lang="en-US" sz="1050" b="1" dirty="0">
                          <a:latin typeface="Calibri"/>
                          <a:ea typeface="ＭＳ 明朝"/>
                          <a:cs typeface="Times New Roman"/>
                        </a:rPr>
                        <a:t>areas of institutional capacity needs / gaps in the Danube region</a:t>
                      </a:r>
                      <a:endParaRPr lang="en-US" sz="1050" dirty="0">
                        <a:latin typeface="Cambria"/>
                        <a:ea typeface="ＭＳ 明朝"/>
                        <a:cs typeface="Times New Roman"/>
                      </a:endParaRPr>
                    </a:p>
                  </a:txBody>
                  <a:tcPr marL="68580" marR="68580" marT="0" marB="0" anchor="ctr"/>
                </a:tc>
                <a:tc>
                  <a:txBody>
                    <a:bodyPr/>
                    <a:lstStyle/>
                    <a:p>
                      <a:pPr>
                        <a:spcAft>
                          <a:spcPts val="0"/>
                        </a:spcAft>
                      </a:pPr>
                      <a:r>
                        <a:rPr lang="en-US" sz="1050" dirty="0">
                          <a:latin typeface="Calibri"/>
                          <a:ea typeface="ＭＳ 明朝"/>
                          <a:cs typeface="Times New Roman"/>
                        </a:rPr>
                        <a:t>Due to different economic, social and other factors, the Danube region countries have achieved very different levels of institutional capacity and therefore also needs. </a:t>
                      </a:r>
                      <a:endParaRPr lang="en-US" sz="1050" dirty="0">
                        <a:latin typeface="Cambria"/>
                        <a:ea typeface="ＭＳ 明朝"/>
                        <a:cs typeface="Times New Roman"/>
                      </a:endParaRPr>
                    </a:p>
                    <a:p>
                      <a:pPr>
                        <a:spcAft>
                          <a:spcPts val="0"/>
                        </a:spcAft>
                      </a:pPr>
                      <a:r>
                        <a:rPr lang="en-US" sz="1050" dirty="0">
                          <a:latin typeface="Calibri"/>
                          <a:ea typeface="ＭＳ 明朝"/>
                          <a:cs typeface="Times New Roman"/>
                        </a:rPr>
                        <a:t>Through group work and written input by WG1 members, areas where particular attention in the institutional capacity will be recognized on both levels - capacity needs of institutions providing training and capacity needs of the trainees.</a:t>
                      </a:r>
                      <a:endParaRPr lang="en-US" sz="1050" dirty="0">
                        <a:latin typeface="Cambria"/>
                        <a:ea typeface="ＭＳ 明朝"/>
                        <a:cs typeface="Times New Roman"/>
                      </a:endParaRPr>
                    </a:p>
                  </a:txBody>
                  <a:tcPr marL="68580" marR="68580" marT="0" marB="0" anchor="ctr"/>
                </a:tc>
                <a:tc>
                  <a:txBody>
                    <a:bodyPr/>
                    <a:lstStyle/>
                    <a:p>
                      <a:pPr>
                        <a:spcAft>
                          <a:spcPts val="0"/>
                        </a:spcAft>
                      </a:pPr>
                      <a:r>
                        <a:rPr lang="en-US" sz="1050" dirty="0">
                          <a:latin typeface="Calibri"/>
                          <a:ea typeface="ＭＳ 明朝"/>
                          <a:cs typeface="Times New Roman"/>
                        </a:rPr>
                        <a:t>Indicative list of institutional capacity gaps in the Danube region</a:t>
                      </a:r>
                      <a:endParaRPr lang="en-US" sz="1050" dirty="0">
                        <a:latin typeface="Cambria"/>
                        <a:ea typeface="ＭＳ 明朝"/>
                        <a:cs typeface="Times New Roman"/>
                      </a:endParaRPr>
                    </a:p>
                  </a:txBody>
                  <a:tcPr marL="68580" marR="68580" marT="0" marB="0" anchor="ctr"/>
                </a:tc>
                <a:tc>
                  <a:txBody>
                    <a:bodyPr/>
                    <a:lstStyle/>
                    <a:p>
                      <a:pPr>
                        <a:spcAft>
                          <a:spcPts val="0"/>
                        </a:spcAft>
                      </a:pPr>
                      <a:r>
                        <a:rPr lang="en-US" sz="1050" dirty="0">
                          <a:latin typeface="Calibri"/>
                          <a:ea typeface="ＭＳ 明朝"/>
                          <a:cs typeface="Times New Roman"/>
                        </a:rPr>
                        <a:t>Working group members</a:t>
                      </a:r>
                      <a:endParaRPr lang="en-US" sz="1050" dirty="0">
                        <a:latin typeface="Cambria"/>
                        <a:ea typeface="ＭＳ 明朝"/>
                        <a:cs typeface="Times New Roman"/>
                      </a:endParaRPr>
                    </a:p>
                  </a:txBody>
                  <a:tcPr marL="68580" marR="68580" marT="0" marB="0"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050" kern="1200" dirty="0" smtClean="0">
                          <a:solidFill>
                            <a:schemeClr val="dk1"/>
                          </a:solidFill>
                          <a:latin typeface="+mn-lt"/>
                          <a:ea typeface="+mn-ea"/>
                          <a:cs typeface="+mn-cs"/>
                        </a:rPr>
                        <a:t>March 9, 2012</a:t>
                      </a:r>
                      <a:endParaRPr lang="en-US" sz="1050" dirty="0" smtClean="0">
                        <a:latin typeface="Cambria"/>
                        <a:ea typeface="ＭＳ 明朝"/>
                        <a:cs typeface="+mn-cs"/>
                      </a:endParaRPr>
                    </a:p>
                  </a:txBody>
                  <a:tcPr marL="68580" marR="68580" marT="0" marB="0" anchor="ctr"/>
                </a:tc>
                <a:tc>
                  <a:txBody>
                    <a:bodyPr/>
                    <a:lstStyle/>
                    <a:p>
                      <a:pPr>
                        <a:spcAft>
                          <a:spcPts val="0"/>
                        </a:spcAft>
                      </a:pPr>
                      <a:r>
                        <a:rPr lang="en-US" sz="1050" dirty="0" smtClean="0">
                          <a:latin typeface="Calibri"/>
                          <a:ea typeface="ＭＳ 明朝"/>
                          <a:cs typeface="Times New Roman"/>
                        </a:rPr>
                        <a:t>2</a:t>
                      </a:r>
                      <a:r>
                        <a:rPr lang="en-US" sz="1050" dirty="0">
                          <a:latin typeface="Calibri"/>
                          <a:ea typeface="ＭＳ 明朝"/>
                          <a:cs typeface="Times New Roman"/>
                        </a:rPr>
                        <a:t>. Procurement </a:t>
                      </a:r>
                      <a:r>
                        <a:rPr lang="en-US" sz="1050" dirty="0" smtClean="0">
                          <a:latin typeface="Calibri"/>
                          <a:ea typeface="ＭＳ 明朝"/>
                          <a:cs typeface="Times New Roman"/>
                        </a:rPr>
                        <a:t>(BBG,</a:t>
                      </a:r>
                      <a:r>
                        <a:rPr lang="en-US" sz="1050" baseline="0" dirty="0" smtClean="0">
                          <a:latin typeface="Calibri"/>
                          <a:ea typeface="ＭＳ 明朝"/>
                          <a:cs typeface="Times New Roman"/>
                        </a:rPr>
                        <a:t> AT</a:t>
                      </a:r>
                      <a:r>
                        <a:rPr lang="en-US" sz="1050" dirty="0" smtClean="0">
                          <a:latin typeface="Calibri"/>
                          <a:ea typeface="ＭＳ 明朝"/>
                          <a:cs typeface="Times New Roman"/>
                        </a:rPr>
                        <a:t>). </a:t>
                      </a:r>
                      <a:endParaRPr lang="en-US" sz="1050" dirty="0">
                        <a:latin typeface="Cambria"/>
                        <a:ea typeface="ＭＳ 明朝"/>
                        <a:cs typeface="Times New Roman"/>
                      </a:endParaRPr>
                    </a:p>
                    <a:p>
                      <a:pPr>
                        <a:spcAft>
                          <a:spcPts val="0"/>
                        </a:spcAft>
                      </a:pPr>
                      <a:r>
                        <a:rPr lang="en-US" sz="1050" dirty="0">
                          <a:latin typeface="Calibri"/>
                          <a:ea typeface="ＭＳ 明朝"/>
                          <a:cs typeface="Times New Roman"/>
                        </a:rPr>
                        <a:t>3. IPA Workshops </a:t>
                      </a:r>
                      <a:r>
                        <a:rPr lang="en-US" sz="1050" dirty="0" smtClean="0">
                          <a:latin typeface="Calibri"/>
                          <a:ea typeface="ＭＳ 明朝"/>
                          <a:cs typeface="Times New Roman"/>
                        </a:rPr>
                        <a:t>(CEF</a:t>
                      </a:r>
                      <a:r>
                        <a:rPr lang="en-US" sz="1050" dirty="0">
                          <a:latin typeface="Calibri"/>
                          <a:ea typeface="ＭＳ 明朝"/>
                          <a:cs typeface="Times New Roman"/>
                        </a:rPr>
                        <a:t>, SI). </a:t>
                      </a:r>
                      <a:endParaRPr lang="en-US" sz="1050" dirty="0">
                        <a:latin typeface="Cambria"/>
                        <a:ea typeface="ＭＳ 明朝"/>
                        <a:cs typeface="Times New Roman"/>
                      </a:endParaRPr>
                    </a:p>
                    <a:p>
                      <a:pPr>
                        <a:spcAft>
                          <a:spcPts val="0"/>
                        </a:spcAft>
                      </a:pPr>
                      <a:r>
                        <a:rPr lang="en-US" sz="1050" dirty="0" smtClean="0">
                          <a:latin typeface="Calibri"/>
                          <a:ea typeface="ＭＳ 明朝"/>
                          <a:cs typeface="Times New Roman"/>
                        </a:rPr>
                        <a:t>4</a:t>
                      </a:r>
                      <a:r>
                        <a:rPr lang="en-US" sz="1050" dirty="0">
                          <a:latin typeface="Calibri"/>
                          <a:ea typeface="ＭＳ 明朝"/>
                          <a:cs typeface="Times New Roman"/>
                        </a:rPr>
                        <a:t>. </a:t>
                      </a:r>
                      <a:r>
                        <a:rPr lang="en-US" sz="1050" dirty="0" smtClean="0">
                          <a:latin typeface="Calibri"/>
                          <a:ea typeface="ＭＳ 明朝"/>
                          <a:cs typeface="Arial"/>
                        </a:rPr>
                        <a:t>BCPDI: </a:t>
                      </a:r>
                      <a:r>
                        <a:rPr lang="en-US" sz="1050" dirty="0">
                          <a:latin typeface="Calibri"/>
                          <a:ea typeface="ＭＳ 明朝"/>
                          <a:cs typeface="Arial"/>
                        </a:rPr>
                        <a:t>Fiscal Impact Assessment of Structural Reforms </a:t>
                      </a:r>
                      <a:r>
                        <a:rPr lang="en-US" sz="1050" dirty="0" smtClean="0">
                          <a:latin typeface="Calibri"/>
                          <a:ea typeface="ＭＳ 明朝"/>
                          <a:cs typeface="Times New Roman"/>
                        </a:rPr>
                        <a:t>(CEF</a:t>
                      </a:r>
                      <a:r>
                        <a:rPr lang="en-US" sz="1050" dirty="0">
                          <a:latin typeface="Calibri"/>
                          <a:ea typeface="ＭＳ 明朝"/>
                          <a:cs typeface="Times New Roman"/>
                        </a:rPr>
                        <a:t>, SI). </a:t>
                      </a:r>
                      <a:endParaRPr lang="en-US" sz="1050" dirty="0">
                        <a:latin typeface="Cambria"/>
                        <a:ea typeface="ＭＳ 明朝"/>
                        <a:cs typeface="Times New Roman"/>
                      </a:endParaRPr>
                    </a:p>
                    <a:p>
                      <a:pPr>
                        <a:spcAft>
                          <a:spcPts val="0"/>
                        </a:spcAft>
                      </a:pPr>
                      <a:r>
                        <a:rPr lang="en-US" sz="1050" dirty="0" smtClean="0">
                          <a:latin typeface="Calibri"/>
                          <a:ea typeface="ＭＳ 明朝"/>
                          <a:cs typeface="Times New Roman"/>
                        </a:rPr>
                        <a:t>5</a:t>
                      </a:r>
                      <a:r>
                        <a:rPr lang="en-US" sz="1050" dirty="0">
                          <a:latin typeface="Calibri"/>
                          <a:ea typeface="ＭＳ 明朝"/>
                          <a:cs typeface="Times New Roman"/>
                        </a:rPr>
                        <a:t>. </a:t>
                      </a:r>
                      <a:r>
                        <a:rPr lang="en-US" sz="1050" dirty="0" smtClean="0">
                          <a:latin typeface="+mn-lt"/>
                          <a:ea typeface="ＭＳ 明朝"/>
                          <a:cs typeface="Arial"/>
                        </a:rPr>
                        <a:t>BCPDI: </a:t>
                      </a:r>
                      <a:r>
                        <a:rPr lang="en-US" sz="1050" dirty="0">
                          <a:latin typeface="Calibri"/>
                          <a:ea typeface="ＭＳ 明朝"/>
                          <a:cs typeface="Arial"/>
                        </a:rPr>
                        <a:t>Strategic Planning and Budgeting </a:t>
                      </a:r>
                      <a:r>
                        <a:rPr lang="en-US" sz="1050" dirty="0" smtClean="0">
                          <a:latin typeface="Calibri"/>
                          <a:ea typeface="ＭＳ 明朝"/>
                          <a:cs typeface="Times New Roman"/>
                        </a:rPr>
                        <a:t>(CEF</a:t>
                      </a:r>
                      <a:r>
                        <a:rPr lang="en-US" sz="1050" dirty="0">
                          <a:latin typeface="Calibri"/>
                          <a:ea typeface="ＭＳ 明朝"/>
                          <a:cs typeface="Times New Roman"/>
                        </a:rPr>
                        <a:t>, SI). </a:t>
                      </a:r>
                      <a:endParaRPr lang="en-US" sz="1050" dirty="0" smtClean="0">
                        <a:latin typeface="Calibri"/>
                        <a:ea typeface="ＭＳ 明朝"/>
                        <a:cs typeface="Times New Roman"/>
                      </a:endParaRPr>
                    </a:p>
                    <a:p>
                      <a:r>
                        <a:rPr lang="en-US" sz="1050" kern="1200" dirty="0" smtClean="0">
                          <a:solidFill>
                            <a:schemeClr val="dk1"/>
                          </a:solidFill>
                          <a:latin typeface="+mn-lt"/>
                          <a:ea typeface="+mn-ea"/>
                          <a:cs typeface="+mn-cs"/>
                        </a:rPr>
                        <a:t>6. First alignment with the transport </a:t>
                      </a:r>
                      <a:r>
                        <a:rPr lang="en-US" sz="1050" kern="1200" dirty="0" err="1" smtClean="0">
                          <a:solidFill>
                            <a:schemeClr val="dk1"/>
                          </a:solidFill>
                          <a:latin typeface="+mn-lt"/>
                          <a:ea typeface="+mn-ea"/>
                          <a:cs typeface="+mn-cs"/>
                        </a:rPr>
                        <a:t>aquis</a:t>
                      </a:r>
                      <a:r>
                        <a:rPr lang="en-US" sz="1050" kern="1200" dirty="0" smtClean="0">
                          <a:solidFill>
                            <a:schemeClr val="dk1"/>
                          </a:solidFill>
                          <a:latin typeface="+mn-lt"/>
                          <a:ea typeface="+mn-ea"/>
                          <a:cs typeface="+mn-cs"/>
                        </a:rPr>
                        <a:t> (Min. of Transport, DE, AT, RS)</a:t>
                      </a:r>
                    </a:p>
                    <a:p>
                      <a:r>
                        <a:rPr lang="en-US" sz="1050" kern="1200" dirty="0" smtClean="0">
                          <a:solidFill>
                            <a:schemeClr val="dk1"/>
                          </a:solidFill>
                          <a:latin typeface="+mn-lt"/>
                          <a:ea typeface="+mn-ea"/>
                          <a:cs typeface="+mn-cs"/>
                        </a:rPr>
                        <a:t> 7. Harmonization with </a:t>
                      </a:r>
                      <a:r>
                        <a:rPr lang="en-US" sz="1050" kern="1200" dirty="0" err="1" smtClean="0">
                          <a:solidFill>
                            <a:schemeClr val="dk1"/>
                          </a:solidFill>
                          <a:latin typeface="+mn-lt"/>
                          <a:ea typeface="+mn-ea"/>
                          <a:cs typeface="+mn-cs"/>
                        </a:rPr>
                        <a:t>Aquis</a:t>
                      </a:r>
                      <a:r>
                        <a:rPr lang="en-US" sz="1050" kern="1200" dirty="0" smtClean="0">
                          <a:solidFill>
                            <a:schemeClr val="dk1"/>
                          </a:solidFill>
                          <a:latin typeface="+mn-lt"/>
                          <a:ea typeface="+mn-ea"/>
                          <a:cs typeface="+mn-cs"/>
                        </a:rPr>
                        <a:t> </a:t>
                      </a:r>
                      <a:r>
                        <a:rPr lang="en-US" sz="1050" kern="1200" dirty="0" err="1" smtClean="0">
                          <a:solidFill>
                            <a:schemeClr val="dk1"/>
                          </a:solidFill>
                          <a:latin typeface="+mn-lt"/>
                          <a:ea typeface="+mn-ea"/>
                          <a:cs typeface="+mn-cs"/>
                        </a:rPr>
                        <a:t>Communitaire</a:t>
                      </a:r>
                      <a:r>
                        <a:rPr lang="en-US" sz="1050" kern="1200" dirty="0" smtClean="0">
                          <a:solidFill>
                            <a:schemeClr val="dk1"/>
                          </a:solidFill>
                          <a:latin typeface="+mn-lt"/>
                          <a:ea typeface="+mn-ea"/>
                          <a:cs typeface="+mn-cs"/>
                        </a:rPr>
                        <a:t> (Min. of Infrastructure and Energy FR, LIT, RS)</a:t>
                      </a:r>
                    </a:p>
                    <a:p>
                      <a:r>
                        <a:rPr lang="en-US" sz="1050" kern="1200" dirty="0" smtClean="0">
                          <a:solidFill>
                            <a:schemeClr val="dk1"/>
                          </a:solidFill>
                          <a:latin typeface="+mn-lt"/>
                          <a:ea typeface="+mn-ea"/>
                          <a:cs typeface="+mn-cs"/>
                        </a:rPr>
                        <a:t> 8. TA to support the Min. of Infrastructure and Energy (RS)</a:t>
                      </a:r>
                    </a:p>
                    <a:p>
                      <a:r>
                        <a:rPr lang="en-US" sz="1050" kern="1200" dirty="0" smtClean="0">
                          <a:solidFill>
                            <a:schemeClr val="dk1"/>
                          </a:solidFill>
                          <a:latin typeface="+mn-lt"/>
                          <a:ea typeface="+mn-ea"/>
                          <a:cs typeface="+mn-cs"/>
                        </a:rPr>
                        <a:t> </a:t>
                      </a:r>
                    </a:p>
                    <a:p>
                      <a:r>
                        <a:rPr lang="en-US" sz="1050" i="1" kern="1200" dirty="0" smtClean="0">
                          <a:solidFill>
                            <a:schemeClr val="dk1"/>
                          </a:solidFill>
                          <a:latin typeface="+mn-lt"/>
                          <a:ea typeface="+mn-ea"/>
                          <a:cs typeface="+mn-cs"/>
                        </a:rPr>
                        <a:t>Output</a:t>
                      </a:r>
                      <a:r>
                        <a:rPr lang="en-US" sz="1050" kern="1200" dirty="0" smtClean="0">
                          <a:solidFill>
                            <a:schemeClr val="dk1"/>
                          </a:solidFill>
                          <a:latin typeface="+mn-lt"/>
                          <a:ea typeface="+mn-ea"/>
                          <a:cs typeface="+mn-cs"/>
                        </a:rPr>
                        <a:t>: {number </a:t>
                      </a:r>
                      <a:r>
                        <a:rPr lang="en-US" sz="1050" kern="1200" dirty="0" err="1" smtClean="0">
                          <a:solidFill>
                            <a:schemeClr val="dk1"/>
                          </a:solidFill>
                          <a:latin typeface="+mn-lt"/>
                          <a:ea typeface="+mn-ea"/>
                          <a:cs typeface="+mn-cs"/>
                        </a:rPr>
                        <a:t>tbc</a:t>
                      </a:r>
                      <a:r>
                        <a:rPr lang="en-US" sz="1050" kern="1200" dirty="0" smtClean="0">
                          <a:solidFill>
                            <a:schemeClr val="dk1"/>
                          </a:solidFill>
                          <a:latin typeface="+mn-lt"/>
                          <a:ea typeface="+mn-ea"/>
                          <a:cs typeface="+mn-cs"/>
                        </a:rPr>
                        <a:t>} of participants trained and inst. capacity improved.</a:t>
                      </a:r>
                    </a:p>
                    <a:p>
                      <a:pPr>
                        <a:spcAft>
                          <a:spcPts val="0"/>
                        </a:spcAft>
                      </a:pPr>
                      <a:endParaRPr lang="en-US" sz="1050" dirty="0">
                        <a:latin typeface="Cambria"/>
                        <a:ea typeface="ＭＳ 明朝"/>
                        <a:cs typeface="Times New Roman"/>
                      </a:endParaRPr>
                    </a:p>
                  </a:txBody>
                  <a:tcPr marL="68580" marR="68580" marT="0" marB="0" anchor="ctr"/>
                </a:tc>
              </a:tr>
            </a:tbl>
          </a:graphicData>
        </a:graphic>
      </p:graphicFrame>
      <p:sp>
        <p:nvSpPr>
          <p:cNvPr id="6" name="Rechteck 5"/>
          <p:cNvSpPr/>
          <p:nvPr/>
        </p:nvSpPr>
        <p:spPr>
          <a:xfrm>
            <a:off x="467544" y="1556792"/>
            <a:ext cx="8208912" cy="432048"/>
          </a:xfrm>
          <a:prstGeom prst="rect">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bg1"/>
                </a:solidFill>
              </a:rPr>
              <a:t>Action ‘To Combat Institutional Capacity and Public Service Related Problems </a:t>
            </a:r>
          </a:p>
          <a:p>
            <a:pPr algn="ctr"/>
            <a:r>
              <a:rPr lang="en-US" b="1" dirty="0" smtClean="0">
                <a:solidFill>
                  <a:schemeClr val="bg1"/>
                </a:solidFill>
              </a:rPr>
              <a:t>in the Danube Region</a:t>
            </a:r>
            <a:r>
              <a:rPr lang="en-US" b="1" dirty="0" smtClean="0"/>
              <a:t>’ </a:t>
            </a:r>
            <a:endParaRPr lang="de-DE" dirty="0"/>
          </a:p>
        </p:txBody>
      </p:sp>
      <p:sp>
        <p:nvSpPr>
          <p:cNvPr id="8" name="Titel 2"/>
          <p:cNvSpPr>
            <a:spLocks noGrp="1"/>
          </p:cNvSpPr>
          <p:nvPr>
            <p:ph type="title"/>
          </p:nvPr>
        </p:nvSpPr>
        <p:spPr>
          <a:prstGeom prst="rect">
            <a:avLst/>
          </a:prstGeom>
          <a:solidFill>
            <a:srgbClr val="18388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l"/>
            <a:r>
              <a:rPr lang="en-GB" sz="2800" b="1" dirty="0" smtClean="0"/>
              <a:t>Roadmap for the action: </a:t>
            </a:r>
            <a:br>
              <a:rPr lang="en-GB" sz="2800" b="1" dirty="0" smtClean="0"/>
            </a:br>
            <a:r>
              <a:rPr lang="en-GB" sz="2800" b="1" dirty="0" smtClean="0"/>
              <a:t>Working Group 1 – Institutional Capacity</a:t>
            </a:r>
            <a:endParaRPr lang="de-DE" sz="2800" dirty="0">
              <a:solidFill>
                <a:schemeClr val="bg1"/>
              </a:solidFill>
              <a:latin typeface="Arial Narrow" pitchFamily="34" charset="0"/>
            </a:endParaRPr>
          </a:p>
        </p:txBody>
      </p:sp>
      <p:pic>
        <p:nvPicPr>
          <p:cNvPr id="7" name="Grafik 6" descr="stadtwien-1160px.jpg"/>
          <p:cNvPicPr>
            <a:picLocks noChangeAspect="1"/>
          </p:cNvPicPr>
          <p:nvPr/>
        </p:nvPicPr>
        <p:blipFill>
          <a:blip r:embed="rId2" cstate="print"/>
          <a:stretch>
            <a:fillRect/>
          </a:stretch>
        </p:blipFill>
        <p:spPr>
          <a:xfrm>
            <a:off x="4189473" y="6231214"/>
            <a:ext cx="2127473" cy="341809"/>
          </a:xfrm>
          <a:prstGeom prst="rect">
            <a:avLst/>
          </a:prstGeom>
        </p:spPr>
      </p:pic>
      <p:pic>
        <p:nvPicPr>
          <p:cNvPr id="9" name="Grafik 8" descr="metis.wmf"/>
          <p:cNvPicPr>
            <a:picLocks noChangeAspect="1"/>
          </p:cNvPicPr>
          <p:nvPr/>
        </p:nvPicPr>
        <p:blipFill>
          <a:blip r:embed="rId3" cstate="print"/>
          <a:stretch>
            <a:fillRect/>
          </a:stretch>
        </p:blipFill>
        <p:spPr>
          <a:xfrm>
            <a:off x="6470487" y="6005665"/>
            <a:ext cx="1944216" cy="576064"/>
          </a:xfrm>
          <a:prstGeom prst="rect">
            <a:avLst/>
          </a:prstGeom>
        </p:spPr>
      </p:pic>
      <p:pic>
        <p:nvPicPr>
          <p:cNvPr id="10" name="Grafik 0" descr="Logo-DRS_small_inst-capacity.jpg"/>
          <p:cNvPicPr>
            <a:picLocks noChangeAspect="1" noChangeArrowheads="1"/>
          </p:cNvPicPr>
          <p:nvPr/>
        </p:nvPicPr>
        <p:blipFill>
          <a:blip r:embed="rId4" cstate="print"/>
          <a:srcRect/>
          <a:stretch>
            <a:fillRect/>
          </a:stretch>
        </p:blipFill>
        <p:spPr bwMode="auto">
          <a:xfrm>
            <a:off x="467544" y="5877272"/>
            <a:ext cx="2304256" cy="826419"/>
          </a:xfrm>
          <a:prstGeom prst="rect">
            <a:avLst/>
          </a:prstGeom>
          <a:noFill/>
          <a:ln w="9525">
            <a:noFill/>
            <a:miter lim="800000"/>
            <a:headEnd/>
            <a:tailEnd/>
          </a:ln>
        </p:spPr>
      </p:pic>
      <p:pic>
        <p:nvPicPr>
          <p:cNvPr id="11" name="Picture 2" descr="http://eusdr-pa10/Logos/logo_web.jpg"/>
          <p:cNvPicPr>
            <a:picLocks noChangeAspect="1" noChangeArrowheads="1"/>
          </p:cNvPicPr>
          <p:nvPr/>
        </p:nvPicPr>
        <p:blipFill>
          <a:blip r:embed="rId5" cstate="print"/>
          <a:srcRect l="50399" t="50399" r="11801"/>
          <a:stretch>
            <a:fillRect/>
          </a:stretch>
        </p:blipFill>
        <p:spPr bwMode="auto">
          <a:xfrm>
            <a:off x="2843808" y="6065912"/>
            <a:ext cx="1224136" cy="792088"/>
          </a:xfrm>
          <a:prstGeom prst="rect">
            <a:avLst/>
          </a:prstGeom>
          <a:noFill/>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2"/>
          <p:cNvSpPr>
            <a:spLocks noGrp="1"/>
          </p:cNvSpPr>
          <p:nvPr>
            <p:ph type="title"/>
          </p:nvPr>
        </p:nvSpPr>
        <p:spPr>
          <a:prstGeom prst="rect">
            <a:avLst/>
          </a:prstGeom>
          <a:solidFill>
            <a:srgbClr val="18388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l"/>
            <a:r>
              <a:rPr lang="en-GB" sz="2800" b="1" dirty="0" smtClean="0"/>
              <a:t>Roadmap for the action: </a:t>
            </a:r>
            <a:br>
              <a:rPr lang="en-GB" sz="2800" b="1" dirty="0" smtClean="0"/>
            </a:br>
            <a:r>
              <a:rPr lang="en-GB" sz="2800" b="1" dirty="0" smtClean="0"/>
              <a:t>Working Group 1 – Institutional Capacity</a:t>
            </a:r>
            <a:endParaRPr lang="de-DE" sz="2800" dirty="0">
              <a:solidFill>
                <a:schemeClr val="bg1"/>
              </a:solidFill>
              <a:latin typeface="Arial Narrow" pitchFamily="34" charset="0"/>
            </a:endParaRPr>
          </a:p>
        </p:txBody>
      </p:sp>
      <p:graphicFrame>
        <p:nvGraphicFramePr>
          <p:cNvPr id="5" name="Table 4"/>
          <p:cNvGraphicFramePr>
            <a:graphicFrameLocks noGrp="1"/>
          </p:cNvGraphicFramePr>
          <p:nvPr/>
        </p:nvGraphicFramePr>
        <p:xfrm>
          <a:off x="467545" y="2276872"/>
          <a:ext cx="8208911" cy="3384376"/>
        </p:xfrm>
        <a:graphic>
          <a:graphicData uri="http://schemas.openxmlformats.org/drawingml/2006/table">
            <a:tbl>
              <a:tblPr firstRow="1" bandRow="1">
                <a:tableStyleId>{5C22544A-7EE6-4342-B048-85BDC9FD1C3A}</a:tableStyleId>
              </a:tblPr>
              <a:tblGrid>
                <a:gridCol w="1368152"/>
                <a:gridCol w="2880320"/>
                <a:gridCol w="1224136"/>
                <a:gridCol w="864096"/>
                <a:gridCol w="864096"/>
                <a:gridCol w="1008111"/>
              </a:tblGrid>
              <a:tr h="881836">
                <a:tc>
                  <a:txBody>
                    <a:bodyPr/>
                    <a:lstStyle/>
                    <a:p>
                      <a:pPr algn="l">
                        <a:spcAft>
                          <a:spcPts val="0"/>
                        </a:spcAft>
                      </a:pPr>
                      <a:r>
                        <a:rPr lang="en-US" sz="1100" b="1" dirty="0" smtClean="0">
                          <a:latin typeface="Calibri"/>
                          <a:ea typeface="ＭＳ 明朝"/>
                          <a:cs typeface="Times New Roman"/>
                        </a:rPr>
                        <a:t>Milestone N°3 </a:t>
                      </a:r>
                      <a:r>
                        <a:rPr lang="en-US" sz="1100" b="1" dirty="0">
                          <a:latin typeface="Calibri"/>
                          <a:ea typeface="ＭＳ 明朝"/>
                          <a:cs typeface="Times New Roman"/>
                        </a:rPr>
                        <a:t>(operational steps)</a:t>
                      </a:r>
                      <a:endParaRPr lang="en-US" sz="1100" dirty="0">
                        <a:latin typeface="Cambria"/>
                        <a:ea typeface="ＭＳ 明朝"/>
                        <a:cs typeface="Times New Roman"/>
                      </a:endParaRPr>
                    </a:p>
                  </a:txBody>
                  <a:tcPr marL="68580" marR="68580" marT="0" marB="0" anchor="ctr"/>
                </a:tc>
                <a:tc>
                  <a:txBody>
                    <a:bodyPr/>
                    <a:lstStyle/>
                    <a:p>
                      <a:pPr algn="ctr">
                        <a:spcAft>
                          <a:spcPts val="0"/>
                        </a:spcAft>
                      </a:pPr>
                      <a:r>
                        <a:rPr lang="en-US" sz="1100" b="1" dirty="0" smtClean="0">
                          <a:latin typeface="Calibri"/>
                          <a:ea typeface="ＭＳ 明朝"/>
                          <a:cs typeface="Times New Roman"/>
                        </a:rPr>
                        <a:t>Main Objective</a:t>
                      </a:r>
                      <a:endParaRPr lang="en-US" sz="1100" dirty="0">
                        <a:latin typeface="Cambria"/>
                        <a:ea typeface="ＭＳ 明朝"/>
                        <a:cs typeface="Times New Roman"/>
                      </a:endParaRPr>
                    </a:p>
                  </a:txBody>
                  <a:tcPr marL="68580" marR="68580" marT="0" marB="0" anchor="ctr"/>
                </a:tc>
                <a:tc>
                  <a:txBody>
                    <a:bodyPr/>
                    <a:lstStyle/>
                    <a:p>
                      <a:pPr algn="ctr">
                        <a:spcAft>
                          <a:spcPts val="0"/>
                        </a:spcAft>
                      </a:pPr>
                      <a:r>
                        <a:rPr lang="en-US" sz="1100" b="1" dirty="0">
                          <a:latin typeface="Calibri"/>
                          <a:ea typeface="ＭＳ 明朝"/>
                          <a:cs typeface="Times New Roman"/>
                        </a:rPr>
                        <a:t>Results</a:t>
                      </a:r>
                      <a:endParaRPr lang="en-US" sz="1100" dirty="0">
                        <a:latin typeface="Cambria"/>
                        <a:ea typeface="ＭＳ 明朝"/>
                        <a:cs typeface="Times New Roman"/>
                      </a:endParaRPr>
                    </a:p>
                  </a:txBody>
                  <a:tcPr marL="68580" marR="68580" marT="0" marB="0" anchor="ctr"/>
                </a:tc>
                <a:tc>
                  <a:txBody>
                    <a:bodyPr/>
                    <a:lstStyle/>
                    <a:p>
                      <a:pPr algn="ctr">
                        <a:spcAft>
                          <a:spcPts val="0"/>
                        </a:spcAft>
                      </a:pPr>
                      <a:r>
                        <a:rPr lang="en-US" sz="1100" b="1" dirty="0">
                          <a:latin typeface="Calibri"/>
                          <a:ea typeface="ＭＳ 明朝"/>
                          <a:cs typeface="Times New Roman"/>
                        </a:rPr>
                        <a:t>Responsibility</a:t>
                      </a:r>
                      <a:endParaRPr lang="en-US" sz="1100" dirty="0">
                        <a:latin typeface="Cambria"/>
                        <a:ea typeface="ＭＳ 明朝"/>
                        <a:cs typeface="Times New Roman"/>
                      </a:endParaRPr>
                    </a:p>
                  </a:txBody>
                  <a:tcPr marL="68580" marR="68580" marT="0" marB="0" anchor="ctr"/>
                </a:tc>
                <a:tc>
                  <a:txBody>
                    <a:bodyPr/>
                    <a:lstStyle/>
                    <a:p>
                      <a:pPr algn="ctr">
                        <a:spcAft>
                          <a:spcPts val="0"/>
                        </a:spcAft>
                      </a:pPr>
                      <a:r>
                        <a:rPr lang="en-US" sz="1100" b="1" dirty="0">
                          <a:latin typeface="Calibri"/>
                          <a:ea typeface="ＭＳ 明朝"/>
                          <a:cs typeface="Times New Roman"/>
                        </a:rPr>
                        <a:t>Deadline</a:t>
                      </a:r>
                      <a:endParaRPr lang="en-US" sz="1100" dirty="0">
                        <a:latin typeface="Cambria"/>
                        <a:ea typeface="ＭＳ 明朝"/>
                        <a:cs typeface="Times New Roman"/>
                      </a:endParaRPr>
                    </a:p>
                  </a:txBody>
                  <a:tcPr marL="68580" marR="68580" marT="0" marB="0" anchor="ctr"/>
                </a:tc>
                <a:tc>
                  <a:txBody>
                    <a:bodyPr/>
                    <a:lstStyle/>
                    <a:p>
                      <a:pPr marL="0" algn="l" defTabSz="914400" rtl="0" eaLnBrk="1" latinLnBrk="0" hangingPunct="1">
                        <a:spcAft>
                          <a:spcPts val="0"/>
                        </a:spcAft>
                      </a:pPr>
                      <a:r>
                        <a:rPr lang="en-US" sz="1100" b="1" kern="1200" dirty="0" smtClean="0">
                          <a:solidFill>
                            <a:schemeClr val="lt1"/>
                          </a:solidFill>
                          <a:latin typeface="Calibri"/>
                          <a:ea typeface="ＭＳ 明朝"/>
                          <a:cs typeface="Times New Roman"/>
                        </a:rPr>
                        <a:t>Projects allocated to the Action</a:t>
                      </a:r>
                      <a:endParaRPr lang="en-US" sz="1100" b="1" kern="1200" dirty="0">
                        <a:solidFill>
                          <a:schemeClr val="lt1"/>
                        </a:solidFill>
                        <a:latin typeface="Calibri"/>
                        <a:ea typeface="ＭＳ 明朝"/>
                        <a:cs typeface="Times New Roman"/>
                      </a:endParaRPr>
                    </a:p>
                  </a:txBody>
                  <a:tcPr marL="68580" marR="68580" marT="0" marB="0" anchor="ctr"/>
                </a:tc>
              </a:tr>
              <a:tr h="2502540">
                <a:tc>
                  <a:txBody>
                    <a:bodyPr/>
                    <a:lstStyle/>
                    <a:p>
                      <a:pPr algn="ctr">
                        <a:spcAft>
                          <a:spcPts val="0"/>
                        </a:spcAft>
                      </a:pPr>
                      <a:endParaRPr lang="en-US" sz="1100" b="1" dirty="0" smtClean="0">
                        <a:latin typeface="Calibri"/>
                        <a:ea typeface="ＭＳ 明朝"/>
                        <a:cs typeface="Times New Roman"/>
                      </a:endParaRPr>
                    </a:p>
                    <a:p>
                      <a:pPr algn="l">
                        <a:spcAft>
                          <a:spcPts val="0"/>
                        </a:spcAft>
                      </a:pPr>
                      <a:r>
                        <a:rPr lang="en-US" sz="1100" b="1" dirty="0" smtClean="0">
                          <a:latin typeface="Calibri"/>
                          <a:ea typeface="ＭＳ 明朝"/>
                          <a:cs typeface="Times New Roman"/>
                        </a:rPr>
                        <a:t>Present </a:t>
                      </a:r>
                      <a:r>
                        <a:rPr lang="en-US" sz="1100" b="1" dirty="0">
                          <a:latin typeface="Calibri"/>
                          <a:ea typeface="ＭＳ 明朝"/>
                          <a:cs typeface="Times New Roman"/>
                        </a:rPr>
                        <a:t>/ publish paper </a:t>
                      </a:r>
                      <a:r>
                        <a:rPr lang="en-US" sz="1100" b="1" i="1" dirty="0">
                          <a:latin typeface="Calibri"/>
                          <a:ea typeface="ＭＳ 明朝"/>
                          <a:cs typeface="Times New Roman"/>
                        </a:rPr>
                        <a:t>“Institutional Capacity Development Through Implementation of the EUSDR”</a:t>
                      </a:r>
                      <a:r>
                        <a:rPr lang="en-US" sz="1100" b="1" dirty="0">
                          <a:latin typeface="Calibri"/>
                          <a:ea typeface="ＭＳ 明朝"/>
                          <a:cs typeface="Times New Roman"/>
                        </a:rPr>
                        <a:t> at </a:t>
                      </a:r>
                      <a:r>
                        <a:rPr lang="en-US" sz="1100" b="1" dirty="0" err="1">
                          <a:latin typeface="Calibri"/>
                          <a:ea typeface="ＭＳ 明朝"/>
                          <a:cs typeface="Times New Roman"/>
                        </a:rPr>
                        <a:t>NISPAcee</a:t>
                      </a:r>
                      <a:r>
                        <a:rPr lang="en-US" sz="1100" b="1" dirty="0">
                          <a:latin typeface="Calibri"/>
                          <a:ea typeface="ＭＳ 明朝"/>
                          <a:cs typeface="Times New Roman"/>
                        </a:rPr>
                        <a:t> Annual Conference </a:t>
                      </a:r>
                      <a:endParaRPr lang="en-US" sz="1100" dirty="0">
                        <a:latin typeface="Cambria"/>
                        <a:ea typeface="ＭＳ 明朝"/>
                        <a:cs typeface="Times New Roman"/>
                      </a:endParaRPr>
                    </a:p>
                  </a:txBody>
                  <a:tcPr marL="68580" marR="68580" marT="0" marB="0"/>
                </a:tc>
                <a:tc>
                  <a:txBody>
                    <a:bodyPr/>
                    <a:lstStyle/>
                    <a:p>
                      <a:pPr>
                        <a:spcAft>
                          <a:spcPts val="0"/>
                        </a:spcAft>
                      </a:pPr>
                      <a:r>
                        <a:rPr lang="en-US" sz="1100" dirty="0" err="1">
                          <a:latin typeface="Calibri"/>
                          <a:ea typeface="ＭＳ 明朝"/>
                          <a:cs typeface="Times New Roman"/>
                        </a:rPr>
                        <a:t>NISPAcee</a:t>
                      </a:r>
                      <a:r>
                        <a:rPr lang="en-US" sz="1100" dirty="0">
                          <a:latin typeface="Calibri"/>
                          <a:ea typeface="ＭＳ 明朝"/>
                          <a:cs typeface="Times New Roman"/>
                        </a:rPr>
                        <a:t>, a network of institutes and public administration schools in the Central and Eastern Europe put on a call for papers to be published and presented at the annual conference.  </a:t>
                      </a:r>
                      <a:r>
                        <a:rPr lang="en-US" sz="1100" dirty="0" smtClean="0">
                          <a:latin typeface="Calibri"/>
                          <a:ea typeface="ＭＳ 明朝"/>
                          <a:cs typeface="Times New Roman"/>
                        </a:rPr>
                        <a:t>PAC </a:t>
                      </a:r>
                      <a:r>
                        <a:rPr lang="en-US" sz="1100" dirty="0">
                          <a:latin typeface="Calibri"/>
                          <a:ea typeface="ＭＳ 明朝"/>
                          <a:cs typeface="Times New Roman"/>
                        </a:rPr>
                        <a:t>submitted an outline of the paper to be presented within the working group on internationalization and networking of PA studies.  The concept paper was approved in Dec. 2011 to be presented </a:t>
                      </a:r>
                      <a:r>
                        <a:rPr lang="en-US" sz="1100" u="none" dirty="0">
                          <a:latin typeface="Calibri"/>
                          <a:ea typeface="ＭＳ 明朝"/>
                          <a:cs typeface="Times New Roman"/>
                        </a:rPr>
                        <a:t>at </a:t>
                      </a:r>
                      <a:r>
                        <a:rPr lang="en-US" sz="1100" u="none" dirty="0" err="1">
                          <a:solidFill>
                            <a:srgbClr val="0000FF"/>
                          </a:solidFill>
                          <a:latin typeface="Calibri"/>
                          <a:ea typeface="ＭＳ 明朝"/>
                          <a:cs typeface="Times New Roman"/>
                          <a:hlinkClick r:id="rId2"/>
                        </a:rPr>
                        <a:t>NISPAcee</a:t>
                      </a:r>
                      <a:r>
                        <a:rPr lang="en-US" sz="1100" u="none" dirty="0">
                          <a:solidFill>
                            <a:srgbClr val="0000FF"/>
                          </a:solidFill>
                          <a:latin typeface="Calibri"/>
                          <a:ea typeface="ＭＳ 明朝"/>
                          <a:cs typeface="Times New Roman"/>
                          <a:hlinkClick r:id="rId2"/>
                        </a:rPr>
                        <a:t> annual conference</a:t>
                      </a:r>
                      <a:r>
                        <a:rPr lang="en-US" sz="1100" u="none" dirty="0">
                          <a:latin typeface="Calibri"/>
                          <a:ea typeface="ＭＳ 明朝"/>
                          <a:cs typeface="Times New Roman"/>
                        </a:rPr>
                        <a:t> (</a:t>
                      </a:r>
                      <a:r>
                        <a:rPr lang="en-US" sz="1100" u="none" dirty="0" err="1">
                          <a:latin typeface="Calibri"/>
                          <a:ea typeface="ＭＳ 明朝"/>
                          <a:cs typeface="Times New Roman"/>
                        </a:rPr>
                        <a:t>Ohrid</a:t>
                      </a:r>
                      <a:r>
                        <a:rPr lang="en-US" sz="1100" u="none" dirty="0">
                          <a:latin typeface="Calibri"/>
                          <a:ea typeface="ＭＳ 明朝"/>
                          <a:cs typeface="Times New Roman"/>
                        </a:rPr>
                        <a:t>, May </a:t>
                      </a:r>
                      <a:r>
                        <a:rPr lang="en-US" sz="1100" dirty="0">
                          <a:latin typeface="Calibri"/>
                          <a:ea typeface="ＭＳ 明朝"/>
                          <a:cs typeface="Times New Roman"/>
                        </a:rPr>
                        <a:t>23 - 26, 2012</a:t>
                      </a:r>
                      <a:r>
                        <a:rPr lang="en-US" sz="1100" dirty="0" smtClean="0">
                          <a:latin typeface="Calibri"/>
                          <a:ea typeface="ＭＳ 明朝"/>
                          <a:cs typeface="Times New Roman"/>
                        </a:rPr>
                        <a:t>).</a:t>
                      </a:r>
                      <a:r>
                        <a:rPr lang="en-US" sz="1100" baseline="0" dirty="0" smtClean="0">
                          <a:latin typeface="Calibri"/>
                          <a:ea typeface="ＭＳ 明朝"/>
                          <a:cs typeface="Times New Roman"/>
                        </a:rPr>
                        <a:t> </a:t>
                      </a:r>
                      <a:r>
                        <a:rPr lang="en-US" sz="1100" dirty="0" smtClean="0">
                          <a:latin typeface="Calibri"/>
                          <a:ea typeface="ＭＳ 明朝"/>
                          <a:cs typeface="Times New Roman"/>
                        </a:rPr>
                        <a:t>Based </a:t>
                      </a:r>
                      <a:r>
                        <a:rPr lang="en-US" sz="1100" dirty="0">
                          <a:latin typeface="Calibri"/>
                          <a:ea typeface="ＭＳ 明朝"/>
                          <a:cs typeface="Times New Roman"/>
                        </a:rPr>
                        <a:t>on inputs provided by WG1 members at the February WG1 meeting, their written input and research a paper will be prepared and presented. </a:t>
                      </a:r>
                      <a:endParaRPr lang="en-US" sz="1100" dirty="0">
                        <a:latin typeface="Cambria"/>
                        <a:ea typeface="ＭＳ 明朝"/>
                        <a:cs typeface="Times New Roman"/>
                      </a:endParaRPr>
                    </a:p>
                  </a:txBody>
                  <a:tcPr marL="68580" marR="68580" marT="0" marB="0"/>
                </a:tc>
                <a:tc>
                  <a:txBody>
                    <a:bodyPr/>
                    <a:lstStyle/>
                    <a:p>
                      <a:pPr>
                        <a:spcAft>
                          <a:spcPts val="0"/>
                        </a:spcAft>
                      </a:pPr>
                      <a:endParaRPr lang="en-US" sz="1100" dirty="0" smtClean="0">
                        <a:latin typeface="Calibri"/>
                        <a:ea typeface="ＭＳ 明朝"/>
                        <a:cs typeface="Times New Roman"/>
                      </a:endParaRPr>
                    </a:p>
                    <a:p>
                      <a:pPr>
                        <a:spcAft>
                          <a:spcPts val="0"/>
                        </a:spcAft>
                      </a:pPr>
                      <a:endParaRPr lang="en-US" sz="1100" dirty="0" smtClean="0">
                        <a:latin typeface="Calibri"/>
                        <a:ea typeface="ＭＳ 明朝"/>
                        <a:cs typeface="Times New Roman"/>
                      </a:endParaRPr>
                    </a:p>
                    <a:p>
                      <a:pPr>
                        <a:spcAft>
                          <a:spcPts val="0"/>
                        </a:spcAft>
                      </a:pPr>
                      <a:endParaRPr lang="en-US" sz="1100" dirty="0" smtClean="0">
                        <a:latin typeface="Calibri"/>
                        <a:ea typeface="ＭＳ 明朝"/>
                        <a:cs typeface="Times New Roman"/>
                      </a:endParaRPr>
                    </a:p>
                    <a:p>
                      <a:pPr>
                        <a:spcAft>
                          <a:spcPts val="0"/>
                        </a:spcAft>
                      </a:pPr>
                      <a:endParaRPr lang="en-US" sz="1100" dirty="0" smtClean="0">
                        <a:latin typeface="Calibri"/>
                        <a:ea typeface="ＭＳ 明朝"/>
                        <a:cs typeface="Times New Roman"/>
                      </a:endParaRPr>
                    </a:p>
                    <a:p>
                      <a:pPr>
                        <a:spcAft>
                          <a:spcPts val="0"/>
                        </a:spcAft>
                      </a:pPr>
                      <a:r>
                        <a:rPr lang="en-US" sz="1100" dirty="0" smtClean="0">
                          <a:latin typeface="Calibri"/>
                          <a:ea typeface="ＭＳ 明朝"/>
                          <a:cs typeface="Times New Roman"/>
                        </a:rPr>
                        <a:t>Increased </a:t>
                      </a:r>
                      <a:r>
                        <a:rPr lang="en-US" sz="1100" dirty="0">
                          <a:latin typeface="Calibri"/>
                          <a:ea typeface="ＭＳ 明朝"/>
                          <a:cs typeface="Times New Roman"/>
                        </a:rPr>
                        <a:t>visibility of the EUSDR and institutional capacity efforts in the region.</a:t>
                      </a:r>
                      <a:endParaRPr lang="en-US" sz="1100" dirty="0">
                        <a:latin typeface="Cambria"/>
                        <a:ea typeface="ＭＳ 明朝"/>
                        <a:cs typeface="Times New Roman"/>
                      </a:endParaRPr>
                    </a:p>
                  </a:txBody>
                  <a:tcPr marL="68580" marR="68580" marT="0" marB="0"/>
                </a:tc>
                <a:tc>
                  <a:txBody>
                    <a:bodyPr/>
                    <a:lstStyle/>
                    <a:p>
                      <a:pPr>
                        <a:spcAft>
                          <a:spcPts val="0"/>
                        </a:spcAft>
                      </a:pPr>
                      <a:r>
                        <a:rPr lang="en-US" sz="1100" dirty="0">
                          <a:latin typeface="Calibri"/>
                          <a:ea typeface="ＭＳ 明朝"/>
                          <a:cs typeface="Times New Roman"/>
                        </a:rPr>
                        <a:t>Working group members</a:t>
                      </a:r>
                      <a:endParaRPr lang="en-US" sz="1100" dirty="0">
                        <a:latin typeface="Cambria"/>
                        <a:ea typeface="ＭＳ 明朝"/>
                        <a:cs typeface="Times New Roman"/>
                      </a:endParaRPr>
                    </a:p>
                    <a:p>
                      <a:pPr>
                        <a:spcAft>
                          <a:spcPts val="0"/>
                        </a:spcAft>
                      </a:pPr>
                      <a:endParaRPr lang="en-US" sz="1100" dirty="0" smtClean="0">
                        <a:latin typeface="Calibri"/>
                        <a:ea typeface="ＭＳ 明朝"/>
                        <a:cs typeface="Times New Roman"/>
                      </a:endParaRPr>
                    </a:p>
                    <a:p>
                      <a:pPr>
                        <a:spcAft>
                          <a:spcPts val="0"/>
                        </a:spcAft>
                      </a:pPr>
                      <a:r>
                        <a:rPr lang="en-US" sz="1100" dirty="0" smtClean="0">
                          <a:latin typeface="Calibri"/>
                          <a:ea typeface="ＭＳ 明朝"/>
                          <a:cs typeface="Times New Roman"/>
                        </a:rPr>
                        <a:t>PAC10 </a:t>
                      </a:r>
                      <a:r>
                        <a:rPr lang="en-US" sz="1100" dirty="0">
                          <a:latin typeface="Calibri"/>
                          <a:ea typeface="ＭＳ 明朝"/>
                          <a:cs typeface="Times New Roman"/>
                        </a:rPr>
                        <a:t>Coordinator (PAC, CEF) </a:t>
                      </a:r>
                      <a:endParaRPr lang="en-US" sz="1100" dirty="0">
                        <a:latin typeface="Cambria"/>
                        <a:ea typeface="ＭＳ 明朝"/>
                        <a:cs typeface="Times New Roman"/>
                      </a:endParaRPr>
                    </a:p>
                  </a:txBody>
                  <a:tcPr marL="68580" marR="68580" marT="0" marB="0" anchor="ctr"/>
                </a:tc>
                <a:tc>
                  <a:txBody>
                    <a:bodyPr/>
                    <a:lstStyle/>
                    <a:p>
                      <a:pPr>
                        <a:spcAft>
                          <a:spcPts val="0"/>
                        </a:spcAft>
                      </a:pPr>
                      <a:r>
                        <a:rPr lang="en-US" sz="1100" kern="1200" dirty="0" smtClean="0">
                          <a:solidFill>
                            <a:schemeClr val="dk1"/>
                          </a:solidFill>
                          <a:latin typeface="+mn-lt"/>
                          <a:ea typeface="+mn-ea"/>
                          <a:cs typeface="+mn-cs"/>
                        </a:rPr>
                        <a:t>For WG members March 9, 2012</a:t>
                      </a:r>
                      <a:endParaRPr lang="en-US" sz="1100" dirty="0" smtClean="0">
                        <a:latin typeface="Calibri"/>
                        <a:ea typeface="ＭＳ 明朝"/>
                        <a:cs typeface="Times New Roman"/>
                      </a:endParaRPr>
                    </a:p>
                    <a:p>
                      <a:pPr>
                        <a:spcAft>
                          <a:spcPts val="0"/>
                        </a:spcAft>
                      </a:pPr>
                      <a:endParaRPr lang="en-US" sz="1100" dirty="0" smtClean="0">
                        <a:latin typeface="Calibri"/>
                        <a:ea typeface="ＭＳ 明朝"/>
                        <a:cs typeface="Times New Roman"/>
                      </a:endParaRPr>
                    </a:p>
                    <a:p>
                      <a:pPr>
                        <a:spcAft>
                          <a:spcPts val="0"/>
                        </a:spcAft>
                      </a:pPr>
                      <a:r>
                        <a:rPr lang="en-US" sz="1100" dirty="0" smtClean="0">
                          <a:latin typeface="Calibri"/>
                          <a:ea typeface="ＭＳ 明朝"/>
                          <a:cs typeface="Times New Roman"/>
                        </a:rPr>
                        <a:t>For </a:t>
                      </a:r>
                      <a:r>
                        <a:rPr lang="en-US" sz="1100" dirty="0">
                          <a:latin typeface="Calibri"/>
                          <a:ea typeface="ＭＳ 明朝"/>
                          <a:cs typeface="Times New Roman"/>
                        </a:rPr>
                        <a:t>PAC April 10, 2012</a:t>
                      </a:r>
                      <a:endParaRPr lang="en-US" sz="1100" dirty="0">
                        <a:latin typeface="Cambria"/>
                        <a:ea typeface="ＭＳ 明朝"/>
                        <a:cs typeface="Times New Roman"/>
                      </a:endParaRPr>
                    </a:p>
                  </a:txBody>
                  <a:tcPr marL="68580" marR="68580" marT="0" marB="0" anchor="ctr"/>
                </a:tc>
                <a:tc>
                  <a:txBody>
                    <a:bodyPr/>
                    <a:lstStyle/>
                    <a:p>
                      <a:pPr>
                        <a:spcAft>
                          <a:spcPts val="0"/>
                        </a:spcAft>
                      </a:pPr>
                      <a:endParaRPr lang="en-US" sz="1200" dirty="0" smtClean="0">
                        <a:latin typeface="Cambria"/>
                        <a:ea typeface="ＭＳ 明朝"/>
                        <a:cs typeface="Times New Roman"/>
                      </a:endParaRPr>
                    </a:p>
                  </a:txBody>
                  <a:tcPr marL="68580" marR="68580" marT="0" marB="0" anchor="ctr"/>
                </a:tc>
              </a:tr>
            </a:tbl>
          </a:graphicData>
        </a:graphic>
      </p:graphicFrame>
      <p:sp>
        <p:nvSpPr>
          <p:cNvPr id="6" name="Rechteck 5"/>
          <p:cNvSpPr/>
          <p:nvPr/>
        </p:nvSpPr>
        <p:spPr>
          <a:xfrm>
            <a:off x="467544" y="1772816"/>
            <a:ext cx="8208912" cy="432048"/>
          </a:xfrm>
          <a:prstGeom prst="rect">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smtClean="0">
                <a:solidFill>
                  <a:schemeClr val="bg1"/>
                </a:solidFill>
              </a:rPr>
              <a:t>Action ‘To Combat Institutional Capacity and Public Service Related Problems </a:t>
            </a:r>
          </a:p>
          <a:p>
            <a:pPr algn="ctr"/>
            <a:r>
              <a:rPr lang="en-US" sz="1600" b="1" dirty="0" smtClean="0">
                <a:solidFill>
                  <a:schemeClr val="bg1"/>
                </a:solidFill>
              </a:rPr>
              <a:t>in the Danube Region</a:t>
            </a:r>
            <a:r>
              <a:rPr lang="en-US" b="1" dirty="0" smtClean="0"/>
              <a:t>’ </a:t>
            </a:r>
            <a:endParaRPr lang="de-DE" dirty="0"/>
          </a:p>
        </p:txBody>
      </p:sp>
      <p:pic>
        <p:nvPicPr>
          <p:cNvPr id="7" name="Grafik 6" descr="stadtwien-1160px.jpg"/>
          <p:cNvPicPr>
            <a:picLocks noChangeAspect="1"/>
          </p:cNvPicPr>
          <p:nvPr/>
        </p:nvPicPr>
        <p:blipFill>
          <a:blip r:embed="rId3" cstate="print"/>
          <a:stretch>
            <a:fillRect/>
          </a:stretch>
        </p:blipFill>
        <p:spPr>
          <a:xfrm>
            <a:off x="4189473" y="6222070"/>
            <a:ext cx="2127473" cy="341809"/>
          </a:xfrm>
          <a:prstGeom prst="rect">
            <a:avLst/>
          </a:prstGeom>
        </p:spPr>
      </p:pic>
      <p:pic>
        <p:nvPicPr>
          <p:cNvPr id="8" name="Grafik 7" descr="metis.wmf"/>
          <p:cNvPicPr>
            <a:picLocks noChangeAspect="1"/>
          </p:cNvPicPr>
          <p:nvPr/>
        </p:nvPicPr>
        <p:blipFill>
          <a:blip r:embed="rId4" cstate="print"/>
          <a:stretch>
            <a:fillRect/>
          </a:stretch>
        </p:blipFill>
        <p:spPr>
          <a:xfrm>
            <a:off x="6470487" y="5996521"/>
            <a:ext cx="1944216" cy="576064"/>
          </a:xfrm>
          <a:prstGeom prst="rect">
            <a:avLst/>
          </a:prstGeom>
        </p:spPr>
      </p:pic>
      <p:pic>
        <p:nvPicPr>
          <p:cNvPr id="9" name="Grafik 0" descr="Logo-DRS_small_inst-capacity.jpg"/>
          <p:cNvPicPr>
            <a:picLocks noChangeAspect="1" noChangeArrowheads="1"/>
          </p:cNvPicPr>
          <p:nvPr/>
        </p:nvPicPr>
        <p:blipFill>
          <a:blip r:embed="rId5" cstate="print"/>
          <a:srcRect/>
          <a:stretch>
            <a:fillRect/>
          </a:stretch>
        </p:blipFill>
        <p:spPr bwMode="auto">
          <a:xfrm>
            <a:off x="472119" y="5760307"/>
            <a:ext cx="2304256" cy="826419"/>
          </a:xfrm>
          <a:prstGeom prst="rect">
            <a:avLst/>
          </a:prstGeom>
          <a:noFill/>
          <a:ln w="9525">
            <a:noFill/>
            <a:miter lim="800000"/>
            <a:headEnd/>
            <a:tailEnd/>
          </a:ln>
        </p:spPr>
      </p:pic>
      <p:pic>
        <p:nvPicPr>
          <p:cNvPr id="10" name="Picture 2" descr="http://eusdr-pa10/Logos/logo_web.jpg"/>
          <p:cNvPicPr>
            <a:picLocks noChangeAspect="1" noChangeArrowheads="1"/>
          </p:cNvPicPr>
          <p:nvPr/>
        </p:nvPicPr>
        <p:blipFill>
          <a:blip r:embed="rId6" cstate="print"/>
          <a:srcRect l="50399" t="50399" r="11801"/>
          <a:stretch>
            <a:fillRect/>
          </a:stretch>
        </p:blipFill>
        <p:spPr bwMode="auto">
          <a:xfrm>
            <a:off x="2807232" y="5769832"/>
            <a:ext cx="1224136" cy="792088"/>
          </a:xfrm>
          <a:prstGeom prst="rect">
            <a:avLst/>
          </a:prstGeom>
          <a:noFill/>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2"/>
          <p:cNvSpPr>
            <a:spLocks noGrp="1"/>
          </p:cNvSpPr>
          <p:nvPr>
            <p:ph type="title"/>
          </p:nvPr>
        </p:nvSpPr>
        <p:spPr>
          <a:prstGeom prst="rect">
            <a:avLst/>
          </a:prstGeom>
          <a:solidFill>
            <a:srgbClr val="18388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l"/>
            <a:r>
              <a:rPr lang="en-GB" sz="2800" b="1" dirty="0" smtClean="0"/>
              <a:t>Roadmap for the action: </a:t>
            </a:r>
            <a:br>
              <a:rPr lang="en-GB" sz="2800" b="1" dirty="0" smtClean="0"/>
            </a:br>
            <a:r>
              <a:rPr lang="en-GB" sz="2800" b="1" dirty="0" smtClean="0"/>
              <a:t>Working Group 1 – Institutional Capacity</a:t>
            </a:r>
            <a:endParaRPr lang="de-DE" sz="2800" dirty="0">
              <a:solidFill>
                <a:schemeClr val="bg1"/>
              </a:solidFill>
              <a:latin typeface="Arial Narrow" pitchFamily="34" charset="0"/>
            </a:endParaRPr>
          </a:p>
        </p:txBody>
      </p:sp>
      <p:graphicFrame>
        <p:nvGraphicFramePr>
          <p:cNvPr id="5" name="Table 4"/>
          <p:cNvGraphicFramePr>
            <a:graphicFrameLocks noGrp="1"/>
          </p:cNvGraphicFramePr>
          <p:nvPr/>
        </p:nvGraphicFramePr>
        <p:xfrm>
          <a:off x="467544" y="2204864"/>
          <a:ext cx="8208911" cy="3555247"/>
        </p:xfrm>
        <a:graphic>
          <a:graphicData uri="http://schemas.openxmlformats.org/drawingml/2006/table">
            <a:tbl>
              <a:tblPr firstRow="1" bandRow="1">
                <a:tableStyleId>{5C22544A-7EE6-4342-B048-85BDC9FD1C3A}</a:tableStyleId>
              </a:tblPr>
              <a:tblGrid>
                <a:gridCol w="1368152"/>
                <a:gridCol w="4104455"/>
                <a:gridCol w="648073"/>
                <a:gridCol w="648071"/>
                <a:gridCol w="720081"/>
                <a:gridCol w="720079"/>
              </a:tblGrid>
              <a:tr h="873007">
                <a:tc>
                  <a:txBody>
                    <a:bodyPr/>
                    <a:lstStyle/>
                    <a:p>
                      <a:pPr algn="l">
                        <a:spcAft>
                          <a:spcPts val="0"/>
                        </a:spcAft>
                      </a:pPr>
                      <a:r>
                        <a:rPr lang="en-US" sz="1100" b="1" dirty="0" smtClean="0">
                          <a:latin typeface="Calibri"/>
                          <a:ea typeface="ＭＳ 明朝"/>
                          <a:cs typeface="Times New Roman"/>
                        </a:rPr>
                        <a:t>Milestone N°4 </a:t>
                      </a:r>
                      <a:r>
                        <a:rPr lang="en-US" sz="1100" b="1" dirty="0">
                          <a:latin typeface="Calibri"/>
                          <a:ea typeface="ＭＳ 明朝"/>
                          <a:cs typeface="Times New Roman"/>
                        </a:rPr>
                        <a:t>(operational steps)</a:t>
                      </a:r>
                      <a:endParaRPr lang="en-US" sz="1100" dirty="0">
                        <a:latin typeface="Cambria"/>
                        <a:ea typeface="ＭＳ 明朝"/>
                        <a:cs typeface="Times New Roman"/>
                      </a:endParaRPr>
                    </a:p>
                  </a:txBody>
                  <a:tcPr marL="68580" marR="68580" marT="0" marB="0" anchor="ctr"/>
                </a:tc>
                <a:tc>
                  <a:txBody>
                    <a:bodyPr/>
                    <a:lstStyle/>
                    <a:p>
                      <a:pPr algn="ctr">
                        <a:spcAft>
                          <a:spcPts val="0"/>
                        </a:spcAft>
                      </a:pPr>
                      <a:r>
                        <a:rPr lang="en-US" sz="1100" b="1" dirty="0" smtClean="0">
                          <a:latin typeface="Calibri"/>
                          <a:ea typeface="ＭＳ 明朝"/>
                          <a:cs typeface="Times New Roman"/>
                        </a:rPr>
                        <a:t>Main Objective</a:t>
                      </a:r>
                      <a:endParaRPr lang="en-US" sz="1100" dirty="0">
                        <a:latin typeface="Cambria"/>
                        <a:ea typeface="ＭＳ 明朝"/>
                        <a:cs typeface="Times New Roman"/>
                      </a:endParaRPr>
                    </a:p>
                  </a:txBody>
                  <a:tcPr marL="68580" marR="68580" marT="0" marB="0" anchor="ctr"/>
                </a:tc>
                <a:tc>
                  <a:txBody>
                    <a:bodyPr/>
                    <a:lstStyle/>
                    <a:p>
                      <a:pPr algn="ctr">
                        <a:spcAft>
                          <a:spcPts val="0"/>
                        </a:spcAft>
                      </a:pPr>
                      <a:r>
                        <a:rPr lang="en-US" sz="1100" b="1" dirty="0">
                          <a:latin typeface="Calibri"/>
                          <a:ea typeface="ＭＳ 明朝"/>
                          <a:cs typeface="Times New Roman"/>
                        </a:rPr>
                        <a:t>Results</a:t>
                      </a:r>
                      <a:endParaRPr lang="en-US" sz="1100" dirty="0">
                        <a:latin typeface="Cambria"/>
                        <a:ea typeface="ＭＳ 明朝"/>
                        <a:cs typeface="Times New Roman"/>
                      </a:endParaRPr>
                    </a:p>
                  </a:txBody>
                  <a:tcPr marL="68580" marR="68580" marT="0" marB="0" anchor="ctr"/>
                </a:tc>
                <a:tc>
                  <a:txBody>
                    <a:bodyPr/>
                    <a:lstStyle/>
                    <a:p>
                      <a:pPr algn="ctr">
                        <a:spcAft>
                          <a:spcPts val="0"/>
                        </a:spcAft>
                      </a:pPr>
                      <a:r>
                        <a:rPr lang="en-US" sz="1100" b="1" dirty="0">
                          <a:latin typeface="Calibri"/>
                          <a:ea typeface="ＭＳ 明朝"/>
                          <a:cs typeface="Times New Roman"/>
                        </a:rPr>
                        <a:t>Responsibility</a:t>
                      </a:r>
                      <a:endParaRPr lang="en-US" sz="1100" dirty="0">
                        <a:latin typeface="Cambria"/>
                        <a:ea typeface="ＭＳ 明朝"/>
                        <a:cs typeface="Times New Roman"/>
                      </a:endParaRPr>
                    </a:p>
                  </a:txBody>
                  <a:tcPr marL="68580" marR="68580" marT="0" marB="0" anchor="ctr"/>
                </a:tc>
                <a:tc>
                  <a:txBody>
                    <a:bodyPr/>
                    <a:lstStyle/>
                    <a:p>
                      <a:pPr algn="ctr">
                        <a:spcAft>
                          <a:spcPts val="0"/>
                        </a:spcAft>
                      </a:pPr>
                      <a:r>
                        <a:rPr lang="en-US" sz="1100" b="1" dirty="0">
                          <a:latin typeface="Calibri"/>
                          <a:ea typeface="ＭＳ 明朝"/>
                          <a:cs typeface="Times New Roman"/>
                        </a:rPr>
                        <a:t>Deadline</a:t>
                      </a:r>
                      <a:endParaRPr lang="en-US" sz="1100" dirty="0">
                        <a:latin typeface="Cambria"/>
                        <a:ea typeface="ＭＳ 明朝"/>
                        <a:cs typeface="Times New Roman"/>
                      </a:endParaRPr>
                    </a:p>
                  </a:txBody>
                  <a:tcPr marL="68580" marR="68580" marT="0" marB="0" anchor="ctr"/>
                </a:tc>
                <a:tc>
                  <a:txBody>
                    <a:bodyPr/>
                    <a:lstStyle/>
                    <a:p>
                      <a:pPr marL="0" algn="l" defTabSz="914400" rtl="0" eaLnBrk="1" latinLnBrk="0" hangingPunct="1">
                        <a:spcAft>
                          <a:spcPts val="0"/>
                        </a:spcAft>
                      </a:pPr>
                      <a:r>
                        <a:rPr lang="en-US" sz="1100" b="1" kern="1200" dirty="0" smtClean="0">
                          <a:solidFill>
                            <a:schemeClr val="lt1"/>
                          </a:solidFill>
                          <a:latin typeface="Calibri"/>
                          <a:ea typeface="ＭＳ 明朝"/>
                          <a:cs typeface="Times New Roman"/>
                        </a:rPr>
                        <a:t>Projects allocated to the Action</a:t>
                      </a:r>
                      <a:endParaRPr lang="en-US" sz="1100" b="1" kern="1200" dirty="0">
                        <a:solidFill>
                          <a:schemeClr val="lt1"/>
                        </a:solidFill>
                        <a:latin typeface="Calibri"/>
                        <a:ea typeface="ＭＳ 明朝"/>
                        <a:cs typeface="Times New Roman"/>
                      </a:endParaRPr>
                    </a:p>
                  </a:txBody>
                  <a:tcPr marL="68580" marR="68580" marT="0" marB="0" anchor="ctr"/>
                </a:tc>
              </a:tr>
              <a:tr h="2655385">
                <a:tc>
                  <a:txBody>
                    <a:bodyPr/>
                    <a:lstStyle/>
                    <a:p>
                      <a:pPr algn="ctr">
                        <a:spcAft>
                          <a:spcPts val="0"/>
                        </a:spcAft>
                      </a:pPr>
                      <a:r>
                        <a:rPr lang="en-US" sz="1100" b="1" dirty="0" smtClean="0">
                          <a:solidFill>
                            <a:schemeClr val="tx1"/>
                          </a:solidFill>
                          <a:latin typeface="Calibri"/>
                          <a:ea typeface="ＭＳ 明朝"/>
                          <a:cs typeface="Times New Roman"/>
                        </a:rPr>
                        <a:t>Event </a:t>
                      </a:r>
                      <a:r>
                        <a:rPr lang="en-US" sz="1100" b="1" dirty="0">
                          <a:solidFill>
                            <a:schemeClr val="tx1"/>
                          </a:solidFill>
                          <a:latin typeface="Calibri"/>
                          <a:ea typeface="ＭＳ 明朝"/>
                          <a:cs typeface="Times New Roman"/>
                        </a:rPr>
                        <a:t>/ workshop “</a:t>
                      </a:r>
                      <a:r>
                        <a:rPr lang="en-US" sz="1100" b="1" i="1" dirty="0">
                          <a:solidFill>
                            <a:schemeClr val="tx1"/>
                          </a:solidFill>
                          <a:latin typeface="Calibri"/>
                          <a:ea typeface="ＭＳ 明朝"/>
                          <a:cs typeface="Times New Roman"/>
                        </a:rPr>
                        <a:t>From project design to implementation”</a:t>
                      </a:r>
                      <a:endParaRPr lang="en-US" sz="1100" dirty="0">
                        <a:solidFill>
                          <a:schemeClr val="tx1"/>
                        </a:solidFill>
                        <a:latin typeface="Cambria"/>
                        <a:ea typeface="ＭＳ 明朝"/>
                        <a:cs typeface="Times New Roman"/>
                      </a:endParaRPr>
                    </a:p>
                    <a:p>
                      <a:pPr algn="ctr">
                        <a:spcAft>
                          <a:spcPts val="0"/>
                        </a:spcAft>
                      </a:pPr>
                      <a:r>
                        <a:rPr lang="en-US" sz="1100" dirty="0">
                          <a:solidFill>
                            <a:schemeClr val="tx1"/>
                          </a:solidFill>
                          <a:latin typeface="Calibri"/>
                          <a:ea typeface="ＭＳ 明朝"/>
                          <a:cs typeface="Times New Roman"/>
                        </a:rPr>
                        <a:t>Title of the event </a:t>
                      </a:r>
                      <a:r>
                        <a:rPr lang="en-US" sz="1100" dirty="0" err="1">
                          <a:solidFill>
                            <a:schemeClr val="tx1"/>
                          </a:solidFill>
                          <a:latin typeface="Calibri"/>
                          <a:ea typeface="ＭＳ 明朝"/>
                          <a:cs typeface="Times New Roman"/>
                        </a:rPr>
                        <a:t>tbc</a:t>
                      </a:r>
                      <a:r>
                        <a:rPr lang="en-US" sz="1100" dirty="0">
                          <a:solidFill>
                            <a:schemeClr val="tx1"/>
                          </a:solidFill>
                          <a:latin typeface="Calibri"/>
                          <a:ea typeface="ＭＳ 明朝"/>
                          <a:cs typeface="Times New Roman"/>
                        </a:rPr>
                        <a:t>.</a:t>
                      </a:r>
                      <a:endParaRPr lang="en-US" sz="1100" dirty="0">
                        <a:solidFill>
                          <a:schemeClr val="tx1"/>
                        </a:solidFill>
                        <a:latin typeface="Cambria"/>
                        <a:ea typeface="ＭＳ 明朝"/>
                        <a:cs typeface="Times New Roman"/>
                      </a:endParaRPr>
                    </a:p>
                    <a:p>
                      <a:pPr algn="ctr">
                        <a:spcAft>
                          <a:spcPts val="0"/>
                        </a:spcAft>
                      </a:pPr>
                      <a:endParaRPr lang="en-US" sz="1100" dirty="0" smtClean="0">
                        <a:solidFill>
                          <a:schemeClr val="tx1"/>
                        </a:solidFill>
                        <a:latin typeface="Calibri"/>
                        <a:ea typeface="ＭＳ 明朝"/>
                        <a:cs typeface="Times New Roman"/>
                      </a:endParaRPr>
                    </a:p>
                    <a:p>
                      <a:pPr algn="ctr">
                        <a:spcAft>
                          <a:spcPts val="0"/>
                        </a:spcAft>
                      </a:pPr>
                      <a:r>
                        <a:rPr lang="en-US" sz="1100" dirty="0" smtClean="0">
                          <a:solidFill>
                            <a:schemeClr val="tx1"/>
                          </a:solidFill>
                          <a:latin typeface="Calibri"/>
                          <a:ea typeface="ＭＳ 明朝"/>
                          <a:cs typeface="Times New Roman"/>
                        </a:rPr>
                        <a:t>(</a:t>
                      </a:r>
                      <a:r>
                        <a:rPr lang="en-US" sz="1100" dirty="0">
                          <a:solidFill>
                            <a:schemeClr val="tx1"/>
                          </a:solidFill>
                          <a:latin typeface="Calibri"/>
                          <a:ea typeface="ＭＳ 明朝"/>
                          <a:cs typeface="Times New Roman"/>
                        </a:rPr>
                        <a:t>Note:  the event complements the PA10 WG4 on Financing objectives and action plan)</a:t>
                      </a:r>
                      <a:endParaRPr lang="en-US" sz="1100" dirty="0">
                        <a:solidFill>
                          <a:schemeClr val="tx1"/>
                        </a:solidFill>
                        <a:latin typeface="Cambria"/>
                        <a:ea typeface="ＭＳ 明朝"/>
                        <a:cs typeface="Times New Roman"/>
                      </a:endParaRPr>
                    </a:p>
                  </a:txBody>
                  <a:tcPr marL="68580" marR="68580" marT="0" marB="0" anchor="ctr"/>
                </a:tc>
                <a:tc>
                  <a:txBody>
                    <a:bodyPr/>
                    <a:lstStyle/>
                    <a:p>
                      <a:pPr>
                        <a:spcBef>
                          <a:spcPts val="1000"/>
                        </a:spcBef>
                        <a:spcAft>
                          <a:spcPts val="0"/>
                        </a:spcAft>
                      </a:pPr>
                      <a:r>
                        <a:rPr lang="en-US" sz="1100" b="0" kern="1200" dirty="0" smtClean="0">
                          <a:solidFill>
                            <a:schemeClr val="dk1"/>
                          </a:solidFill>
                          <a:latin typeface="+mn-lt"/>
                          <a:ea typeface="+mn-ea"/>
                          <a:cs typeface="+mn-cs"/>
                        </a:rPr>
                        <a:t>Design and execute training for EUSDR target group on how to develop a project from idea to implementation. Lack of experience in project cycle management and inefficient use of financial resources contribute to poor project preparation and lackluster implementation. It is also important that stakeholders are aware of funding opportunities and understand different funding requirements and principles. This is in particular relevant for EUSDR projects as they should be transnational and as such could be funded by different financial sources - national, Structural and/or Cohesion fund, IPA, ENPI, European Investment Bank and other IFIs as well as through Western Balkan Investment Framework (WBIF). For non-EU member states participation in EUSDR on project level means also the possibility of gaining practical experience on “how to run an EU project” in line with the EU </a:t>
                      </a:r>
                      <a:r>
                        <a:rPr lang="en-US" sz="1100" b="0" i="1" kern="1200" dirty="0" err="1" smtClean="0">
                          <a:solidFill>
                            <a:schemeClr val="dk1"/>
                          </a:solidFill>
                          <a:latin typeface="+mn-lt"/>
                          <a:ea typeface="+mn-ea"/>
                          <a:cs typeface="+mn-cs"/>
                        </a:rPr>
                        <a:t>acquis</a:t>
                      </a:r>
                      <a:r>
                        <a:rPr lang="en-US" sz="1100" b="0" kern="1200" dirty="0" smtClean="0">
                          <a:solidFill>
                            <a:schemeClr val="dk1"/>
                          </a:solidFill>
                          <a:latin typeface="+mn-lt"/>
                          <a:ea typeface="+mn-ea"/>
                          <a:cs typeface="+mn-cs"/>
                        </a:rPr>
                        <a:t>. Gaining practical experience is an important element of institutional building and value added for the EU integration process. </a:t>
                      </a:r>
                      <a:endParaRPr lang="en-US" sz="1100" b="0" dirty="0">
                        <a:solidFill>
                          <a:schemeClr val="tx1"/>
                        </a:solidFill>
                        <a:latin typeface="Cambria"/>
                        <a:ea typeface="ＭＳ ゴシック"/>
                        <a:cs typeface="Times New Roman"/>
                      </a:endParaRPr>
                    </a:p>
                  </a:txBody>
                  <a:tcPr marL="68580" marR="68580" marT="0" marB="0"/>
                </a:tc>
                <a:tc>
                  <a:txBody>
                    <a:bodyPr/>
                    <a:lstStyle/>
                    <a:p>
                      <a:pPr>
                        <a:spcAft>
                          <a:spcPts val="0"/>
                        </a:spcAft>
                      </a:pPr>
                      <a:r>
                        <a:rPr lang="en-US" sz="1100" dirty="0">
                          <a:solidFill>
                            <a:schemeClr val="tx1"/>
                          </a:solidFill>
                          <a:latin typeface="Calibri"/>
                          <a:ea typeface="ＭＳ 明朝"/>
                          <a:cs typeface="Times New Roman"/>
                        </a:rPr>
                        <a:t>40-50 </a:t>
                      </a:r>
                      <a:r>
                        <a:rPr lang="en-US" sz="1100" dirty="0" smtClean="0">
                          <a:solidFill>
                            <a:schemeClr val="tx1"/>
                          </a:solidFill>
                          <a:latin typeface="Calibri"/>
                          <a:ea typeface="ＭＳ 明朝"/>
                          <a:cs typeface="Times New Roman"/>
                        </a:rPr>
                        <a:t>participants</a:t>
                      </a:r>
                    </a:p>
                    <a:p>
                      <a:pPr>
                        <a:spcAft>
                          <a:spcPts val="0"/>
                        </a:spcAft>
                      </a:pPr>
                      <a:endParaRPr lang="en-US" sz="1100" dirty="0">
                        <a:solidFill>
                          <a:schemeClr val="tx1"/>
                        </a:solidFill>
                        <a:latin typeface="Cambria"/>
                        <a:ea typeface="ＭＳ 明朝"/>
                        <a:cs typeface="Times New Roman"/>
                      </a:endParaRPr>
                    </a:p>
                    <a:p>
                      <a:pPr>
                        <a:spcAft>
                          <a:spcPts val="0"/>
                        </a:spcAft>
                      </a:pPr>
                      <a:r>
                        <a:rPr lang="en-US" sz="1100" dirty="0">
                          <a:solidFill>
                            <a:schemeClr val="tx1"/>
                          </a:solidFill>
                          <a:latin typeface="Calibri"/>
                          <a:ea typeface="ＭＳ 明朝"/>
                          <a:cs typeface="Times New Roman"/>
                        </a:rPr>
                        <a:t>Increased capacity in PCM, EU funds management.</a:t>
                      </a:r>
                      <a:endParaRPr lang="en-US" sz="1100" dirty="0">
                        <a:solidFill>
                          <a:schemeClr val="tx1"/>
                        </a:solidFill>
                        <a:latin typeface="Cambria"/>
                        <a:ea typeface="ＭＳ 明朝"/>
                        <a:cs typeface="Times New Roman"/>
                      </a:endParaRPr>
                    </a:p>
                  </a:txBody>
                  <a:tcPr marL="68580" marR="68580" marT="0" marB="0" anchor="ctr"/>
                </a:tc>
                <a:tc>
                  <a:txBody>
                    <a:bodyPr/>
                    <a:lstStyle/>
                    <a:p>
                      <a:pPr>
                        <a:spcAft>
                          <a:spcPts val="0"/>
                        </a:spcAft>
                      </a:pPr>
                      <a:r>
                        <a:rPr lang="en-US" sz="1100" dirty="0" smtClean="0">
                          <a:solidFill>
                            <a:schemeClr val="tx1"/>
                          </a:solidFill>
                          <a:latin typeface="Calibri"/>
                          <a:ea typeface="ＭＳ 明朝"/>
                          <a:cs typeface="Times New Roman"/>
                        </a:rPr>
                        <a:t>PAC10</a:t>
                      </a:r>
                      <a:endParaRPr lang="en-US" sz="1100" dirty="0">
                        <a:solidFill>
                          <a:schemeClr val="tx1"/>
                        </a:solidFill>
                        <a:latin typeface="Cambria"/>
                        <a:ea typeface="ＭＳ 明朝"/>
                        <a:cs typeface="Times New Roman"/>
                      </a:endParaRPr>
                    </a:p>
                    <a:p>
                      <a:pPr>
                        <a:spcAft>
                          <a:spcPts val="0"/>
                        </a:spcAft>
                      </a:pPr>
                      <a:endParaRPr lang="en-US" sz="1100" dirty="0" smtClean="0">
                        <a:solidFill>
                          <a:schemeClr val="tx1"/>
                        </a:solidFill>
                        <a:latin typeface="Calibri"/>
                        <a:ea typeface="ＭＳ 明朝"/>
                        <a:cs typeface="Times New Roman"/>
                      </a:endParaRPr>
                    </a:p>
                    <a:p>
                      <a:pPr>
                        <a:spcAft>
                          <a:spcPts val="0"/>
                        </a:spcAft>
                      </a:pPr>
                      <a:r>
                        <a:rPr lang="en-US" sz="1100" dirty="0" smtClean="0">
                          <a:solidFill>
                            <a:schemeClr val="tx1"/>
                          </a:solidFill>
                          <a:latin typeface="Calibri"/>
                          <a:ea typeface="ＭＳ 明朝"/>
                          <a:cs typeface="Times New Roman"/>
                        </a:rPr>
                        <a:t>European </a:t>
                      </a:r>
                      <a:r>
                        <a:rPr lang="en-US" sz="1100" dirty="0">
                          <a:solidFill>
                            <a:schemeClr val="tx1"/>
                          </a:solidFill>
                          <a:latin typeface="Calibri"/>
                          <a:ea typeface="ＭＳ 明朝"/>
                          <a:cs typeface="Times New Roman"/>
                        </a:rPr>
                        <a:t>Commission (DG </a:t>
                      </a:r>
                      <a:r>
                        <a:rPr lang="en-US" sz="1100" dirty="0" err="1">
                          <a:solidFill>
                            <a:schemeClr val="tx1"/>
                          </a:solidFill>
                          <a:latin typeface="Calibri"/>
                          <a:ea typeface="ＭＳ 明朝"/>
                          <a:cs typeface="Times New Roman"/>
                        </a:rPr>
                        <a:t>Regio</a:t>
                      </a:r>
                      <a:r>
                        <a:rPr lang="en-US" sz="1100" dirty="0">
                          <a:solidFill>
                            <a:schemeClr val="tx1"/>
                          </a:solidFill>
                          <a:latin typeface="Calibri"/>
                          <a:ea typeface="ＭＳ 明朝"/>
                          <a:cs typeface="Times New Roman"/>
                        </a:rPr>
                        <a:t>)</a:t>
                      </a:r>
                      <a:endParaRPr lang="en-US" sz="1100" dirty="0">
                        <a:solidFill>
                          <a:schemeClr val="tx1"/>
                        </a:solidFill>
                        <a:latin typeface="Cambria"/>
                        <a:ea typeface="ＭＳ 明朝"/>
                        <a:cs typeface="Times New Roman"/>
                      </a:endParaRPr>
                    </a:p>
                  </a:txBody>
                  <a:tcPr marL="68580" marR="68580" marT="0" marB="0" anchor="ctr"/>
                </a:tc>
                <a:tc>
                  <a:txBody>
                    <a:bodyPr/>
                    <a:lstStyle/>
                    <a:p>
                      <a:pPr>
                        <a:spcAft>
                          <a:spcPts val="0"/>
                        </a:spcAft>
                      </a:pPr>
                      <a:r>
                        <a:rPr lang="en-US" sz="1100" dirty="0">
                          <a:solidFill>
                            <a:schemeClr val="tx1"/>
                          </a:solidFill>
                          <a:latin typeface="Calibri"/>
                          <a:ea typeface="ＭＳ 明朝"/>
                          <a:cs typeface="Times New Roman"/>
                        </a:rPr>
                        <a:t>July 6, 2012</a:t>
                      </a:r>
                      <a:endParaRPr lang="en-US" sz="1100" dirty="0">
                        <a:solidFill>
                          <a:schemeClr val="tx1"/>
                        </a:solidFill>
                        <a:latin typeface="Cambria"/>
                        <a:ea typeface="ＭＳ 明朝"/>
                        <a:cs typeface="Times New Roman"/>
                      </a:endParaRPr>
                    </a:p>
                  </a:txBody>
                  <a:tcPr marL="68580" marR="68580" marT="0" marB="0" anchor="ctr"/>
                </a:tc>
                <a:tc>
                  <a:txBody>
                    <a:bodyPr/>
                    <a:lstStyle/>
                    <a:p>
                      <a:pPr>
                        <a:spcAft>
                          <a:spcPts val="0"/>
                        </a:spcAft>
                      </a:pPr>
                      <a:endParaRPr lang="en-US" sz="1200" dirty="0" smtClean="0">
                        <a:latin typeface="Cambria"/>
                        <a:ea typeface="ＭＳ 明朝"/>
                        <a:cs typeface="Times New Roman"/>
                      </a:endParaRPr>
                    </a:p>
                  </a:txBody>
                  <a:tcPr marL="68580" marR="68580" marT="0" marB="0" anchor="ctr"/>
                </a:tc>
              </a:tr>
            </a:tbl>
          </a:graphicData>
        </a:graphic>
      </p:graphicFrame>
      <p:sp>
        <p:nvSpPr>
          <p:cNvPr id="6" name="Rechteck 5"/>
          <p:cNvSpPr/>
          <p:nvPr/>
        </p:nvSpPr>
        <p:spPr>
          <a:xfrm>
            <a:off x="467544" y="1700808"/>
            <a:ext cx="8208912" cy="432048"/>
          </a:xfrm>
          <a:prstGeom prst="rect">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smtClean="0">
                <a:solidFill>
                  <a:schemeClr val="bg1"/>
                </a:solidFill>
              </a:rPr>
              <a:t>Action ‘To Combat Institutional Capacity and Public Service Related Problems </a:t>
            </a:r>
          </a:p>
          <a:p>
            <a:pPr algn="ctr"/>
            <a:r>
              <a:rPr lang="en-US" sz="1600" b="1" dirty="0" smtClean="0">
                <a:solidFill>
                  <a:schemeClr val="bg1"/>
                </a:solidFill>
              </a:rPr>
              <a:t>in the Danube Region</a:t>
            </a:r>
            <a:r>
              <a:rPr lang="en-US" b="1" dirty="0" smtClean="0"/>
              <a:t>’ </a:t>
            </a:r>
            <a:endParaRPr lang="de-DE" dirty="0"/>
          </a:p>
        </p:txBody>
      </p:sp>
      <p:pic>
        <p:nvPicPr>
          <p:cNvPr id="7" name="Grafik 6" descr="stadtwien-1160px.jpg"/>
          <p:cNvPicPr>
            <a:picLocks noChangeAspect="1"/>
          </p:cNvPicPr>
          <p:nvPr/>
        </p:nvPicPr>
        <p:blipFill>
          <a:blip r:embed="rId2" cstate="print"/>
          <a:stretch>
            <a:fillRect/>
          </a:stretch>
        </p:blipFill>
        <p:spPr>
          <a:xfrm>
            <a:off x="4189473" y="6222070"/>
            <a:ext cx="2127473" cy="341809"/>
          </a:xfrm>
          <a:prstGeom prst="rect">
            <a:avLst/>
          </a:prstGeom>
        </p:spPr>
      </p:pic>
      <p:pic>
        <p:nvPicPr>
          <p:cNvPr id="8" name="Grafik 7" descr="metis.wmf"/>
          <p:cNvPicPr>
            <a:picLocks noChangeAspect="1"/>
          </p:cNvPicPr>
          <p:nvPr/>
        </p:nvPicPr>
        <p:blipFill>
          <a:blip r:embed="rId3" cstate="print"/>
          <a:stretch>
            <a:fillRect/>
          </a:stretch>
        </p:blipFill>
        <p:spPr>
          <a:xfrm>
            <a:off x="6470487" y="5996521"/>
            <a:ext cx="1944216" cy="576064"/>
          </a:xfrm>
          <a:prstGeom prst="rect">
            <a:avLst/>
          </a:prstGeom>
        </p:spPr>
      </p:pic>
      <p:pic>
        <p:nvPicPr>
          <p:cNvPr id="9" name="Grafik 0" descr="Logo-DRS_small_inst-capacity.jpg"/>
          <p:cNvPicPr>
            <a:picLocks noChangeAspect="1" noChangeArrowheads="1"/>
          </p:cNvPicPr>
          <p:nvPr/>
        </p:nvPicPr>
        <p:blipFill>
          <a:blip r:embed="rId4" cstate="print"/>
          <a:srcRect/>
          <a:stretch>
            <a:fillRect/>
          </a:stretch>
        </p:blipFill>
        <p:spPr bwMode="auto">
          <a:xfrm>
            <a:off x="472119" y="5914949"/>
            <a:ext cx="2304256" cy="826419"/>
          </a:xfrm>
          <a:prstGeom prst="rect">
            <a:avLst/>
          </a:prstGeom>
          <a:noFill/>
          <a:ln w="9525">
            <a:noFill/>
            <a:miter lim="800000"/>
            <a:headEnd/>
            <a:tailEnd/>
          </a:ln>
        </p:spPr>
      </p:pic>
      <p:pic>
        <p:nvPicPr>
          <p:cNvPr id="10" name="Picture 2" descr="http://eusdr-pa10/Logos/logo_web.jpg"/>
          <p:cNvPicPr>
            <a:picLocks noChangeAspect="1" noChangeArrowheads="1"/>
          </p:cNvPicPr>
          <p:nvPr/>
        </p:nvPicPr>
        <p:blipFill>
          <a:blip r:embed="rId5" cstate="print"/>
          <a:srcRect l="50399" t="50399" r="11801"/>
          <a:stretch>
            <a:fillRect/>
          </a:stretch>
        </p:blipFill>
        <p:spPr bwMode="auto">
          <a:xfrm>
            <a:off x="2807232" y="5769832"/>
            <a:ext cx="1224136" cy="792088"/>
          </a:xfrm>
          <a:prstGeom prst="rect">
            <a:avLst/>
          </a:prstGeom>
          <a:noFill/>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2"/>
          <p:cNvSpPr>
            <a:spLocks noGrp="1"/>
          </p:cNvSpPr>
          <p:nvPr>
            <p:ph type="title"/>
          </p:nvPr>
        </p:nvSpPr>
        <p:spPr>
          <a:prstGeom prst="rect">
            <a:avLst/>
          </a:prstGeom>
          <a:solidFill>
            <a:srgbClr val="18388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l"/>
            <a:r>
              <a:rPr lang="en-GB" sz="2800" b="1" dirty="0" smtClean="0"/>
              <a:t>Roadmap for the action: </a:t>
            </a:r>
            <a:br>
              <a:rPr lang="en-GB" sz="2800" b="1" dirty="0" smtClean="0"/>
            </a:br>
            <a:r>
              <a:rPr lang="en-GB" sz="2800" b="1" dirty="0" smtClean="0"/>
              <a:t>Working Group 1 – Institutional Capacity</a:t>
            </a:r>
            <a:endParaRPr lang="de-DE" sz="2800" dirty="0">
              <a:solidFill>
                <a:schemeClr val="bg1"/>
              </a:solidFill>
              <a:latin typeface="Arial Narrow" pitchFamily="34" charset="0"/>
            </a:endParaRPr>
          </a:p>
        </p:txBody>
      </p:sp>
      <p:graphicFrame>
        <p:nvGraphicFramePr>
          <p:cNvPr id="5" name="Table 4"/>
          <p:cNvGraphicFramePr>
            <a:graphicFrameLocks noGrp="1"/>
          </p:cNvGraphicFramePr>
          <p:nvPr/>
        </p:nvGraphicFramePr>
        <p:xfrm>
          <a:off x="467545" y="2276872"/>
          <a:ext cx="8136904" cy="3384376"/>
        </p:xfrm>
        <a:graphic>
          <a:graphicData uri="http://schemas.openxmlformats.org/drawingml/2006/table">
            <a:tbl>
              <a:tblPr firstRow="1" bandRow="1">
                <a:tableStyleId>{5C22544A-7EE6-4342-B048-85BDC9FD1C3A}</a:tableStyleId>
              </a:tblPr>
              <a:tblGrid>
                <a:gridCol w="1224135"/>
                <a:gridCol w="2772941"/>
                <a:gridCol w="1213398"/>
                <a:gridCol w="999269"/>
                <a:gridCol w="785140"/>
                <a:gridCol w="1142021"/>
              </a:tblGrid>
              <a:tr h="881836">
                <a:tc>
                  <a:txBody>
                    <a:bodyPr/>
                    <a:lstStyle/>
                    <a:p>
                      <a:pPr algn="l">
                        <a:spcAft>
                          <a:spcPts val="0"/>
                        </a:spcAft>
                      </a:pPr>
                      <a:r>
                        <a:rPr lang="en-US" sz="1100" b="1" dirty="0" smtClean="0">
                          <a:latin typeface="Calibri"/>
                          <a:ea typeface="ＭＳ 明朝"/>
                          <a:cs typeface="Times New Roman"/>
                        </a:rPr>
                        <a:t>Milestone N°5 </a:t>
                      </a:r>
                      <a:r>
                        <a:rPr lang="en-US" sz="1100" b="1" dirty="0">
                          <a:latin typeface="Calibri"/>
                          <a:ea typeface="ＭＳ 明朝"/>
                          <a:cs typeface="Times New Roman"/>
                        </a:rPr>
                        <a:t>(operational steps)</a:t>
                      </a:r>
                      <a:endParaRPr lang="en-US" sz="1100" dirty="0">
                        <a:latin typeface="Cambria"/>
                        <a:ea typeface="ＭＳ 明朝"/>
                        <a:cs typeface="Times New Roman"/>
                      </a:endParaRPr>
                    </a:p>
                  </a:txBody>
                  <a:tcPr marL="68580" marR="68580" marT="0" marB="0" anchor="ctr"/>
                </a:tc>
                <a:tc>
                  <a:txBody>
                    <a:bodyPr/>
                    <a:lstStyle/>
                    <a:p>
                      <a:pPr algn="ctr">
                        <a:spcAft>
                          <a:spcPts val="0"/>
                        </a:spcAft>
                      </a:pPr>
                      <a:r>
                        <a:rPr lang="en-US" sz="1100" b="1" dirty="0" smtClean="0">
                          <a:latin typeface="Calibri"/>
                          <a:ea typeface="ＭＳ 明朝"/>
                          <a:cs typeface="Times New Roman"/>
                        </a:rPr>
                        <a:t>Main Objective</a:t>
                      </a:r>
                      <a:endParaRPr lang="en-US" sz="1100" dirty="0">
                        <a:latin typeface="Cambria"/>
                        <a:ea typeface="ＭＳ 明朝"/>
                        <a:cs typeface="Times New Roman"/>
                      </a:endParaRPr>
                    </a:p>
                  </a:txBody>
                  <a:tcPr marL="68580" marR="68580" marT="0" marB="0" anchor="ctr"/>
                </a:tc>
                <a:tc>
                  <a:txBody>
                    <a:bodyPr/>
                    <a:lstStyle/>
                    <a:p>
                      <a:pPr algn="ctr">
                        <a:spcAft>
                          <a:spcPts val="0"/>
                        </a:spcAft>
                      </a:pPr>
                      <a:r>
                        <a:rPr lang="en-US" sz="1100" b="1" dirty="0">
                          <a:latin typeface="Calibri"/>
                          <a:ea typeface="ＭＳ 明朝"/>
                          <a:cs typeface="Times New Roman"/>
                        </a:rPr>
                        <a:t>Results</a:t>
                      </a:r>
                      <a:endParaRPr lang="en-US" sz="1100" dirty="0">
                        <a:latin typeface="Cambria"/>
                        <a:ea typeface="ＭＳ 明朝"/>
                        <a:cs typeface="Times New Roman"/>
                      </a:endParaRPr>
                    </a:p>
                  </a:txBody>
                  <a:tcPr marL="68580" marR="68580" marT="0" marB="0" anchor="ctr"/>
                </a:tc>
                <a:tc>
                  <a:txBody>
                    <a:bodyPr/>
                    <a:lstStyle/>
                    <a:p>
                      <a:pPr algn="ctr">
                        <a:spcAft>
                          <a:spcPts val="0"/>
                        </a:spcAft>
                      </a:pPr>
                      <a:r>
                        <a:rPr lang="en-US" sz="1100" b="1" dirty="0">
                          <a:latin typeface="Calibri"/>
                          <a:ea typeface="ＭＳ 明朝"/>
                          <a:cs typeface="Times New Roman"/>
                        </a:rPr>
                        <a:t>Responsibility</a:t>
                      </a:r>
                      <a:endParaRPr lang="en-US" sz="1100" dirty="0">
                        <a:latin typeface="Cambria"/>
                        <a:ea typeface="ＭＳ 明朝"/>
                        <a:cs typeface="Times New Roman"/>
                      </a:endParaRPr>
                    </a:p>
                  </a:txBody>
                  <a:tcPr marL="68580" marR="68580" marT="0" marB="0" anchor="ctr"/>
                </a:tc>
                <a:tc>
                  <a:txBody>
                    <a:bodyPr/>
                    <a:lstStyle/>
                    <a:p>
                      <a:pPr algn="ctr">
                        <a:spcAft>
                          <a:spcPts val="0"/>
                        </a:spcAft>
                      </a:pPr>
                      <a:r>
                        <a:rPr lang="en-US" sz="1100" b="1" dirty="0">
                          <a:latin typeface="Calibri"/>
                          <a:ea typeface="ＭＳ 明朝"/>
                          <a:cs typeface="Times New Roman"/>
                        </a:rPr>
                        <a:t>Deadline</a:t>
                      </a:r>
                      <a:endParaRPr lang="en-US" sz="1100" dirty="0">
                        <a:latin typeface="Cambria"/>
                        <a:ea typeface="ＭＳ 明朝"/>
                        <a:cs typeface="Times New Roman"/>
                      </a:endParaRPr>
                    </a:p>
                  </a:txBody>
                  <a:tcPr marL="68580" marR="68580" marT="0" marB="0" anchor="ctr"/>
                </a:tc>
                <a:tc>
                  <a:txBody>
                    <a:bodyPr/>
                    <a:lstStyle/>
                    <a:p>
                      <a:pPr marL="0" algn="l" defTabSz="914400" rtl="0" eaLnBrk="1" latinLnBrk="0" hangingPunct="1">
                        <a:spcAft>
                          <a:spcPts val="0"/>
                        </a:spcAft>
                      </a:pPr>
                      <a:r>
                        <a:rPr lang="en-US" sz="1100" b="1" kern="1200" dirty="0" smtClean="0">
                          <a:solidFill>
                            <a:schemeClr val="lt1"/>
                          </a:solidFill>
                          <a:latin typeface="Calibri"/>
                          <a:ea typeface="ＭＳ 明朝"/>
                          <a:cs typeface="Times New Roman"/>
                        </a:rPr>
                        <a:t>Projects allocated to the Action</a:t>
                      </a:r>
                      <a:endParaRPr lang="en-US" sz="1100" b="1" kern="1200" dirty="0">
                        <a:solidFill>
                          <a:schemeClr val="lt1"/>
                        </a:solidFill>
                        <a:latin typeface="Calibri"/>
                        <a:ea typeface="ＭＳ 明朝"/>
                        <a:cs typeface="Times New Roman"/>
                      </a:endParaRPr>
                    </a:p>
                  </a:txBody>
                  <a:tcPr marL="68580" marR="68580" marT="0" marB="0" anchor="ctr"/>
                </a:tc>
              </a:tr>
              <a:tr h="2502540">
                <a:tc>
                  <a:txBody>
                    <a:bodyPr/>
                    <a:lstStyle/>
                    <a:p>
                      <a:pPr algn="l">
                        <a:spcAft>
                          <a:spcPts val="0"/>
                        </a:spcAft>
                      </a:pPr>
                      <a:r>
                        <a:rPr lang="en-US" sz="1100" b="1" dirty="0" smtClean="0">
                          <a:latin typeface="Calibri"/>
                          <a:ea typeface="ＭＳ 明朝"/>
                          <a:cs typeface="Times New Roman"/>
                        </a:rPr>
                        <a:t>Identify </a:t>
                      </a:r>
                      <a:r>
                        <a:rPr lang="en-US" sz="1100" b="1" dirty="0">
                          <a:latin typeface="Calibri"/>
                          <a:ea typeface="ＭＳ 明朝"/>
                          <a:cs typeface="Times New Roman"/>
                        </a:rPr>
                        <a:t>existing training programs and other areas of institutional capacity development that could be shared or mutually developed by training institutions in the Danube region</a:t>
                      </a:r>
                      <a:endParaRPr lang="en-US" sz="1100" dirty="0">
                        <a:latin typeface="Cambria"/>
                        <a:ea typeface="ＭＳ 明朝"/>
                        <a:cs typeface="Times New Roman"/>
                      </a:endParaRPr>
                    </a:p>
                  </a:txBody>
                  <a:tcPr marL="68580" marR="68580" marT="0" marB="0" anchor="ctr"/>
                </a:tc>
                <a:tc>
                  <a:txBody>
                    <a:bodyPr/>
                    <a:lstStyle/>
                    <a:p>
                      <a:pPr>
                        <a:spcAft>
                          <a:spcPts val="0"/>
                        </a:spcAft>
                      </a:pPr>
                      <a:r>
                        <a:rPr lang="en-US" sz="1100" dirty="0">
                          <a:latin typeface="Calibri"/>
                          <a:ea typeface="ＭＳ 明朝"/>
                          <a:cs typeface="Times New Roman"/>
                        </a:rPr>
                        <a:t>Though WG discussion, exchange of experiences and capacity needs, the stakeholders will identify existing links and see if synergies exist. The stakeholders will build on best practices and examine if existing training programs designed on a national level could be applicable on the supranational level within the Danube region.</a:t>
                      </a:r>
                      <a:endParaRPr lang="en-US" sz="1100" dirty="0">
                        <a:latin typeface="Cambria"/>
                        <a:ea typeface="ＭＳ 明朝"/>
                        <a:cs typeface="Times New Roman"/>
                      </a:endParaRPr>
                    </a:p>
                    <a:p>
                      <a:pPr>
                        <a:spcAft>
                          <a:spcPts val="0"/>
                        </a:spcAft>
                      </a:pPr>
                      <a:r>
                        <a:rPr lang="en-US" sz="1100" dirty="0">
                          <a:latin typeface="Calibri"/>
                          <a:ea typeface="ＭＳ 明朝"/>
                          <a:cs typeface="Times New Roman"/>
                        </a:rPr>
                        <a:t>Apart from training, other areas of mutual cooperation in institutional capacity development could be identified and developed.</a:t>
                      </a:r>
                      <a:endParaRPr lang="en-US" sz="1100" dirty="0">
                        <a:latin typeface="Cambria"/>
                        <a:ea typeface="ＭＳ 明朝"/>
                        <a:cs typeface="Times New Roman"/>
                      </a:endParaRPr>
                    </a:p>
                  </a:txBody>
                  <a:tcPr marL="68580" marR="68580" marT="0" marB="0" anchor="ctr"/>
                </a:tc>
                <a:tc>
                  <a:txBody>
                    <a:bodyPr/>
                    <a:lstStyle/>
                    <a:p>
                      <a:pPr>
                        <a:spcAft>
                          <a:spcPts val="0"/>
                        </a:spcAft>
                      </a:pPr>
                      <a:r>
                        <a:rPr lang="en-US" sz="1100" dirty="0">
                          <a:latin typeface="Calibri"/>
                          <a:ea typeface="ＭＳ 明朝"/>
                          <a:cs typeface="Times New Roman"/>
                        </a:rPr>
                        <a:t>Training programs and other areas of institutional capacity development shared.</a:t>
                      </a:r>
                      <a:endParaRPr lang="en-US" sz="1100" dirty="0">
                        <a:latin typeface="Cambria"/>
                        <a:ea typeface="ＭＳ 明朝"/>
                        <a:cs typeface="Times New Roman"/>
                      </a:endParaRPr>
                    </a:p>
                  </a:txBody>
                  <a:tcPr marL="68580" marR="68580" marT="0" marB="0" anchor="ctr"/>
                </a:tc>
                <a:tc>
                  <a:txBody>
                    <a:bodyPr/>
                    <a:lstStyle/>
                    <a:p>
                      <a:pPr>
                        <a:spcAft>
                          <a:spcPts val="0"/>
                        </a:spcAft>
                      </a:pPr>
                      <a:r>
                        <a:rPr lang="en-US" sz="1100" dirty="0">
                          <a:latin typeface="Calibri"/>
                          <a:ea typeface="ＭＳ 明朝"/>
                          <a:cs typeface="Times New Roman"/>
                        </a:rPr>
                        <a:t>Working group members</a:t>
                      </a:r>
                      <a:endParaRPr lang="en-US" sz="1100" dirty="0">
                        <a:latin typeface="Cambria"/>
                        <a:ea typeface="ＭＳ 明朝"/>
                        <a:cs typeface="Times New Roman"/>
                      </a:endParaRPr>
                    </a:p>
                  </a:txBody>
                  <a:tcPr marL="68580" marR="68580" marT="0" marB="0" anchor="ctr"/>
                </a:tc>
                <a:tc>
                  <a:txBody>
                    <a:bodyPr/>
                    <a:lstStyle/>
                    <a:p>
                      <a:pPr>
                        <a:spcAft>
                          <a:spcPts val="0"/>
                        </a:spcAft>
                      </a:pPr>
                      <a:r>
                        <a:rPr lang="en-US" sz="1100" dirty="0">
                          <a:latin typeface="Calibri"/>
                          <a:ea typeface="ＭＳ 明朝"/>
                          <a:cs typeface="Times New Roman"/>
                        </a:rPr>
                        <a:t>End 2013</a:t>
                      </a:r>
                      <a:endParaRPr lang="en-US" sz="1100" dirty="0">
                        <a:latin typeface="Cambria"/>
                        <a:ea typeface="ＭＳ 明朝"/>
                        <a:cs typeface="Times New Roman"/>
                      </a:endParaRPr>
                    </a:p>
                  </a:txBody>
                  <a:tcPr marL="68580" marR="68580" marT="0" marB="0" anchor="ctr"/>
                </a:tc>
                <a:tc>
                  <a:txBody>
                    <a:bodyPr/>
                    <a:lstStyle/>
                    <a:p>
                      <a:pPr>
                        <a:spcAft>
                          <a:spcPts val="0"/>
                        </a:spcAft>
                      </a:pPr>
                      <a:r>
                        <a:rPr lang="en-US" sz="1100" dirty="0">
                          <a:latin typeface="Calibri"/>
                          <a:ea typeface="ＭＳ 明朝"/>
                          <a:cs typeface="Times New Roman"/>
                        </a:rPr>
                        <a:t>To be developed.</a:t>
                      </a:r>
                      <a:endParaRPr lang="en-US" sz="1100" dirty="0">
                        <a:latin typeface="Cambria"/>
                        <a:ea typeface="ＭＳ 明朝"/>
                        <a:cs typeface="Times New Roman"/>
                      </a:endParaRPr>
                    </a:p>
                  </a:txBody>
                  <a:tcPr marL="68580" marR="68580" marT="0" marB="0" anchor="ctr"/>
                </a:tc>
              </a:tr>
            </a:tbl>
          </a:graphicData>
        </a:graphic>
      </p:graphicFrame>
      <p:sp>
        <p:nvSpPr>
          <p:cNvPr id="6" name="Rechteck 5"/>
          <p:cNvSpPr/>
          <p:nvPr/>
        </p:nvSpPr>
        <p:spPr>
          <a:xfrm>
            <a:off x="467544" y="1772816"/>
            <a:ext cx="8208912" cy="432048"/>
          </a:xfrm>
          <a:prstGeom prst="rect">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smtClean="0">
                <a:solidFill>
                  <a:schemeClr val="bg1"/>
                </a:solidFill>
              </a:rPr>
              <a:t>Action ‘To Combat Institutional Capacity and Public Service Related Problems </a:t>
            </a:r>
          </a:p>
          <a:p>
            <a:pPr algn="ctr"/>
            <a:r>
              <a:rPr lang="en-US" sz="1600" b="1" dirty="0" smtClean="0">
                <a:solidFill>
                  <a:schemeClr val="bg1"/>
                </a:solidFill>
              </a:rPr>
              <a:t>in the Danube Region</a:t>
            </a:r>
            <a:r>
              <a:rPr lang="en-US" b="1" dirty="0" smtClean="0"/>
              <a:t>’ </a:t>
            </a:r>
            <a:endParaRPr lang="de-DE" dirty="0"/>
          </a:p>
        </p:txBody>
      </p:sp>
      <p:pic>
        <p:nvPicPr>
          <p:cNvPr id="7" name="Grafik 6" descr="stadtwien-1160px.jpg"/>
          <p:cNvPicPr>
            <a:picLocks noChangeAspect="1"/>
          </p:cNvPicPr>
          <p:nvPr/>
        </p:nvPicPr>
        <p:blipFill>
          <a:blip r:embed="rId2" cstate="print"/>
          <a:stretch>
            <a:fillRect/>
          </a:stretch>
        </p:blipFill>
        <p:spPr>
          <a:xfrm>
            <a:off x="4189473" y="6222070"/>
            <a:ext cx="2127473" cy="341809"/>
          </a:xfrm>
          <a:prstGeom prst="rect">
            <a:avLst/>
          </a:prstGeom>
        </p:spPr>
      </p:pic>
      <p:pic>
        <p:nvPicPr>
          <p:cNvPr id="8" name="Grafik 7" descr="metis.wmf"/>
          <p:cNvPicPr>
            <a:picLocks noChangeAspect="1"/>
          </p:cNvPicPr>
          <p:nvPr/>
        </p:nvPicPr>
        <p:blipFill>
          <a:blip r:embed="rId3" cstate="print"/>
          <a:stretch>
            <a:fillRect/>
          </a:stretch>
        </p:blipFill>
        <p:spPr>
          <a:xfrm>
            <a:off x="6470487" y="5996521"/>
            <a:ext cx="1944216" cy="576064"/>
          </a:xfrm>
          <a:prstGeom prst="rect">
            <a:avLst/>
          </a:prstGeom>
        </p:spPr>
      </p:pic>
      <p:pic>
        <p:nvPicPr>
          <p:cNvPr id="9" name="Grafik 0" descr="Logo-DRS_small_inst-capacity.jpg"/>
          <p:cNvPicPr>
            <a:picLocks noChangeAspect="1" noChangeArrowheads="1"/>
          </p:cNvPicPr>
          <p:nvPr/>
        </p:nvPicPr>
        <p:blipFill>
          <a:blip r:embed="rId4" cstate="print"/>
          <a:srcRect/>
          <a:stretch>
            <a:fillRect/>
          </a:stretch>
        </p:blipFill>
        <p:spPr bwMode="auto">
          <a:xfrm>
            <a:off x="472119" y="5760307"/>
            <a:ext cx="2304256" cy="826419"/>
          </a:xfrm>
          <a:prstGeom prst="rect">
            <a:avLst/>
          </a:prstGeom>
          <a:noFill/>
          <a:ln w="9525">
            <a:noFill/>
            <a:miter lim="800000"/>
            <a:headEnd/>
            <a:tailEnd/>
          </a:ln>
        </p:spPr>
      </p:pic>
      <p:pic>
        <p:nvPicPr>
          <p:cNvPr id="10" name="Picture 2" descr="http://eusdr-pa10/Logos/logo_web.jpg"/>
          <p:cNvPicPr>
            <a:picLocks noChangeAspect="1" noChangeArrowheads="1"/>
          </p:cNvPicPr>
          <p:nvPr/>
        </p:nvPicPr>
        <p:blipFill>
          <a:blip r:embed="rId5" cstate="print"/>
          <a:srcRect l="50399" t="50399" r="11801"/>
          <a:stretch>
            <a:fillRect/>
          </a:stretch>
        </p:blipFill>
        <p:spPr bwMode="auto">
          <a:xfrm>
            <a:off x="2807232" y="5769832"/>
            <a:ext cx="1224136" cy="792088"/>
          </a:xfrm>
          <a:prstGeom prst="rect">
            <a:avLst/>
          </a:prstGeom>
          <a:noFill/>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2"/>
          <p:cNvSpPr>
            <a:spLocks noGrp="1"/>
          </p:cNvSpPr>
          <p:nvPr>
            <p:ph type="title"/>
          </p:nvPr>
        </p:nvSpPr>
        <p:spPr>
          <a:prstGeom prst="rect">
            <a:avLst/>
          </a:prstGeom>
          <a:solidFill>
            <a:srgbClr val="18388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l"/>
            <a:r>
              <a:rPr lang="en-GB" sz="2800" b="1" dirty="0" smtClean="0"/>
              <a:t>Roadmap for the action: </a:t>
            </a:r>
            <a:br>
              <a:rPr lang="en-GB" sz="2800" b="1" dirty="0" smtClean="0"/>
            </a:br>
            <a:r>
              <a:rPr lang="en-GB" sz="2800" b="1" dirty="0" smtClean="0"/>
              <a:t>Working Group 1 – Institutional Capacity</a:t>
            </a:r>
            <a:endParaRPr lang="de-DE" sz="2800" dirty="0">
              <a:solidFill>
                <a:schemeClr val="bg1"/>
              </a:solidFill>
              <a:latin typeface="Arial Narrow" pitchFamily="34" charset="0"/>
            </a:endParaRPr>
          </a:p>
        </p:txBody>
      </p:sp>
      <p:graphicFrame>
        <p:nvGraphicFramePr>
          <p:cNvPr id="5" name="Table 4"/>
          <p:cNvGraphicFramePr>
            <a:graphicFrameLocks noGrp="1"/>
          </p:cNvGraphicFramePr>
          <p:nvPr/>
        </p:nvGraphicFramePr>
        <p:xfrm>
          <a:off x="467545" y="2276872"/>
          <a:ext cx="8136904" cy="3384376"/>
        </p:xfrm>
        <a:graphic>
          <a:graphicData uri="http://schemas.openxmlformats.org/drawingml/2006/table">
            <a:tbl>
              <a:tblPr firstRow="1" bandRow="1">
                <a:tableStyleId>{5C22544A-7EE6-4342-B048-85BDC9FD1C3A}</a:tableStyleId>
              </a:tblPr>
              <a:tblGrid>
                <a:gridCol w="1368151"/>
                <a:gridCol w="2628925"/>
                <a:gridCol w="1213398"/>
                <a:gridCol w="999269"/>
                <a:gridCol w="785140"/>
                <a:gridCol w="1142021"/>
              </a:tblGrid>
              <a:tr h="881836">
                <a:tc>
                  <a:txBody>
                    <a:bodyPr/>
                    <a:lstStyle/>
                    <a:p>
                      <a:pPr algn="l">
                        <a:spcAft>
                          <a:spcPts val="0"/>
                        </a:spcAft>
                      </a:pPr>
                      <a:r>
                        <a:rPr lang="en-US" sz="1100" b="1" dirty="0" smtClean="0">
                          <a:latin typeface="Calibri"/>
                          <a:ea typeface="ＭＳ 明朝"/>
                          <a:cs typeface="Times New Roman"/>
                        </a:rPr>
                        <a:t>Milestone N°6 (operational </a:t>
                      </a:r>
                      <a:r>
                        <a:rPr lang="en-US" sz="1100" b="1" dirty="0">
                          <a:latin typeface="Calibri"/>
                          <a:ea typeface="ＭＳ 明朝"/>
                          <a:cs typeface="Times New Roman"/>
                        </a:rPr>
                        <a:t>steps)</a:t>
                      </a:r>
                      <a:endParaRPr lang="en-US" sz="1100" dirty="0">
                        <a:latin typeface="Cambria"/>
                        <a:ea typeface="ＭＳ 明朝"/>
                        <a:cs typeface="Times New Roman"/>
                      </a:endParaRPr>
                    </a:p>
                  </a:txBody>
                  <a:tcPr marL="68580" marR="68580" marT="0" marB="0" anchor="ctr"/>
                </a:tc>
                <a:tc>
                  <a:txBody>
                    <a:bodyPr/>
                    <a:lstStyle/>
                    <a:p>
                      <a:pPr algn="ctr">
                        <a:spcAft>
                          <a:spcPts val="0"/>
                        </a:spcAft>
                      </a:pPr>
                      <a:r>
                        <a:rPr lang="en-US" sz="1100" b="1" dirty="0" smtClean="0">
                          <a:latin typeface="Calibri"/>
                          <a:ea typeface="ＭＳ 明朝"/>
                          <a:cs typeface="Times New Roman"/>
                        </a:rPr>
                        <a:t>Main Objective</a:t>
                      </a:r>
                      <a:endParaRPr lang="en-US" sz="1100" dirty="0">
                        <a:latin typeface="Cambria"/>
                        <a:ea typeface="ＭＳ 明朝"/>
                        <a:cs typeface="Times New Roman"/>
                      </a:endParaRPr>
                    </a:p>
                  </a:txBody>
                  <a:tcPr marL="68580" marR="68580" marT="0" marB="0" anchor="ctr"/>
                </a:tc>
                <a:tc>
                  <a:txBody>
                    <a:bodyPr/>
                    <a:lstStyle/>
                    <a:p>
                      <a:pPr algn="ctr">
                        <a:spcAft>
                          <a:spcPts val="0"/>
                        </a:spcAft>
                      </a:pPr>
                      <a:r>
                        <a:rPr lang="en-US" sz="1100" b="1" dirty="0">
                          <a:latin typeface="Calibri"/>
                          <a:ea typeface="ＭＳ 明朝"/>
                          <a:cs typeface="Times New Roman"/>
                        </a:rPr>
                        <a:t>Results</a:t>
                      </a:r>
                      <a:endParaRPr lang="en-US" sz="1100" dirty="0">
                        <a:latin typeface="Cambria"/>
                        <a:ea typeface="ＭＳ 明朝"/>
                        <a:cs typeface="Times New Roman"/>
                      </a:endParaRPr>
                    </a:p>
                  </a:txBody>
                  <a:tcPr marL="68580" marR="68580" marT="0" marB="0" anchor="ctr"/>
                </a:tc>
                <a:tc>
                  <a:txBody>
                    <a:bodyPr/>
                    <a:lstStyle/>
                    <a:p>
                      <a:pPr algn="ctr">
                        <a:spcAft>
                          <a:spcPts val="0"/>
                        </a:spcAft>
                      </a:pPr>
                      <a:r>
                        <a:rPr lang="en-US" sz="1100" b="1" dirty="0">
                          <a:latin typeface="Calibri"/>
                          <a:ea typeface="ＭＳ 明朝"/>
                          <a:cs typeface="Times New Roman"/>
                        </a:rPr>
                        <a:t>Responsibility</a:t>
                      </a:r>
                      <a:endParaRPr lang="en-US" sz="1100" dirty="0">
                        <a:latin typeface="Cambria"/>
                        <a:ea typeface="ＭＳ 明朝"/>
                        <a:cs typeface="Times New Roman"/>
                      </a:endParaRPr>
                    </a:p>
                  </a:txBody>
                  <a:tcPr marL="68580" marR="68580" marT="0" marB="0" anchor="ctr"/>
                </a:tc>
                <a:tc>
                  <a:txBody>
                    <a:bodyPr/>
                    <a:lstStyle/>
                    <a:p>
                      <a:pPr algn="ctr">
                        <a:spcAft>
                          <a:spcPts val="0"/>
                        </a:spcAft>
                      </a:pPr>
                      <a:r>
                        <a:rPr lang="en-US" sz="1100" b="1" dirty="0">
                          <a:latin typeface="Calibri"/>
                          <a:ea typeface="ＭＳ 明朝"/>
                          <a:cs typeface="Times New Roman"/>
                        </a:rPr>
                        <a:t>Deadline</a:t>
                      </a:r>
                      <a:endParaRPr lang="en-US" sz="1100" dirty="0">
                        <a:latin typeface="Cambria"/>
                        <a:ea typeface="ＭＳ 明朝"/>
                        <a:cs typeface="Times New Roman"/>
                      </a:endParaRPr>
                    </a:p>
                  </a:txBody>
                  <a:tcPr marL="68580" marR="68580" marT="0" marB="0" anchor="ctr"/>
                </a:tc>
                <a:tc>
                  <a:txBody>
                    <a:bodyPr/>
                    <a:lstStyle/>
                    <a:p>
                      <a:pPr marL="0" algn="l" defTabSz="914400" rtl="0" eaLnBrk="1" latinLnBrk="0" hangingPunct="1">
                        <a:spcAft>
                          <a:spcPts val="0"/>
                        </a:spcAft>
                      </a:pPr>
                      <a:r>
                        <a:rPr lang="en-US" sz="1100" b="1" kern="1200" dirty="0" smtClean="0">
                          <a:solidFill>
                            <a:schemeClr val="lt1"/>
                          </a:solidFill>
                          <a:latin typeface="Calibri"/>
                          <a:ea typeface="ＭＳ 明朝"/>
                          <a:cs typeface="Times New Roman"/>
                        </a:rPr>
                        <a:t>Projects allocated to the Action</a:t>
                      </a:r>
                      <a:endParaRPr lang="en-US" sz="1100" b="1" kern="1200" dirty="0">
                        <a:solidFill>
                          <a:schemeClr val="lt1"/>
                        </a:solidFill>
                        <a:latin typeface="Calibri"/>
                        <a:ea typeface="ＭＳ 明朝"/>
                        <a:cs typeface="Times New Roman"/>
                      </a:endParaRPr>
                    </a:p>
                  </a:txBody>
                  <a:tcPr marL="68580" marR="68580" marT="0" marB="0" anchor="ctr"/>
                </a:tc>
              </a:tr>
              <a:tr h="2502540">
                <a:tc>
                  <a:txBody>
                    <a:bodyPr/>
                    <a:lstStyle/>
                    <a:p>
                      <a:pPr algn="l">
                        <a:spcAft>
                          <a:spcPts val="0"/>
                        </a:spcAft>
                      </a:pPr>
                      <a:r>
                        <a:rPr lang="en-US" sz="1100" b="1" dirty="0" smtClean="0">
                          <a:latin typeface="Calibri"/>
                          <a:ea typeface="ＭＳ 明朝"/>
                          <a:cs typeface="Times New Roman"/>
                        </a:rPr>
                        <a:t>Identify </a:t>
                      </a:r>
                      <a:r>
                        <a:rPr lang="en-US" sz="1100" b="1" dirty="0">
                          <a:latin typeface="Calibri"/>
                          <a:ea typeface="ＭＳ 明朝"/>
                          <a:cs typeface="Times New Roman"/>
                        </a:rPr>
                        <a:t>new training programs and other areas of institutional capacity development that could be mutually developed by training institutions in the Danube region</a:t>
                      </a:r>
                      <a:endParaRPr lang="en-US" sz="1100" dirty="0">
                        <a:latin typeface="Cambria"/>
                        <a:ea typeface="ＭＳ 明朝"/>
                        <a:cs typeface="Times New Roman"/>
                      </a:endParaRPr>
                    </a:p>
                  </a:txBody>
                  <a:tcPr marL="68580" marR="68580" marT="0" marB="0" anchor="ctr"/>
                </a:tc>
                <a:tc>
                  <a:txBody>
                    <a:bodyPr/>
                    <a:lstStyle/>
                    <a:p>
                      <a:pPr>
                        <a:spcAft>
                          <a:spcPts val="0"/>
                        </a:spcAft>
                      </a:pPr>
                      <a:endParaRPr lang="en-US" sz="1100" dirty="0" smtClean="0">
                        <a:latin typeface="Calibri"/>
                        <a:ea typeface="ＭＳ 明朝"/>
                        <a:cs typeface="Times New Roman"/>
                      </a:endParaRPr>
                    </a:p>
                    <a:p>
                      <a:pPr>
                        <a:spcAft>
                          <a:spcPts val="0"/>
                        </a:spcAft>
                      </a:pPr>
                      <a:endParaRPr lang="en-US" sz="1100" dirty="0" smtClean="0">
                        <a:latin typeface="Calibri"/>
                        <a:ea typeface="ＭＳ 明朝"/>
                        <a:cs typeface="Times New Roman"/>
                      </a:endParaRPr>
                    </a:p>
                    <a:p>
                      <a:pPr>
                        <a:spcAft>
                          <a:spcPts val="0"/>
                        </a:spcAft>
                      </a:pPr>
                      <a:r>
                        <a:rPr lang="en-US" sz="1100" dirty="0" smtClean="0">
                          <a:latin typeface="Calibri"/>
                          <a:ea typeface="ＭＳ 明朝"/>
                          <a:cs typeface="Times New Roman"/>
                        </a:rPr>
                        <a:t>Though </a:t>
                      </a:r>
                      <a:r>
                        <a:rPr lang="en-US" sz="1100" dirty="0">
                          <a:latin typeface="Calibri"/>
                          <a:ea typeface="ＭＳ 明朝"/>
                          <a:cs typeface="Times New Roman"/>
                        </a:rPr>
                        <a:t>WG discussion, exchange of experiences and capacity needs, the stakeholders will identify existing links and see if synergies and potential to mutually develop new training programs exist.</a:t>
                      </a:r>
                      <a:endParaRPr lang="en-US" sz="1100" dirty="0">
                        <a:latin typeface="Cambria"/>
                        <a:ea typeface="ＭＳ 明朝"/>
                        <a:cs typeface="Times New Roman"/>
                      </a:endParaRPr>
                    </a:p>
                    <a:p>
                      <a:pPr>
                        <a:spcAft>
                          <a:spcPts val="0"/>
                        </a:spcAft>
                      </a:pPr>
                      <a:r>
                        <a:rPr lang="en-US" sz="1100" dirty="0">
                          <a:latin typeface="Calibri"/>
                          <a:ea typeface="ＭＳ 明朝"/>
                          <a:cs typeface="Times New Roman"/>
                        </a:rPr>
                        <a:t>Apart from training, other areas of mutual cooperation could be identified and </a:t>
                      </a:r>
                      <a:r>
                        <a:rPr lang="en-US" sz="1100" dirty="0" smtClean="0">
                          <a:latin typeface="Calibri"/>
                          <a:ea typeface="ＭＳ 明朝"/>
                          <a:cs typeface="Times New Roman"/>
                        </a:rPr>
                        <a:t>developed</a:t>
                      </a:r>
                      <a:r>
                        <a:rPr lang="en-US" sz="1100" dirty="0">
                          <a:latin typeface="Calibri"/>
                          <a:ea typeface="ＭＳ 明朝"/>
                          <a:cs typeface="Times New Roman"/>
                        </a:rPr>
                        <a:t>.</a:t>
                      </a:r>
                      <a:endParaRPr lang="en-US" sz="1100" dirty="0">
                        <a:latin typeface="Cambria"/>
                        <a:ea typeface="ＭＳ 明朝"/>
                        <a:cs typeface="Times New Roman"/>
                      </a:endParaRPr>
                    </a:p>
                  </a:txBody>
                  <a:tcPr marL="68580" marR="68580" marT="0" marB="0" anchor="ctr"/>
                </a:tc>
                <a:tc>
                  <a:txBody>
                    <a:bodyPr/>
                    <a:lstStyle/>
                    <a:p>
                      <a:pPr>
                        <a:spcAft>
                          <a:spcPts val="0"/>
                        </a:spcAft>
                      </a:pPr>
                      <a:r>
                        <a:rPr lang="en-US" sz="1100" dirty="0">
                          <a:latin typeface="Calibri"/>
                          <a:ea typeface="ＭＳ 明朝"/>
                          <a:cs typeface="Times New Roman"/>
                        </a:rPr>
                        <a:t>New areas of cooperation focused of institutional capacity </a:t>
                      </a:r>
                      <a:endParaRPr lang="en-US" sz="1100" dirty="0">
                        <a:latin typeface="Cambria"/>
                        <a:ea typeface="ＭＳ 明朝"/>
                        <a:cs typeface="Times New Roman"/>
                      </a:endParaRPr>
                    </a:p>
                  </a:txBody>
                  <a:tcPr marL="68580" marR="68580" marT="0" marB="0" anchor="ctr"/>
                </a:tc>
                <a:tc>
                  <a:txBody>
                    <a:bodyPr/>
                    <a:lstStyle/>
                    <a:p>
                      <a:pPr>
                        <a:spcAft>
                          <a:spcPts val="0"/>
                        </a:spcAft>
                      </a:pPr>
                      <a:r>
                        <a:rPr lang="en-US" sz="1100" dirty="0">
                          <a:latin typeface="Calibri"/>
                          <a:ea typeface="ＭＳ 明朝"/>
                          <a:cs typeface="Times New Roman"/>
                        </a:rPr>
                        <a:t>Working group members</a:t>
                      </a:r>
                      <a:endParaRPr lang="en-US" sz="1100" dirty="0">
                        <a:latin typeface="Cambria"/>
                        <a:ea typeface="ＭＳ 明朝"/>
                        <a:cs typeface="Times New Roman"/>
                      </a:endParaRPr>
                    </a:p>
                  </a:txBody>
                  <a:tcPr marL="68580" marR="68580" marT="0" marB="0" anchor="ctr"/>
                </a:tc>
                <a:tc>
                  <a:txBody>
                    <a:bodyPr/>
                    <a:lstStyle/>
                    <a:p>
                      <a:pPr>
                        <a:spcAft>
                          <a:spcPts val="0"/>
                        </a:spcAft>
                      </a:pPr>
                      <a:r>
                        <a:rPr lang="en-US" sz="1100" dirty="0">
                          <a:latin typeface="Calibri"/>
                          <a:ea typeface="ＭＳ 明朝"/>
                          <a:cs typeface="Times New Roman"/>
                        </a:rPr>
                        <a:t>End 2013</a:t>
                      </a:r>
                      <a:endParaRPr lang="en-US" sz="1100" dirty="0">
                        <a:latin typeface="Cambria"/>
                        <a:ea typeface="ＭＳ 明朝"/>
                        <a:cs typeface="Times New Roman"/>
                      </a:endParaRPr>
                    </a:p>
                  </a:txBody>
                  <a:tcPr marL="68580" marR="68580" marT="0" marB="0" anchor="ctr"/>
                </a:tc>
                <a:tc>
                  <a:txBody>
                    <a:bodyPr/>
                    <a:lstStyle/>
                    <a:p>
                      <a:pPr>
                        <a:spcAft>
                          <a:spcPts val="0"/>
                        </a:spcAft>
                      </a:pPr>
                      <a:r>
                        <a:rPr lang="en-US" sz="1100" dirty="0">
                          <a:latin typeface="Calibri"/>
                          <a:ea typeface="ＭＳ 明朝"/>
                          <a:cs typeface="Times New Roman"/>
                        </a:rPr>
                        <a:t>To be developed.</a:t>
                      </a:r>
                      <a:endParaRPr lang="en-US" sz="1100" dirty="0">
                        <a:latin typeface="Cambria"/>
                        <a:ea typeface="ＭＳ 明朝"/>
                        <a:cs typeface="Times New Roman"/>
                      </a:endParaRPr>
                    </a:p>
                  </a:txBody>
                  <a:tcPr marL="68580" marR="68580" marT="0" marB="0" anchor="ctr"/>
                </a:tc>
              </a:tr>
            </a:tbl>
          </a:graphicData>
        </a:graphic>
      </p:graphicFrame>
      <p:sp>
        <p:nvSpPr>
          <p:cNvPr id="6" name="Rechteck 5"/>
          <p:cNvSpPr/>
          <p:nvPr/>
        </p:nvSpPr>
        <p:spPr>
          <a:xfrm>
            <a:off x="467544" y="1772816"/>
            <a:ext cx="8208912" cy="432048"/>
          </a:xfrm>
          <a:prstGeom prst="rect">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smtClean="0">
                <a:solidFill>
                  <a:schemeClr val="bg1"/>
                </a:solidFill>
              </a:rPr>
              <a:t>Action ‘To Combat Institutional Capacity and Public Service Related Problems </a:t>
            </a:r>
          </a:p>
          <a:p>
            <a:pPr algn="ctr"/>
            <a:r>
              <a:rPr lang="en-US" sz="1600" b="1" dirty="0" smtClean="0">
                <a:solidFill>
                  <a:schemeClr val="bg1"/>
                </a:solidFill>
              </a:rPr>
              <a:t>in the Danube Region</a:t>
            </a:r>
            <a:r>
              <a:rPr lang="en-US" b="1" dirty="0" smtClean="0"/>
              <a:t>’ </a:t>
            </a:r>
            <a:endParaRPr lang="de-DE" dirty="0"/>
          </a:p>
        </p:txBody>
      </p:sp>
      <p:pic>
        <p:nvPicPr>
          <p:cNvPr id="7" name="Grafik 6" descr="stadtwien-1160px.jpg"/>
          <p:cNvPicPr>
            <a:picLocks noChangeAspect="1"/>
          </p:cNvPicPr>
          <p:nvPr/>
        </p:nvPicPr>
        <p:blipFill>
          <a:blip r:embed="rId2" cstate="print"/>
          <a:stretch>
            <a:fillRect/>
          </a:stretch>
        </p:blipFill>
        <p:spPr>
          <a:xfrm>
            <a:off x="4189473" y="6222070"/>
            <a:ext cx="2127473" cy="341809"/>
          </a:xfrm>
          <a:prstGeom prst="rect">
            <a:avLst/>
          </a:prstGeom>
        </p:spPr>
      </p:pic>
      <p:pic>
        <p:nvPicPr>
          <p:cNvPr id="8" name="Grafik 7" descr="metis.wmf"/>
          <p:cNvPicPr>
            <a:picLocks noChangeAspect="1"/>
          </p:cNvPicPr>
          <p:nvPr/>
        </p:nvPicPr>
        <p:blipFill>
          <a:blip r:embed="rId3" cstate="print"/>
          <a:stretch>
            <a:fillRect/>
          </a:stretch>
        </p:blipFill>
        <p:spPr>
          <a:xfrm>
            <a:off x="6470487" y="5996521"/>
            <a:ext cx="1944216" cy="576064"/>
          </a:xfrm>
          <a:prstGeom prst="rect">
            <a:avLst/>
          </a:prstGeom>
        </p:spPr>
      </p:pic>
      <p:pic>
        <p:nvPicPr>
          <p:cNvPr id="9" name="Grafik 0" descr="Logo-DRS_small_inst-capacity.jpg"/>
          <p:cNvPicPr>
            <a:picLocks noChangeAspect="1" noChangeArrowheads="1"/>
          </p:cNvPicPr>
          <p:nvPr/>
        </p:nvPicPr>
        <p:blipFill>
          <a:blip r:embed="rId4" cstate="print"/>
          <a:srcRect/>
          <a:stretch>
            <a:fillRect/>
          </a:stretch>
        </p:blipFill>
        <p:spPr bwMode="auto">
          <a:xfrm>
            <a:off x="472119" y="5760307"/>
            <a:ext cx="2304256" cy="826419"/>
          </a:xfrm>
          <a:prstGeom prst="rect">
            <a:avLst/>
          </a:prstGeom>
          <a:noFill/>
          <a:ln w="9525">
            <a:noFill/>
            <a:miter lim="800000"/>
            <a:headEnd/>
            <a:tailEnd/>
          </a:ln>
        </p:spPr>
      </p:pic>
      <p:pic>
        <p:nvPicPr>
          <p:cNvPr id="10" name="Picture 2" descr="http://eusdr-pa10/Logos/logo_web.jpg"/>
          <p:cNvPicPr>
            <a:picLocks noChangeAspect="1" noChangeArrowheads="1"/>
          </p:cNvPicPr>
          <p:nvPr/>
        </p:nvPicPr>
        <p:blipFill>
          <a:blip r:embed="rId5" cstate="print"/>
          <a:srcRect l="50399" t="50399" r="11801"/>
          <a:stretch>
            <a:fillRect/>
          </a:stretch>
        </p:blipFill>
        <p:spPr bwMode="auto">
          <a:xfrm>
            <a:off x="2807232" y="5769832"/>
            <a:ext cx="1224136" cy="792088"/>
          </a:xfrm>
          <a:prstGeom prst="rect">
            <a:avLst/>
          </a:prstGeom>
          <a:noFill/>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2"/>
          <p:cNvSpPr>
            <a:spLocks noGrp="1"/>
          </p:cNvSpPr>
          <p:nvPr>
            <p:ph type="title"/>
          </p:nvPr>
        </p:nvSpPr>
        <p:spPr>
          <a:prstGeom prst="rect">
            <a:avLst/>
          </a:prstGeom>
          <a:solidFill>
            <a:srgbClr val="18388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l"/>
            <a:r>
              <a:rPr lang="en-GB" sz="2800" b="1" dirty="0" smtClean="0"/>
              <a:t>Roadmap for the action: </a:t>
            </a:r>
            <a:br>
              <a:rPr lang="en-GB" sz="2800" b="1" dirty="0" smtClean="0"/>
            </a:br>
            <a:r>
              <a:rPr lang="en-GB" sz="2800" b="1" dirty="0" smtClean="0"/>
              <a:t>Working Group 1 – Institutional Capacity</a:t>
            </a:r>
            <a:endParaRPr lang="de-DE" sz="2800" dirty="0">
              <a:solidFill>
                <a:schemeClr val="bg1"/>
              </a:solidFill>
              <a:latin typeface="Arial Narrow" pitchFamily="34" charset="0"/>
            </a:endParaRPr>
          </a:p>
        </p:txBody>
      </p:sp>
      <p:graphicFrame>
        <p:nvGraphicFramePr>
          <p:cNvPr id="5" name="Table 4"/>
          <p:cNvGraphicFramePr>
            <a:graphicFrameLocks noGrp="1"/>
          </p:cNvGraphicFramePr>
          <p:nvPr/>
        </p:nvGraphicFramePr>
        <p:xfrm>
          <a:off x="467545" y="2132856"/>
          <a:ext cx="8208911" cy="3384376"/>
        </p:xfrm>
        <a:graphic>
          <a:graphicData uri="http://schemas.openxmlformats.org/drawingml/2006/table">
            <a:tbl>
              <a:tblPr firstRow="1" bandRow="1">
                <a:tableStyleId>{5C22544A-7EE6-4342-B048-85BDC9FD1C3A}</a:tableStyleId>
              </a:tblPr>
              <a:tblGrid>
                <a:gridCol w="1368151"/>
                <a:gridCol w="2628925"/>
                <a:gridCol w="1213398"/>
                <a:gridCol w="999269"/>
                <a:gridCol w="703024"/>
                <a:gridCol w="1296144"/>
              </a:tblGrid>
              <a:tr h="881836">
                <a:tc>
                  <a:txBody>
                    <a:bodyPr/>
                    <a:lstStyle/>
                    <a:p>
                      <a:pPr algn="l">
                        <a:spcAft>
                          <a:spcPts val="0"/>
                        </a:spcAft>
                      </a:pPr>
                      <a:r>
                        <a:rPr lang="en-US" sz="1100" b="1" dirty="0" smtClean="0">
                          <a:latin typeface="Calibri"/>
                          <a:ea typeface="ＭＳ 明朝"/>
                          <a:cs typeface="Times New Roman"/>
                        </a:rPr>
                        <a:t>Milestone N°7 (operational </a:t>
                      </a:r>
                      <a:r>
                        <a:rPr lang="en-US" sz="1100" b="1" dirty="0">
                          <a:latin typeface="Calibri"/>
                          <a:ea typeface="ＭＳ 明朝"/>
                          <a:cs typeface="Times New Roman"/>
                        </a:rPr>
                        <a:t>steps)</a:t>
                      </a:r>
                      <a:endParaRPr lang="en-US" sz="1100" dirty="0">
                        <a:latin typeface="Cambria"/>
                        <a:ea typeface="ＭＳ 明朝"/>
                        <a:cs typeface="Times New Roman"/>
                      </a:endParaRPr>
                    </a:p>
                  </a:txBody>
                  <a:tcPr marL="68580" marR="68580" marT="0" marB="0" anchor="ctr"/>
                </a:tc>
                <a:tc>
                  <a:txBody>
                    <a:bodyPr/>
                    <a:lstStyle/>
                    <a:p>
                      <a:pPr algn="ctr">
                        <a:spcAft>
                          <a:spcPts val="0"/>
                        </a:spcAft>
                      </a:pPr>
                      <a:r>
                        <a:rPr lang="en-US" sz="1100" b="1" dirty="0" smtClean="0">
                          <a:latin typeface="Calibri"/>
                          <a:ea typeface="ＭＳ 明朝"/>
                          <a:cs typeface="Times New Roman"/>
                        </a:rPr>
                        <a:t>Main Objective</a:t>
                      </a:r>
                      <a:endParaRPr lang="en-US" sz="1100" dirty="0">
                        <a:latin typeface="Cambria"/>
                        <a:ea typeface="ＭＳ 明朝"/>
                        <a:cs typeface="Times New Roman"/>
                      </a:endParaRPr>
                    </a:p>
                  </a:txBody>
                  <a:tcPr marL="68580" marR="68580" marT="0" marB="0" anchor="ctr"/>
                </a:tc>
                <a:tc>
                  <a:txBody>
                    <a:bodyPr/>
                    <a:lstStyle/>
                    <a:p>
                      <a:pPr algn="ctr">
                        <a:spcAft>
                          <a:spcPts val="0"/>
                        </a:spcAft>
                      </a:pPr>
                      <a:r>
                        <a:rPr lang="en-US" sz="1100" b="1" dirty="0">
                          <a:latin typeface="Calibri"/>
                          <a:ea typeface="ＭＳ 明朝"/>
                          <a:cs typeface="Times New Roman"/>
                        </a:rPr>
                        <a:t>Results</a:t>
                      </a:r>
                      <a:endParaRPr lang="en-US" sz="1100" dirty="0">
                        <a:latin typeface="Cambria"/>
                        <a:ea typeface="ＭＳ 明朝"/>
                        <a:cs typeface="Times New Roman"/>
                      </a:endParaRPr>
                    </a:p>
                  </a:txBody>
                  <a:tcPr marL="68580" marR="68580" marT="0" marB="0" anchor="ctr"/>
                </a:tc>
                <a:tc>
                  <a:txBody>
                    <a:bodyPr/>
                    <a:lstStyle/>
                    <a:p>
                      <a:pPr algn="ctr">
                        <a:spcAft>
                          <a:spcPts val="0"/>
                        </a:spcAft>
                      </a:pPr>
                      <a:r>
                        <a:rPr lang="en-US" sz="1100" b="1" dirty="0">
                          <a:latin typeface="Calibri"/>
                          <a:ea typeface="ＭＳ 明朝"/>
                          <a:cs typeface="Times New Roman"/>
                        </a:rPr>
                        <a:t>Responsibility</a:t>
                      </a:r>
                      <a:endParaRPr lang="en-US" sz="1100" dirty="0">
                        <a:latin typeface="Cambria"/>
                        <a:ea typeface="ＭＳ 明朝"/>
                        <a:cs typeface="Times New Roman"/>
                      </a:endParaRPr>
                    </a:p>
                  </a:txBody>
                  <a:tcPr marL="68580" marR="68580" marT="0" marB="0" anchor="ctr"/>
                </a:tc>
                <a:tc>
                  <a:txBody>
                    <a:bodyPr/>
                    <a:lstStyle/>
                    <a:p>
                      <a:pPr algn="ctr">
                        <a:spcAft>
                          <a:spcPts val="0"/>
                        </a:spcAft>
                      </a:pPr>
                      <a:r>
                        <a:rPr lang="en-US" sz="1100" b="1" dirty="0">
                          <a:latin typeface="Calibri"/>
                          <a:ea typeface="ＭＳ 明朝"/>
                          <a:cs typeface="Times New Roman"/>
                        </a:rPr>
                        <a:t>Deadline</a:t>
                      </a:r>
                      <a:endParaRPr lang="en-US" sz="1100" dirty="0">
                        <a:latin typeface="Cambria"/>
                        <a:ea typeface="ＭＳ 明朝"/>
                        <a:cs typeface="Times New Roman"/>
                      </a:endParaRPr>
                    </a:p>
                  </a:txBody>
                  <a:tcPr marL="68580" marR="68580" marT="0" marB="0" anchor="ctr"/>
                </a:tc>
                <a:tc>
                  <a:txBody>
                    <a:bodyPr/>
                    <a:lstStyle/>
                    <a:p>
                      <a:pPr marL="0" algn="l" defTabSz="914400" rtl="0" eaLnBrk="1" latinLnBrk="0" hangingPunct="1">
                        <a:spcAft>
                          <a:spcPts val="0"/>
                        </a:spcAft>
                      </a:pPr>
                      <a:r>
                        <a:rPr lang="en-US" sz="1100" b="1" kern="1200" dirty="0" smtClean="0">
                          <a:solidFill>
                            <a:schemeClr val="lt1"/>
                          </a:solidFill>
                          <a:latin typeface="Calibri"/>
                          <a:ea typeface="ＭＳ 明朝"/>
                          <a:cs typeface="Times New Roman"/>
                        </a:rPr>
                        <a:t>Projects allocated to the Action</a:t>
                      </a:r>
                      <a:endParaRPr lang="en-US" sz="1100" b="1" kern="1200" dirty="0">
                        <a:solidFill>
                          <a:schemeClr val="lt1"/>
                        </a:solidFill>
                        <a:latin typeface="Calibri"/>
                        <a:ea typeface="ＭＳ 明朝"/>
                        <a:cs typeface="Times New Roman"/>
                      </a:endParaRPr>
                    </a:p>
                  </a:txBody>
                  <a:tcPr marL="68580" marR="68580" marT="0" marB="0" anchor="ctr"/>
                </a:tc>
              </a:tr>
              <a:tr h="2502540">
                <a:tc>
                  <a:txBody>
                    <a:bodyPr/>
                    <a:lstStyle/>
                    <a:p>
                      <a:pPr>
                        <a:spcAft>
                          <a:spcPts val="0"/>
                        </a:spcAft>
                      </a:pPr>
                      <a:endParaRPr lang="en-US" sz="1000" b="1" dirty="0" smtClean="0">
                        <a:latin typeface="Calibri"/>
                        <a:ea typeface="ＭＳ 明朝"/>
                        <a:cs typeface="Times New Roman"/>
                      </a:endParaRPr>
                    </a:p>
                    <a:p>
                      <a:pPr>
                        <a:spcAft>
                          <a:spcPts val="0"/>
                        </a:spcAft>
                      </a:pPr>
                      <a:endParaRPr lang="en-US" sz="1000" b="1" dirty="0" smtClean="0">
                        <a:latin typeface="Calibri"/>
                        <a:ea typeface="ＭＳ 明朝"/>
                        <a:cs typeface="Times New Roman"/>
                      </a:endParaRPr>
                    </a:p>
                    <a:p>
                      <a:pPr>
                        <a:spcAft>
                          <a:spcPts val="0"/>
                        </a:spcAft>
                      </a:pPr>
                      <a:r>
                        <a:rPr lang="en-US" sz="1000" b="1" dirty="0" smtClean="0">
                          <a:latin typeface="Calibri"/>
                          <a:ea typeface="ＭＳ 明朝"/>
                          <a:cs typeface="Times New Roman"/>
                        </a:rPr>
                        <a:t>Identify </a:t>
                      </a:r>
                      <a:r>
                        <a:rPr lang="en-US" sz="1000" b="1" dirty="0">
                          <a:latin typeface="Calibri"/>
                          <a:ea typeface="ＭＳ 明朝"/>
                          <a:cs typeface="Times New Roman"/>
                        </a:rPr>
                        <a:t>/ find funding</a:t>
                      </a:r>
                      <a:endParaRPr lang="en-US" sz="1200" dirty="0">
                        <a:latin typeface="Cambria"/>
                        <a:ea typeface="ＭＳ 明朝"/>
                        <a:cs typeface="Times New Roman"/>
                      </a:endParaRPr>
                    </a:p>
                  </a:txBody>
                  <a:tcPr marL="68580" marR="68580" marT="0" marB="0" anchor="ctr"/>
                </a:tc>
                <a:tc>
                  <a:txBody>
                    <a:bodyPr/>
                    <a:lstStyle/>
                    <a:p>
                      <a:pPr>
                        <a:spcAft>
                          <a:spcPts val="0"/>
                        </a:spcAft>
                      </a:pPr>
                      <a:r>
                        <a:rPr lang="en-US" sz="1000" dirty="0">
                          <a:latin typeface="Calibri"/>
                          <a:ea typeface="ＭＳ 明朝"/>
                          <a:cs typeface="Times New Roman"/>
                        </a:rPr>
                        <a:t>Public administration training institutions face a number of difficulties in securing EU funding for EU-related projects (lengthy procedures, lack of experience, eligibility, combining resources when it comes to beneficiaries from EU MS, potential and candidate, neighborhood countries as is the case for the Danube region and others</a:t>
                      </a:r>
                      <a:r>
                        <a:rPr lang="en-US" sz="1000" dirty="0" smtClean="0">
                          <a:latin typeface="Calibri"/>
                          <a:ea typeface="ＭＳ 明朝"/>
                          <a:cs typeface="Times New Roman"/>
                        </a:rPr>
                        <a:t>).</a:t>
                      </a:r>
                    </a:p>
                    <a:p>
                      <a:pPr>
                        <a:spcAft>
                          <a:spcPts val="0"/>
                        </a:spcAft>
                      </a:pPr>
                      <a:endParaRPr lang="en-US" sz="1200" dirty="0">
                        <a:latin typeface="Cambria"/>
                        <a:ea typeface="ＭＳ 明朝"/>
                        <a:cs typeface="Times New Roman"/>
                      </a:endParaRPr>
                    </a:p>
                    <a:p>
                      <a:pPr>
                        <a:spcAft>
                          <a:spcPts val="0"/>
                        </a:spcAft>
                      </a:pPr>
                      <a:r>
                        <a:rPr lang="en-US" sz="1000" dirty="0">
                          <a:latin typeface="Calibri"/>
                          <a:ea typeface="ＭＳ 明朝"/>
                          <a:cs typeface="Times New Roman"/>
                        </a:rPr>
                        <a:t>Each country or region to identify / find the financing from their national or regional budgets (op. </a:t>
                      </a:r>
                      <a:r>
                        <a:rPr lang="en-US" sz="1000" dirty="0" err="1">
                          <a:latin typeface="Calibri"/>
                          <a:ea typeface="ＭＳ 明朝"/>
                          <a:cs typeface="Times New Roman"/>
                        </a:rPr>
                        <a:t>programes</a:t>
                      </a:r>
                      <a:r>
                        <a:rPr lang="en-US" sz="1000" dirty="0">
                          <a:latin typeface="Calibri"/>
                          <a:ea typeface="ＭＳ 明朝"/>
                          <a:cs typeface="Times New Roman"/>
                        </a:rPr>
                        <a:t>) as well as the ERDF or Cohesion Fund and other financing sources.</a:t>
                      </a:r>
                      <a:endParaRPr lang="en-US" sz="1200" dirty="0">
                        <a:latin typeface="Cambria"/>
                        <a:ea typeface="ＭＳ 明朝"/>
                        <a:cs typeface="Times New Roman"/>
                      </a:endParaRPr>
                    </a:p>
                  </a:txBody>
                  <a:tcPr marL="68580" marR="68580" marT="0" marB="0" anchor="ctr"/>
                </a:tc>
                <a:tc>
                  <a:txBody>
                    <a:bodyPr/>
                    <a:lstStyle/>
                    <a:p>
                      <a:pPr>
                        <a:spcAft>
                          <a:spcPts val="0"/>
                        </a:spcAft>
                      </a:pPr>
                      <a:r>
                        <a:rPr lang="en-US" sz="1000" dirty="0">
                          <a:latin typeface="Calibri"/>
                          <a:ea typeface="ＭＳ 明朝"/>
                          <a:cs typeface="Times New Roman"/>
                        </a:rPr>
                        <a:t>Improved access to EU funding.  </a:t>
                      </a:r>
                      <a:endParaRPr lang="en-US" sz="1200" dirty="0">
                        <a:latin typeface="Cambria"/>
                        <a:ea typeface="ＭＳ 明朝"/>
                        <a:cs typeface="Times New Roman"/>
                      </a:endParaRPr>
                    </a:p>
                    <a:p>
                      <a:pPr>
                        <a:spcAft>
                          <a:spcPts val="0"/>
                        </a:spcAft>
                      </a:pPr>
                      <a:r>
                        <a:rPr lang="en-US" sz="1000" dirty="0">
                          <a:latin typeface="Calibri"/>
                          <a:ea typeface="ＭＳ 明朝"/>
                          <a:cs typeface="Times New Roman"/>
                        </a:rPr>
                        <a:t>Funding for new training program(s) to step up capacity designed for the Danube regions</a:t>
                      </a:r>
                      <a:endParaRPr lang="en-US" sz="1200" dirty="0">
                        <a:latin typeface="Cambria"/>
                        <a:ea typeface="ＭＳ 明朝"/>
                        <a:cs typeface="Times New Roman"/>
                      </a:endParaRPr>
                    </a:p>
                  </a:txBody>
                  <a:tcPr marL="68580" marR="68580" marT="0" marB="0" anchor="ctr"/>
                </a:tc>
                <a:tc>
                  <a:txBody>
                    <a:bodyPr/>
                    <a:lstStyle/>
                    <a:p>
                      <a:pPr>
                        <a:spcAft>
                          <a:spcPts val="0"/>
                        </a:spcAft>
                      </a:pPr>
                      <a:r>
                        <a:rPr lang="en-US" sz="1000" dirty="0">
                          <a:latin typeface="Calibri"/>
                          <a:ea typeface="ＭＳ 明朝"/>
                          <a:cs typeface="Times New Roman"/>
                        </a:rPr>
                        <a:t>Working group members.</a:t>
                      </a:r>
                      <a:endParaRPr lang="en-US" sz="1200" dirty="0">
                        <a:latin typeface="Cambria"/>
                        <a:ea typeface="ＭＳ 明朝"/>
                        <a:cs typeface="Times New Roman"/>
                      </a:endParaRPr>
                    </a:p>
                  </a:txBody>
                  <a:tcPr marL="68580" marR="68580" marT="0" marB="0" anchor="ctr"/>
                </a:tc>
                <a:tc>
                  <a:txBody>
                    <a:bodyPr/>
                    <a:lstStyle/>
                    <a:p>
                      <a:pPr>
                        <a:spcAft>
                          <a:spcPts val="0"/>
                        </a:spcAft>
                      </a:pPr>
                      <a:r>
                        <a:rPr lang="en-US" sz="1000" dirty="0">
                          <a:latin typeface="Calibri"/>
                          <a:ea typeface="ＭＳ 明朝"/>
                          <a:cs typeface="Times New Roman"/>
                        </a:rPr>
                        <a:t>End 2013</a:t>
                      </a:r>
                      <a:endParaRPr lang="en-US" sz="1200" dirty="0">
                        <a:latin typeface="Cambria"/>
                        <a:ea typeface="ＭＳ 明朝"/>
                        <a:cs typeface="Times New Roman"/>
                      </a:endParaRPr>
                    </a:p>
                  </a:txBody>
                  <a:tcPr marL="68580" marR="68580" marT="0" marB="0" anchor="ctr"/>
                </a:tc>
                <a:tc>
                  <a:txBody>
                    <a:bodyPr/>
                    <a:lstStyle/>
                    <a:p>
                      <a:pPr>
                        <a:spcAft>
                          <a:spcPts val="0"/>
                        </a:spcAft>
                      </a:pPr>
                      <a:endParaRPr lang="en-US" sz="1000" dirty="0">
                        <a:latin typeface="Calibri"/>
                        <a:ea typeface="ＭＳ 明朝"/>
                        <a:cs typeface="Times New Roman"/>
                      </a:endParaRPr>
                    </a:p>
                    <a:p>
                      <a:pPr>
                        <a:spcAft>
                          <a:spcPts val="0"/>
                        </a:spcAft>
                      </a:pPr>
                      <a:r>
                        <a:rPr lang="en-US" sz="1000" dirty="0">
                          <a:latin typeface="Calibri"/>
                          <a:ea typeface="ＭＳ 明朝"/>
                          <a:cs typeface="Times New Roman"/>
                        </a:rPr>
                        <a:t>To be developed - depending of results of milestone 5 and 6.</a:t>
                      </a:r>
                      <a:endParaRPr lang="en-US" sz="1200" dirty="0">
                        <a:latin typeface="Cambria"/>
                        <a:ea typeface="ＭＳ 明朝"/>
                        <a:cs typeface="Times New Roman"/>
                      </a:endParaRPr>
                    </a:p>
                  </a:txBody>
                  <a:tcPr marL="68580" marR="68580" marT="0" marB="0" anchor="ctr"/>
                </a:tc>
              </a:tr>
            </a:tbl>
          </a:graphicData>
        </a:graphic>
      </p:graphicFrame>
      <p:sp>
        <p:nvSpPr>
          <p:cNvPr id="6" name="Rechteck 5"/>
          <p:cNvSpPr/>
          <p:nvPr/>
        </p:nvSpPr>
        <p:spPr>
          <a:xfrm>
            <a:off x="467544" y="1772816"/>
            <a:ext cx="8208912" cy="432048"/>
          </a:xfrm>
          <a:prstGeom prst="rect">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smtClean="0">
                <a:solidFill>
                  <a:schemeClr val="bg1"/>
                </a:solidFill>
              </a:rPr>
              <a:t>Action ‘To Combat Institutional Capacity and Public Service Related Problems </a:t>
            </a:r>
          </a:p>
          <a:p>
            <a:pPr algn="ctr"/>
            <a:r>
              <a:rPr lang="en-US" sz="1600" b="1" dirty="0" smtClean="0">
                <a:solidFill>
                  <a:schemeClr val="bg1"/>
                </a:solidFill>
              </a:rPr>
              <a:t>in the Danube Region</a:t>
            </a:r>
            <a:r>
              <a:rPr lang="en-US" b="1" dirty="0" smtClean="0"/>
              <a:t>’ </a:t>
            </a:r>
            <a:endParaRPr lang="de-DE" dirty="0"/>
          </a:p>
        </p:txBody>
      </p:sp>
      <p:pic>
        <p:nvPicPr>
          <p:cNvPr id="7" name="Grafik 6" descr="stadtwien-1160px.jpg"/>
          <p:cNvPicPr>
            <a:picLocks noChangeAspect="1"/>
          </p:cNvPicPr>
          <p:nvPr/>
        </p:nvPicPr>
        <p:blipFill>
          <a:blip r:embed="rId2" cstate="print"/>
          <a:stretch>
            <a:fillRect/>
          </a:stretch>
        </p:blipFill>
        <p:spPr>
          <a:xfrm>
            <a:off x="4189473" y="6222070"/>
            <a:ext cx="2127473" cy="341809"/>
          </a:xfrm>
          <a:prstGeom prst="rect">
            <a:avLst/>
          </a:prstGeom>
        </p:spPr>
      </p:pic>
      <p:pic>
        <p:nvPicPr>
          <p:cNvPr id="8" name="Grafik 7" descr="metis.wmf"/>
          <p:cNvPicPr>
            <a:picLocks noChangeAspect="1"/>
          </p:cNvPicPr>
          <p:nvPr/>
        </p:nvPicPr>
        <p:blipFill>
          <a:blip r:embed="rId3" cstate="print"/>
          <a:stretch>
            <a:fillRect/>
          </a:stretch>
        </p:blipFill>
        <p:spPr>
          <a:xfrm>
            <a:off x="6470487" y="5996521"/>
            <a:ext cx="1944216" cy="576064"/>
          </a:xfrm>
          <a:prstGeom prst="rect">
            <a:avLst/>
          </a:prstGeom>
        </p:spPr>
      </p:pic>
      <p:pic>
        <p:nvPicPr>
          <p:cNvPr id="9" name="Grafik 0" descr="Logo-DRS_small_inst-capacity.jpg"/>
          <p:cNvPicPr>
            <a:picLocks noChangeAspect="1" noChangeArrowheads="1"/>
          </p:cNvPicPr>
          <p:nvPr/>
        </p:nvPicPr>
        <p:blipFill>
          <a:blip r:embed="rId4" cstate="print"/>
          <a:srcRect/>
          <a:stretch>
            <a:fillRect/>
          </a:stretch>
        </p:blipFill>
        <p:spPr bwMode="auto">
          <a:xfrm>
            <a:off x="472119" y="5760307"/>
            <a:ext cx="2304256" cy="826419"/>
          </a:xfrm>
          <a:prstGeom prst="rect">
            <a:avLst/>
          </a:prstGeom>
          <a:noFill/>
          <a:ln w="9525">
            <a:noFill/>
            <a:miter lim="800000"/>
            <a:headEnd/>
            <a:tailEnd/>
          </a:ln>
        </p:spPr>
      </p:pic>
      <p:pic>
        <p:nvPicPr>
          <p:cNvPr id="10" name="Picture 2" descr="http://eusdr-pa10/Logos/logo_web.jpg"/>
          <p:cNvPicPr>
            <a:picLocks noChangeAspect="1" noChangeArrowheads="1"/>
          </p:cNvPicPr>
          <p:nvPr/>
        </p:nvPicPr>
        <p:blipFill>
          <a:blip r:embed="rId5" cstate="print"/>
          <a:srcRect l="50399" t="50399" r="11801"/>
          <a:stretch>
            <a:fillRect/>
          </a:stretch>
        </p:blipFill>
        <p:spPr bwMode="auto">
          <a:xfrm>
            <a:off x="2807232" y="5769832"/>
            <a:ext cx="1224136" cy="792088"/>
          </a:xfrm>
          <a:prstGeom prst="rect">
            <a:avLst/>
          </a:prstGeom>
          <a:noFill/>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Larissa-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Larissa-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2144</Words>
  <Application>Microsoft Office PowerPoint</Application>
  <PresentationFormat>Bildschirmpräsentation (4:3)</PresentationFormat>
  <Paragraphs>254</Paragraphs>
  <Slides>16</Slides>
  <Notes>0</Notes>
  <HiddenSlides>0</HiddenSlides>
  <MMClips>0</MMClips>
  <ScaleCrop>false</ScaleCrop>
  <HeadingPairs>
    <vt:vector size="4" baseType="variant">
      <vt:variant>
        <vt:lpstr>Design</vt:lpstr>
      </vt:variant>
      <vt:variant>
        <vt:i4>1</vt:i4>
      </vt:variant>
      <vt:variant>
        <vt:lpstr>Folientitel</vt:lpstr>
      </vt:variant>
      <vt:variant>
        <vt:i4>16</vt:i4>
      </vt:variant>
    </vt:vector>
  </HeadingPairs>
  <TitlesOfParts>
    <vt:vector size="17" baseType="lpstr">
      <vt:lpstr>Larissa-Design</vt:lpstr>
      <vt:lpstr>PRIORITY AREA 10 ROADMAP TO ACTIONS   Working Group 1 – Institutional Capacity Working Group 4 – Financing</vt:lpstr>
      <vt:lpstr>Roadmap for the Action: Working Group 1</vt:lpstr>
      <vt:lpstr>Roadmap for the action:  Working Group 1 – Institutional Capacity</vt:lpstr>
      <vt:lpstr>Roadmap for the action:  Working Group 1 – Institutional Capacity</vt:lpstr>
      <vt:lpstr>Roadmap for the action:  Working Group 1 – Institutional Capacity</vt:lpstr>
      <vt:lpstr>Roadmap for the action:  Working Group 1 – Institutional Capacity</vt:lpstr>
      <vt:lpstr>Roadmap for the action:  Working Group 1 – Institutional Capacity</vt:lpstr>
      <vt:lpstr>Roadmap for the action:  Working Group 1 – Institutional Capacity</vt:lpstr>
      <vt:lpstr>Roadmap for the action:  Working Group 1 – Institutional Capacity</vt:lpstr>
      <vt:lpstr>Roadmap for the Action: Working Group 4</vt:lpstr>
      <vt:lpstr>Roadmap for the action:  Working Group 4 – Financing</vt:lpstr>
      <vt:lpstr>Roadmap for the action:  Working Group 4 – Financing</vt:lpstr>
      <vt:lpstr>Roadmap for the action:  Working Group 4 – Financing</vt:lpstr>
      <vt:lpstr>Roadmap for the action:  Working Group 4 – Financing</vt:lpstr>
      <vt:lpstr>Open questions</vt:lpstr>
      <vt:lpstr>THANK YOU</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Folie 1</dc:title>
  <dc:creator>Ajla Lubic</dc:creator>
  <cp:lastModifiedBy>Böhm-Gartner Simone</cp:lastModifiedBy>
  <cp:revision>208</cp:revision>
  <dcterms:created xsi:type="dcterms:W3CDTF">2012-03-12T15:01:13Z</dcterms:created>
  <dcterms:modified xsi:type="dcterms:W3CDTF">2016-04-05T07:42:27Z</dcterms:modified>
</cp:coreProperties>
</file>