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11A"/>
    <a:srgbClr val="183884"/>
    <a:srgbClr val="19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043" y="6093296"/>
            <a:ext cx="200775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stadtwien-1160px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283968" y="6381328"/>
            <a:ext cx="2301682" cy="332656"/>
          </a:xfrm>
          <a:prstGeom prst="rect">
            <a:avLst/>
          </a:prstGeom>
        </p:spPr>
      </p:pic>
      <p:pic>
        <p:nvPicPr>
          <p:cNvPr id="9" name="Picture 2" descr="http://eusdr-pa10/Logos/logo_web.jpg"/>
          <p:cNvPicPr>
            <a:picLocks noChangeAspect="1" noChangeArrowheads="1"/>
          </p:cNvPicPr>
          <p:nvPr userDrawn="1"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987824" y="6021288"/>
            <a:ext cx="936104" cy="705468"/>
          </a:xfrm>
          <a:prstGeom prst="rect">
            <a:avLst/>
          </a:prstGeom>
          <a:noFill/>
        </p:spPr>
      </p:pic>
      <p:pic>
        <p:nvPicPr>
          <p:cNvPr id="10" name="Grafik 9" descr="metis.wm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876256" y="6237311"/>
            <a:ext cx="1462679" cy="5417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spaces.com/CapacityandCooperation/pages/1st-danube-financing-dialogu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75656" y="1628800"/>
            <a:ext cx="7056784" cy="136815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sz="4000" b="1" dirty="0" smtClean="0">
                <a:solidFill>
                  <a:srgbClr val="183884"/>
                </a:solidFill>
                <a:latin typeface="Arial Narrow" pitchFamily="34" charset="0"/>
              </a:rPr>
              <a:t>1</a:t>
            </a:r>
            <a:r>
              <a:rPr lang="de-DE" sz="4000" b="1" baseline="30000" dirty="0" smtClean="0">
                <a:solidFill>
                  <a:srgbClr val="183884"/>
                </a:solidFill>
                <a:latin typeface="Arial Narrow" pitchFamily="34" charset="0"/>
              </a:rPr>
              <a:t>st </a:t>
            </a:r>
            <a:r>
              <a:rPr lang="de-DE" sz="4000" b="1" dirty="0" smtClean="0">
                <a:solidFill>
                  <a:srgbClr val="183884"/>
                </a:solidFill>
                <a:latin typeface="Arial Narrow" pitchFamily="34" charset="0"/>
              </a:rPr>
              <a:t>Danube </a:t>
            </a:r>
            <a:r>
              <a:rPr lang="de-DE" sz="4000" b="1" dirty="0" err="1" smtClean="0">
                <a:solidFill>
                  <a:srgbClr val="183884"/>
                </a:solidFill>
                <a:latin typeface="Arial Narrow" pitchFamily="34" charset="0"/>
              </a:rPr>
              <a:t>Financing</a:t>
            </a:r>
            <a:r>
              <a:rPr lang="de-DE" sz="4000" b="1" dirty="0" smtClean="0">
                <a:solidFill>
                  <a:srgbClr val="183884"/>
                </a:solidFill>
                <a:latin typeface="Arial Narrow" pitchFamily="34" charset="0"/>
              </a:rPr>
              <a:t> </a:t>
            </a:r>
            <a:r>
              <a:rPr lang="de-DE" sz="4000" b="1" dirty="0" err="1" smtClean="0">
                <a:solidFill>
                  <a:srgbClr val="183884"/>
                </a:solidFill>
                <a:latin typeface="Arial Narrow" pitchFamily="34" charset="0"/>
              </a:rPr>
              <a:t>Dialogue</a:t>
            </a:r>
            <a:r>
              <a:rPr lang="en-GB" sz="4000" b="1" dirty="0" smtClean="0">
                <a:solidFill>
                  <a:srgbClr val="183884"/>
                </a:solidFill>
                <a:latin typeface="Arial Narrow" pitchFamily="34" charset="0"/>
              </a:rPr>
              <a:t> – An overview </a:t>
            </a:r>
            <a:endParaRPr lang="en-GB" sz="4000" b="1" dirty="0">
              <a:solidFill>
                <a:srgbClr val="183884"/>
              </a:solidFill>
              <a:latin typeface="Arial Narrow" pitchFamily="34" charset="0"/>
            </a:endParaRPr>
          </a:p>
        </p:txBody>
      </p:sp>
      <p:pic>
        <p:nvPicPr>
          <p:cNvPr id="1027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r>
              <a:rPr lang="en-US" sz="6000" b="1" baseline="30000" dirty="0" smtClean="0">
                <a:solidFill>
                  <a:schemeClr val="bg1"/>
                </a:solidFill>
                <a:latin typeface="Arial Narrow" pitchFamily="34" charset="0"/>
              </a:rPr>
              <a:t>nd</a:t>
            </a:r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 Steering Group Meeting</a:t>
            </a:r>
            <a:endParaRPr lang="de-DE" sz="6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699792" y="3140968"/>
            <a:ext cx="3454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28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and 29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March 2012</a:t>
            </a:r>
            <a:endParaRPr lang="de-DE" sz="2800" dirty="0">
              <a:solidFill>
                <a:srgbClr val="E9811A"/>
              </a:solidFill>
              <a:latin typeface="Arial Narrow" pitchFamily="34" charset="0"/>
            </a:endParaRPr>
          </a:p>
        </p:txBody>
      </p:sp>
      <p:pic>
        <p:nvPicPr>
          <p:cNvPr id="8" name="Grafik 7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1975" y="4509120"/>
            <a:ext cx="2127473" cy="341809"/>
          </a:xfrm>
          <a:prstGeom prst="rect">
            <a:avLst/>
          </a:prstGeom>
        </p:spPr>
      </p:pic>
      <p:pic>
        <p:nvPicPr>
          <p:cNvPr id="3074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915816" y="4005064"/>
            <a:ext cx="1185564" cy="893466"/>
          </a:xfrm>
          <a:prstGeom prst="rect">
            <a:avLst/>
          </a:prstGeom>
          <a:noFill/>
        </p:spPr>
      </p:pic>
      <p:pic>
        <p:nvPicPr>
          <p:cNvPr id="11" name="Picture 14" descr="Sample 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69160"/>
            <a:ext cx="9144000" cy="1988840"/>
          </a:xfrm>
          <a:prstGeom prst="rect">
            <a:avLst/>
          </a:prstGeom>
        </p:spPr>
      </p:pic>
      <p:pic>
        <p:nvPicPr>
          <p:cNvPr id="10" name="Grafik 9" descr="metis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149080"/>
            <a:ext cx="1944216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200" b="1" dirty="0" smtClean="0">
                <a:latin typeface="Arial Narrow" pitchFamily="34" charset="0"/>
              </a:rPr>
              <a:t>PA 10, Action “To examine the feasibility of a Danube Investment Framework”</a:t>
            </a:r>
            <a:endParaRPr lang="de-DE" sz="2200" b="1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200" b="1" dirty="0" smtClean="0">
                <a:latin typeface="Arial Narrow" pitchFamily="34" charset="0"/>
              </a:rPr>
              <a:t>1</a:t>
            </a:r>
            <a:r>
              <a:rPr lang="en-GB" sz="2200" b="1" baseline="30000" dirty="0" smtClean="0">
                <a:latin typeface="Arial Narrow" pitchFamily="34" charset="0"/>
              </a:rPr>
              <a:t>st</a:t>
            </a:r>
            <a:r>
              <a:rPr lang="en-GB" sz="2200" b="1" dirty="0" smtClean="0">
                <a:latin typeface="Arial Narrow" pitchFamily="34" charset="0"/>
              </a:rPr>
              <a:t> Danube Financing Dialogue (22</a:t>
            </a:r>
            <a:r>
              <a:rPr lang="en-GB" sz="2200" b="1" baseline="30000" dirty="0" smtClean="0">
                <a:latin typeface="Arial Narrow" pitchFamily="34" charset="0"/>
              </a:rPr>
              <a:t>nd</a:t>
            </a:r>
            <a:r>
              <a:rPr lang="en-GB" sz="2200" b="1" dirty="0" smtClean="0">
                <a:latin typeface="Arial Narrow" pitchFamily="34" charset="0"/>
              </a:rPr>
              <a:t> and 23</a:t>
            </a:r>
            <a:r>
              <a:rPr lang="en-GB" sz="2200" b="1" baseline="30000" dirty="0" smtClean="0">
                <a:latin typeface="Arial Narrow" pitchFamily="34" charset="0"/>
              </a:rPr>
              <a:t>rd </a:t>
            </a:r>
            <a:r>
              <a:rPr lang="en-GB" sz="2200" b="1" dirty="0" smtClean="0">
                <a:latin typeface="Arial Narrow" pitchFamily="34" charset="0"/>
              </a:rPr>
              <a:t>March) at the Austrian Central Bank (</a:t>
            </a:r>
            <a:r>
              <a:rPr lang="en-GB" sz="2200" b="1" dirty="0" err="1" smtClean="0">
                <a:latin typeface="Arial Narrow" pitchFamily="34" charset="0"/>
              </a:rPr>
              <a:t>OeNB</a:t>
            </a:r>
            <a:r>
              <a:rPr lang="en-GB" sz="2200" b="1" dirty="0" smtClean="0">
                <a:latin typeface="Arial Narrow" pitchFamily="34" charset="0"/>
              </a:rPr>
              <a:t>) in Vienna</a:t>
            </a:r>
          </a:p>
          <a:p>
            <a:pPr>
              <a:lnSpc>
                <a:spcPct val="150000"/>
              </a:lnSpc>
            </a:pPr>
            <a:r>
              <a:rPr lang="en-GB" sz="2200" b="1" dirty="0" smtClean="0">
                <a:latin typeface="Arial Narrow" pitchFamily="34" charset="0"/>
              </a:rPr>
              <a:t>OBJECTIVE: matchmaking platform SMEs and Financial Institutions</a:t>
            </a:r>
            <a:endParaRPr lang="de-DE" sz="2200" b="1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200" b="1" dirty="0" smtClean="0">
                <a:latin typeface="Arial Narrow" pitchFamily="34" charset="0"/>
              </a:rPr>
              <a:t> PARTICIPANTS included representatives:</a:t>
            </a:r>
            <a:endParaRPr lang="de-DE" sz="2200" b="1" dirty="0" smtClean="0">
              <a:latin typeface="Arial Narrow" pitchFamily="34" charset="0"/>
            </a:endParaRPr>
          </a:p>
          <a:p>
            <a:pPr marL="711200">
              <a:buNone/>
            </a:pPr>
            <a:r>
              <a:rPr lang="en-GB" sz="2000" b="1" dirty="0" smtClean="0">
                <a:latin typeface="Arial Narrow" pitchFamily="34" charset="0"/>
              </a:rPr>
              <a:t>     -  of SME-projects</a:t>
            </a:r>
            <a:endParaRPr lang="de-DE" sz="2000" b="1" dirty="0" smtClean="0">
              <a:latin typeface="Arial Narrow" pitchFamily="34" charset="0"/>
            </a:endParaRPr>
          </a:p>
          <a:p>
            <a:pPr marL="711200">
              <a:buNone/>
            </a:pPr>
            <a:r>
              <a:rPr lang="en-GB" sz="2000" b="1" dirty="0" smtClean="0">
                <a:latin typeface="Arial Narrow" pitchFamily="34" charset="0"/>
              </a:rPr>
              <a:t>      -  Financial institutions</a:t>
            </a:r>
          </a:p>
          <a:p>
            <a:pPr marL="711200">
              <a:buNone/>
            </a:pPr>
            <a:r>
              <a:rPr lang="en-GB" sz="2000" b="1" dirty="0" smtClean="0">
                <a:latin typeface="Arial Narrow" pitchFamily="34" charset="0"/>
              </a:rPr>
              <a:t>      -  EUSDR representatives</a:t>
            </a:r>
            <a:endParaRPr lang="de-DE" sz="2000" b="1" dirty="0" smtClean="0">
              <a:latin typeface="Arial Narrow" pitchFamily="34" charset="0"/>
            </a:endParaRPr>
          </a:p>
          <a:p>
            <a:endParaRPr lang="de-DE" b="1" dirty="0">
              <a:latin typeface="Arial Narrow" pitchFamily="34" charset="0"/>
            </a:endParaRP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Danube Financing Dialogue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Danube Financing Dialogue – 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day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Grafik 5" descr="00_2012.03.22_KRA6719_web768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79" y="2156858"/>
            <a:ext cx="1872208" cy="2808312"/>
          </a:xfrm>
          <a:prstGeom prst="rect">
            <a:avLst/>
          </a:prstGeom>
        </p:spPr>
      </p:pic>
      <p:pic>
        <p:nvPicPr>
          <p:cNvPr id="7" name="Grafik 6" descr="00_2012.03.22_KRA6764_web768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7" y="2156858"/>
            <a:ext cx="1872209" cy="2808312"/>
          </a:xfrm>
          <a:prstGeom prst="rect">
            <a:avLst/>
          </a:prstGeom>
        </p:spPr>
      </p:pic>
      <p:pic>
        <p:nvPicPr>
          <p:cNvPr id="11" name="Grafik 10" descr="00_2012.03.22_KRA6570_web768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1" y="2156858"/>
            <a:ext cx="2520280" cy="3780419"/>
          </a:xfrm>
          <a:prstGeom prst="rect">
            <a:avLst/>
          </a:prstGeom>
        </p:spPr>
      </p:pic>
      <p:sp>
        <p:nvSpPr>
          <p:cNvPr id="18" name="Inhaltsplatzhalter 17"/>
          <p:cNvSpPr>
            <a:spLocks noGrp="1"/>
          </p:cNvSpPr>
          <p:nvPr>
            <p:ph idx="1"/>
          </p:nvPr>
        </p:nvSpPr>
        <p:spPr>
          <a:xfrm>
            <a:off x="457200" y="7616005"/>
            <a:ext cx="8229600" cy="452596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395536" y="1484784"/>
            <a:ext cx="4248472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2000" b="1" dirty="0" smtClean="0">
                <a:latin typeface="Arial Narrow" pitchFamily="34" charset="0"/>
              </a:rPr>
              <a:t>Registration </a:t>
            </a:r>
            <a:r>
              <a:rPr lang="de-DE" sz="2000" b="1" dirty="0" err="1" smtClean="0">
                <a:latin typeface="Arial Narrow" pitchFamily="34" charset="0"/>
              </a:rPr>
              <a:t>and</a:t>
            </a:r>
            <a:r>
              <a:rPr lang="de-DE" sz="2000" b="1" dirty="0" smtClean="0">
                <a:latin typeface="Arial Narrow" pitchFamily="34" charset="0"/>
              </a:rPr>
              <a:t> </a:t>
            </a:r>
            <a:r>
              <a:rPr lang="de-DE" sz="2000" b="1" dirty="0" err="1" smtClean="0">
                <a:latin typeface="Arial Narrow" pitchFamily="34" charset="0"/>
              </a:rPr>
              <a:t>welcome</a:t>
            </a:r>
            <a:endParaRPr lang="de-DE" sz="2000" b="1" dirty="0">
              <a:latin typeface="Arial Narrow" pitchFamily="34" charset="0"/>
            </a:endParaRPr>
          </a:p>
        </p:txBody>
      </p:sp>
      <p:pic>
        <p:nvPicPr>
          <p:cNvPr id="9" name="Grafik 8" descr="00_2012.03.22_KRA6804_web768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9" y="3933055"/>
            <a:ext cx="3168351" cy="2112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00_2012.03.22_KRA6772_web768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989173"/>
            <a:ext cx="2736304" cy="1824203"/>
          </a:xfrm>
        </p:spPr>
      </p:pic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Danube Financing Dialogue– 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day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Grafik 5" descr="00_2012.03.22_KRA6800_web768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44824"/>
            <a:ext cx="1968219" cy="2952328"/>
          </a:xfrm>
          <a:prstGeom prst="rect">
            <a:avLst/>
          </a:prstGeom>
        </p:spPr>
      </p:pic>
      <p:pic>
        <p:nvPicPr>
          <p:cNvPr id="7" name="Grafik 6" descr="00_2012.03.22_KRA6890_web768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844824"/>
            <a:ext cx="1968217" cy="2952328"/>
          </a:xfrm>
          <a:prstGeom prst="rect">
            <a:avLst/>
          </a:prstGeom>
        </p:spPr>
      </p:pic>
      <p:pic>
        <p:nvPicPr>
          <p:cNvPr id="11" name="Grafik 10" descr="00_2012.03.22_KRA7085_web768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56244" y="1844824"/>
            <a:ext cx="1968218" cy="2952328"/>
          </a:xfrm>
          <a:prstGeom prst="rect">
            <a:avLst/>
          </a:prstGeom>
        </p:spPr>
      </p:pic>
      <p:pic>
        <p:nvPicPr>
          <p:cNvPr id="12" name="Grafik 11" descr="00_2012.03.22_KRA7106_web768p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1844824"/>
            <a:ext cx="1968218" cy="2952328"/>
          </a:xfrm>
          <a:prstGeom prst="rect">
            <a:avLst/>
          </a:prstGeom>
        </p:spPr>
      </p:pic>
      <p:pic>
        <p:nvPicPr>
          <p:cNvPr id="13" name="Grafik 12" descr="00_2012.03.22_KRA7151_web768p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4989174"/>
            <a:ext cx="2736304" cy="1824202"/>
          </a:xfrm>
          <a:prstGeom prst="rect">
            <a:avLst/>
          </a:prstGeom>
        </p:spPr>
      </p:pic>
      <p:pic>
        <p:nvPicPr>
          <p:cNvPr id="15" name="Grafik 14" descr="00_2012.03.22_KRA7159_web768p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84168" y="5013514"/>
            <a:ext cx="2699792" cy="1799862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60040" y="1412776"/>
            <a:ext cx="8783960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2150" b="1" dirty="0" smtClean="0">
                <a:latin typeface="Arial Narrow" pitchFamily="34" charset="0"/>
              </a:rPr>
              <a:t>Session 1: Key </a:t>
            </a:r>
            <a:r>
              <a:rPr lang="de-DE" sz="2150" b="1" dirty="0" err="1" smtClean="0">
                <a:latin typeface="Arial Narrow" pitchFamily="34" charset="0"/>
              </a:rPr>
              <a:t>note</a:t>
            </a:r>
            <a:r>
              <a:rPr lang="de-DE" sz="2150" b="1" dirty="0" smtClean="0">
                <a:latin typeface="Arial Narrow" pitchFamily="34" charset="0"/>
              </a:rPr>
              <a:t> </a:t>
            </a:r>
            <a:r>
              <a:rPr lang="de-DE" sz="2000" b="1" dirty="0" err="1" smtClean="0">
                <a:latin typeface="Arial Narrow" pitchFamily="34" charset="0"/>
              </a:rPr>
              <a:t>speeches</a:t>
            </a:r>
            <a:r>
              <a:rPr lang="de-DE" sz="2150" b="1" dirty="0" smtClean="0">
                <a:latin typeface="Arial Narrow" pitchFamily="34" charset="0"/>
              </a:rPr>
              <a:t> on </a:t>
            </a:r>
            <a:r>
              <a:rPr lang="de-DE" sz="2150" b="1" dirty="0" err="1" smtClean="0">
                <a:latin typeface="Arial Narrow" pitchFamily="34" charset="0"/>
              </a:rPr>
              <a:t>the</a:t>
            </a:r>
            <a:r>
              <a:rPr lang="de-DE" sz="2150" b="1" dirty="0" smtClean="0">
                <a:latin typeface="Arial Narrow" pitchFamily="34" charset="0"/>
              </a:rPr>
              <a:t> </a:t>
            </a:r>
            <a:r>
              <a:rPr lang="de-DE" sz="2150" b="1" dirty="0" err="1" smtClean="0">
                <a:latin typeface="Arial Narrow" pitchFamily="34" charset="0"/>
              </a:rPr>
              <a:t>role</a:t>
            </a:r>
            <a:r>
              <a:rPr lang="de-DE" sz="2150" b="1" dirty="0" smtClean="0">
                <a:latin typeface="Arial Narrow" pitchFamily="34" charset="0"/>
              </a:rPr>
              <a:t> of SMEs </a:t>
            </a:r>
            <a:r>
              <a:rPr lang="de-DE" sz="2150" b="1" dirty="0" err="1" smtClean="0">
                <a:latin typeface="Arial Narrow" pitchFamily="34" charset="0"/>
              </a:rPr>
              <a:t>and</a:t>
            </a:r>
            <a:r>
              <a:rPr lang="de-DE" sz="2150" b="1" dirty="0" smtClean="0">
                <a:latin typeface="Arial Narrow" pitchFamily="34" charset="0"/>
              </a:rPr>
              <a:t> Financial </a:t>
            </a:r>
            <a:r>
              <a:rPr lang="de-DE" sz="2150" b="1" dirty="0" err="1" smtClean="0">
                <a:latin typeface="Arial Narrow" pitchFamily="34" charset="0"/>
              </a:rPr>
              <a:t>Institutions</a:t>
            </a:r>
            <a:r>
              <a:rPr lang="de-DE" sz="2150" b="1" dirty="0" smtClean="0">
                <a:latin typeface="Arial Narrow" pitchFamily="34" charset="0"/>
              </a:rPr>
              <a:t> </a:t>
            </a:r>
            <a:endParaRPr lang="de-DE" sz="215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00_2012.03.22_KRA7313_web768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08819"/>
            <a:ext cx="1368152" cy="2052228"/>
          </a:xfrm>
        </p:spPr>
      </p:pic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Danube Financing Dialogue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Grafik 5" descr="00_2012.03.22_KRA7350_web768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08819"/>
            <a:ext cx="1368152" cy="2052228"/>
          </a:xfrm>
          <a:prstGeom prst="rect">
            <a:avLst/>
          </a:prstGeom>
        </p:spPr>
      </p:pic>
      <p:pic>
        <p:nvPicPr>
          <p:cNvPr id="7" name="Grafik 6" descr="00_2012.03.22_KRA7368_web768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1808819"/>
            <a:ext cx="1368152" cy="2052228"/>
          </a:xfrm>
          <a:prstGeom prst="rect">
            <a:avLst/>
          </a:prstGeom>
        </p:spPr>
      </p:pic>
      <p:pic>
        <p:nvPicPr>
          <p:cNvPr id="8" name="Grafik 7" descr="00_2012.03.22_KRA7396_web768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19" y="1808819"/>
            <a:ext cx="1368153" cy="2052229"/>
          </a:xfrm>
          <a:prstGeom prst="rect">
            <a:avLst/>
          </a:prstGeom>
        </p:spPr>
      </p:pic>
      <p:pic>
        <p:nvPicPr>
          <p:cNvPr id="9" name="Grafik 8" descr="00_2012.03.22_KRA7409_web768p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1" y="1808819"/>
            <a:ext cx="1368152" cy="2052228"/>
          </a:xfrm>
          <a:prstGeom prst="rect">
            <a:avLst/>
          </a:prstGeom>
        </p:spPr>
      </p:pic>
      <p:pic>
        <p:nvPicPr>
          <p:cNvPr id="10" name="Grafik 9" descr="00_2012.03.22_KRA7496_web768p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1808819"/>
            <a:ext cx="1368152" cy="2052228"/>
          </a:xfrm>
          <a:prstGeom prst="rect">
            <a:avLst/>
          </a:prstGeom>
        </p:spPr>
      </p:pic>
      <p:pic>
        <p:nvPicPr>
          <p:cNvPr id="11" name="Grafik 10" descr="00_2012.03.22_KRA7609_web768p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4409728"/>
            <a:ext cx="1632181" cy="2448272"/>
          </a:xfrm>
          <a:prstGeom prst="rect">
            <a:avLst/>
          </a:prstGeom>
        </p:spPr>
      </p:pic>
      <p:pic>
        <p:nvPicPr>
          <p:cNvPr id="12" name="Grafik 11" descr="00_2012.03.22_KRA7700_web768px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051720" y="4409728"/>
            <a:ext cx="1632181" cy="2448272"/>
          </a:xfrm>
          <a:prstGeom prst="rect">
            <a:avLst/>
          </a:prstGeom>
        </p:spPr>
      </p:pic>
      <p:pic>
        <p:nvPicPr>
          <p:cNvPr id="13" name="Grafik 12" descr="00_2012.03.22_KRA7817_web768px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63888" y="4409728"/>
            <a:ext cx="1632181" cy="2448272"/>
          </a:xfrm>
          <a:prstGeom prst="rect">
            <a:avLst/>
          </a:prstGeom>
        </p:spPr>
      </p:pic>
      <p:pic>
        <p:nvPicPr>
          <p:cNvPr id="14" name="Grafik 13" descr="00_2012.03.22_KRA7749_web768px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4" y="4409728"/>
            <a:ext cx="1632182" cy="2448272"/>
          </a:xfrm>
          <a:prstGeom prst="rect">
            <a:avLst/>
          </a:prstGeom>
        </p:spPr>
      </p:pic>
      <p:pic>
        <p:nvPicPr>
          <p:cNvPr id="15" name="Grafik 14" descr="00_2012.03.22_KRA7825_web768px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732240" y="4409124"/>
            <a:ext cx="1632584" cy="2448876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95536" y="1484784"/>
            <a:ext cx="8640960" cy="2880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2000" b="1" dirty="0" smtClean="0">
                <a:latin typeface="Arial Narrow" pitchFamily="34" charset="0"/>
              </a:rPr>
              <a:t>Session 2: Panel </a:t>
            </a:r>
            <a:r>
              <a:rPr lang="de-DE" sz="2000" b="1" dirty="0" err="1" smtClean="0">
                <a:latin typeface="Arial Narrow" pitchFamily="34" charset="0"/>
              </a:rPr>
              <a:t>discussion</a:t>
            </a:r>
            <a:r>
              <a:rPr lang="de-DE" sz="2000" b="1" dirty="0" smtClean="0">
                <a:latin typeface="Arial Narrow" pitchFamily="34" charset="0"/>
              </a:rPr>
              <a:t> </a:t>
            </a:r>
            <a:r>
              <a:rPr lang="de-DE" sz="2000" b="1" dirty="0" err="1" smtClean="0">
                <a:latin typeface="Arial Narrow" pitchFamily="34" charset="0"/>
              </a:rPr>
              <a:t>challenges</a:t>
            </a:r>
            <a:r>
              <a:rPr lang="de-DE" sz="2000" b="1" dirty="0" smtClean="0">
                <a:latin typeface="Arial Narrow" pitchFamily="34" charset="0"/>
              </a:rPr>
              <a:t> </a:t>
            </a:r>
            <a:r>
              <a:rPr lang="de-DE" sz="2000" b="1" dirty="0" err="1" smtClean="0">
                <a:latin typeface="Arial Narrow" pitchFamily="34" charset="0"/>
              </a:rPr>
              <a:t>and</a:t>
            </a:r>
            <a:r>
              <a:rPr lang="de-DE" sz="2000" b="1" dirty="0" smtClean="0">
                <a:latin typeface="Arial Narrow" pitchFamily="34" charset="0"/>
              </a:rPr>
              <a:t> </a:t>
            </a:r>
            <a:r>
              <a:rPr lang="de-DE" sz="2000" b="1" dirty="0" err="1" smtClean="0">
                <a:latin typeface="Arial Narrow" pitchFamily="34" charset="0"/>
              </a:rPr>
              <a:t>opportunities</a:t>
            </a:r>
            <a:r>
              <a:rPr lang="de-DE" sz="2000" b="1" dirty="0" smtClean="0">
                <a:latin typeface="Arial Narrow" pitchFamily="34" charset="0"/>
              </a:rPr>
              <a:t> of </a:t>
            </a:r>
            <a:r>
              <a:rPr lang="de-DE" sz="2000" b="1" dirty="0" err="1" smtClean="0">
                <a:latin typeface="Arial Narrow" pitchFamily="34" charset="0"/>
              </a:rPr>
              <a:t>financing</a:t>
            </a:r>
            <a:r>
              <a:rPr lang="de-DE" sz="2000" b="1" dirty="0" smtClean="0">
                <a:latin typeface="Arial Narrow" pitchFamily="34" charset="0"/>
              </a:rPr>
              <a:t> SME </a:t>
            </a:r>
            <a:r>
              <a:rPr lang="de-DE" sz="2000" b="1" dirty="0" err="1" smtClean="0">
                <a:latin typeface="Arial Narrow" pitchFamily="34" charset="0"/>
              </a:rPr>
              <a:t>projects</a:t>
            </a:r>
            <a:endParaRPr lang="de-DE" sz="2000" b="1" dirty="0">
              <a:latin typeface="Arial Narrow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39552" y="3933056"/>
            <a:ext cx="4608512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2000" b="1" dirty="0" smtClean="0">
                <a:latin typeface="Arial Narrow" pitchFamily="34" charset="0"/>
              </a:rPr>
              <a:t>Networking </a:t>
            </a:r>
            <a:r>
              <a:rPr lang="de-DE" sz="2000" b="1" dirty="0" err="1" smtClean="0">
                <a:latin typeface="Arial Narrow" pitchFamily="34" charset="0"/>
              </a:rPr>
              <a:t>dinner</a:t>
            </a:r>
            <a:endParaRPr lang="de-DE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00_2013.03.23_KRA8001_web768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2700300" cy="1800200"/>
          </a:xfrm>
        </p:spPr>
      </p:pic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1</a:t>
            </a:r>
            <a:r>
              <a:rPr lang="en-GB" sz="3600" b="1" baseline="30000" dirty="0" smtClean="0">
                <a:latin typeface="Arial Narrow" pitchFamily="34" charset="0"/>
              </a:rPr>
              <a:t>st</a:t>
            </a:r>
            <a:r>
              <a:rPr lang="en-GB" sz="3600" b="1" dirty="0" smtClean="0">
                <a:latin typeface="Arial Narrow" pitchFamily="34" charset="0"/>
              </a:rPr>
              <a:t> Danube Financing Dialogue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Grafik 5" descr="00_2013.03.23_KRA8018_web768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132856"/>
            <a:ext cx="2592287" cy="1728192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39552" y="1556792"/>
            <a:ext cx="2808312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latin typeface="Arial Narrow" pitchFamily="34" charset="0"/>
              </a:rPr>
              <a:t>Session 3: </a:t>
            </a:r>
            <a:r>
              <a:rPr lang="de-DE" sz="2000" b="1" dirty="0" err="1" smtClean="0">
                <a:latin typeface="Arial Narrow" pitchFamily="34" charset="0"/>
              </a:rPr>
              <a:t>Matchmaking</a:t>
            </a:r>
            <a:r>
              <a:rPr lang="de-DE" sz="2000" b="1" dirty="0" smtClean="0">
                <a:latin typeface="Arial Narrow" pitchFamily="34" charset="0"/>
              </a:rPr>
              <a:t> </a:t>
            </a:r>
            <a:endParaRPr lang="de-DE" sz="2000" b="1" dirty="0">
              <a:latin typeface="Arial Narrow" pitchFamily="34" charset="0"/>
            </a:endParaRPr>
          </a:p>
        </p:txBody>
      </p:sp>
      <p:pic>
        <p:nvPicPr>
          <p:cNvPr id="8" name="Grafik 7" descr="00_2013.03.23_KRA8289_web768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060848"/>
            <a:ext cx="2736304" cy="1824202"/>
          </a:xfrm>
          <a:prstGeom prst="rect">
            <a:avLst/>
          </a:prstGeom>
        </p:spPr>
      </p:pic>
      <p:pic>
        <p:nvPicPr>
          <p:cNvPr id="9" name="Grafik 8" descr="00_2013.03.23_KRA8574_web768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221088"/>
            <a:ext cx="2844316" cy="1896211"/>
          </a:xfrm>
          <a:prstGeom prst="rect">
            <a:avLst/>
          </a:prstGeom>
        </p:spPr>
      </p:pic>
      <p:pic>
        <p:nvPicPr>
          <p:cNvPr id="13" name="Grafik 12" descr="00_2013.03.23_KRA8199_web768p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3" y="4149080"/>
            <a:ext cx="2700299" cy="1800200"/>
          </a:xfrm>
          <a:prstGeom prst="rect">
            <a:avLst/>
          </a:prstGeom>
        </p:spPr>
      </p:pic>
      <p:pic>
        <p:nvPicPr>
          <p:cNvPr id="14" name="Grafik 13" descr="00_2013.03.23_KRA8416_web768p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4149080"/>
            <a:ext cx="2700299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00_2013.03.23_KRA8500_web768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1800200" cy="2700300"/>
          </a:xfrm>
          <a:prstGeom prst="rect">
            <a:avLst/>
          </a:prstGeom>
        </p:spPr>
      </p:pic>
      <p:pic>
        <p:nvPicPr>
          <p:cNvPr id="5" name="Inhaltsplatzhalter 4" descr="00_2013.03.23_KRA8423_web768p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84168" y="4293096"/>
            <a:ext cx="2592288" cy="1728192"/>
          </a:xfrm>
        </p:spPr>
      </p:pic>
      <p:sp>
        <p:nvSpPr>
          <p:cNvPr id="6" name="Rechteck 5"/>
          <p:cNvSpPr/>
          <p:nvPr/>
        </p:nvSpPr>
        <p:spPr>
          <a:xfrm>
            <a:off x="395536" y="1484784"/>
            <a:ext cx="3024336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latin typeface="Arial Narrow" pitchFamily="34" charset="0"/>
              </a:rPr>
              <a:t>Session 4 | </a:t>
            </a:r>
            <a:r>
              <a:rPr lang="de-DE" b="1" dirty="0" err="1" smtClean="0">
                <a:latin typeface="Arial Narrow" pitchFamily="34" charset="0"/>
              </a:rPr>
              <a:t>Closing</a:t>
            </a:r>
            <a:r>
              <a:rPr lang="de-DE" b="1" dirty="0" smtClean="0">
                <a:latin typeface="Arial Narrow" pitchFamily="34" charset="0"/>
              </a:rPr>
              <a:t> </a:t>
            </a:r>
            <a:r>
              <a:rPr lang="de-DE" b="1" dirty="0" err="1" smtClean="0">
                <a:latin typeface="Arial Narrow" pitchFamily="34" charset="0"/>
              </a:rPr>
              <a:t>Remarks</a:t>
            </a:r>
            <a:endParaRPr lang="de-DE" b="1" dirty="0">
              <a:latin typeface="Arial Narrow" pitchFamily="34" charset="0"/>
            </a:endParaRPr>
          </a:p>
        </p:txBody>
      </p:sp>
      <p:pic>
        <p:nvPicPr>
          <p:cNvPr id="7" name="Grafik 6" descr="00_2013.03.23_KRA8498_web768p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437112"/>
            <a:ext cx="2340864" cy="1560576"/>
          </a:xfrm>
          <a:prstGeom prst="rect">
            <a:avLst/>
          </a:prstGeom>
        </p:spPr>
      </p:pic>
      <p:pic>
        <p:nvPicPr>
          <p:cNvPr id="8" name="Grafik 7" descr="00_2013.03.23_KRA8522_web768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1916832"/>
            <a:ext cx="1824203" cy="2736304"/>
          </a:xfrm>
          <a:prstGeom prst="rect">
            <a:avLst/>
          </a:prstGeom>
        </p:spPr>
      </p:pic>
      <p:pic>
        <p:nvPicPr>
          <p:cNvPr id="9" name="Grafik 8" descr="00_2013.03.23_KRA8556_web768p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3933056"/>
            <a:ext cx="2808312" cy="1872208"/>
          </a:xfrm>
          <a:prstGeom prst="rect">
            <a:avLst/>
          </a:prstGeom>
        </p:spPr>
      </p:pic>
      <p:pic>
        <p:nvPicPr>
          <p:cNvPr id="12" name="Grafik 11" descr="00_2013.03.23_KRA8548_web768p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1916832"/>
            <a:ext cx="1776197" cy="2664296"/>
          </a:xfrm>
          <a:prstGeom prst="rect">
            <a:avLst/>
          </a:prstGeom>
        </p:spPr>
      </p:pic>
      <p:sp>
        <p:nvSpPr>
          <p:cNvPr id="1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1</a:t>
            </a:r>
            <a:r>
              <a:rPr lang="en-GB" sz="3600" b="1" baseline="30000" dirty="0" smtClean="0"/>
              <a:t>st</a:t>
            </a:r>
            <a:r>
              <a:rPr lang="en-GB" sz="3600" b="1" dirty="0" smtClean="0"/>
              <a:t> </a:t>
            </a:r>
            <a:r>
              <a:rPr lang="en-GB" sz="3600" b="1" dirty="0" smtClean="0">
                <a:latin typeface="Arial Narrow" pitchFamily="34" charset="0"/>
              </a:rPr>
              <a:t>Danube</a:t>
            </a:r>
            <a:r>
              <a:rPr lang="en-GB" sz="3600" b="1" dirty="0" smtClean="0"/>
              <a:t> Financing Dialogue</a:t>
            </a:r>
            <a:br>
              <a:rPr lang="en-GB" sz="3600" b="1" dirty="0" smtClean="0"/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sz="2200" b="1" dirty="0" smtClean="0">
              <a:latin typeface="Arial Narrow" pitchFamily="34" charset="0"/>
              <a:hlinkClick r:id="rId2"/>
            </a:endParaRPr>
          </a:p>
          <a:p>
            <a:pPr marL="0" indent="0">
              <a:buNone/>
            </a:pPr>
            <a:r>
              <a:rPr lang="de-DE" sz="2200" b="1" dirty="0" err="1" smtClean="0">
                <a:latin typeface="Arial Narrow" pitchFamily="34" charset="0"/>
              </a:rPr>
              <a:t>Documentation</a:t>
            </a:r>
            <a:endParaRPr lang="de-DE" sz="2200" b="1" dirty="0" smtClean="0">
              <a:latin typeface="Arial Narrow" pitchFamily="34" charset="0"/>
            </a:endParaRPr>
          </a:p>
          <a:p>
            <a:pPr marL="0" indent="0">
              <a:buNone/>
              <a:tabLst>
                <a:tab pos="450850" algn="l"/>
              </a:tabLst>
            </a:pPr>
            <a:r>
              <a:rPr lang="de-DE" sz="2200" b="1" dirty="0" smtClean="0">
                <a:latin typeface="Arial Narrow" pitchFamily="34" charset="0"/>
                <a:hlinkClick r:id="rId2"/>
              </a:rPr>
              <a:t>http://groupspaces.com/CapacityandCooperation/pages/1st-danube-financing-dialogue</a:t>
            </a:r>
            <a:endParaRPr lang="de-DE" sz="2200" b="1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de-DE" sz="22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de-DE" sz="2200" b="1" dirty="0" err="1" smtClean="0">
                <a:latin typeface="Arial Narrow" pitchFamily="34" charset="0"/>
              </a:rPr>
              <a:t>Organization</a:t>
            </a:r>
            <a:endParaRPr lang="de-DE" sz="22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de-DE" sz="2200" b="1" dirty="0" err="1" smtClean="0">
                <a:latin typeface="Arial Narrow" pitchFamily="34" charset="0"/>
              </a:rPr>
              <a:t>Metis</a:t>
            </a:r>
            <a:r>
              <a:rPr lang="de-DE" sz="2200" b="1" dirty="0" smtClean="0">
                <a:latin typeface="Arial Narrow" pitchFamily="34" charset="0"/>
              </a:rPr>
              <a:t> GmbH</a:t>
            </a:r>
          </a:p>
          <a:p>
            <a:pPr marL="0" indent="0">
              <a:buNone/>
            </a:pPr>
            <a:r>
              <a:rPr lang="de-DE" sz="2200" b="1" dirty="0" smtClean="0">
                <a:latin typeface="Arial Narrow" pitchFamily="34" charset="0"/>
              </a:rPr>
              <a:t>Marlene Hahn</a:t>
            </a:r>
          </a:p>
          <a:p>
            <a:pPr marL="0" indent="0">
              <a:buNone/>
            </a:pPr>
            <a:r>
              <a:rPr lang="de-DE" sz="2200" b="1" dirty="0" smtClean="0">
                <a:latin typeface="Arial Narrow" pitchFamily="34" charset="0"/>
              </a:rPr>
              <a:t>+43 699 10 89 31 40 </a:t>
            </a:r>
          </a:p>
          <a:p>
            <a:pPr marL="0" indent="0">
              <a:buNone/>
            </a:pPr>
            <a:r>
              <a:rPr lang="de-DE" sz="2200" b="1" dirty="0" smtClean="0">
                <a:latin typeface="Arial Narrow" pitchFamily="34" charset="0"/>
              </a:rPr>
              <a:t>financing-dialogue@metis-vienna.eu</a:t>
            </a:r>
          </a:p>
          <a:p>
            <a:pPr>
              <a:buNone/>
            </a:pPr>
            <a:endParaRPr lang="de-DE" sz="2000" dirty="0" smtClean="0">
              <a:latin typeface="Arial Narrow" pitchFamily="34" charset="0"/>
            </a:endParaRPr>
          </a:p>
          <a:p>
            <a:endParaRPr lang="de-DE" dirty="0" smtClean="0">
              <a:latin typeface="Arial Narrow" pitchFamily="34" charset="0"/>
            </a:endParaRP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1</a:t>
            </a:r>
            <a:r>
              <a:rPr lang="en-GB" sz="3600" b="1" baseline="30000" dirty="0" smtClean="0"/>
              <a:t>st</a:t>
            </a:r>
            <a:r>
              <a:rPr lang="en-GB" sz="3600" b="1" dirty="0" smtClean="0"/>
              <a:t> Danube </a:t>
            </a:r>
            <a:r>
              <a:rPr lang="en-GB" sz="3600" b="1" dirty="0" smtClean="0">
                <a:latin typeface="Arial Narrow" pitchFamily="34" charset="0"/>
              </a:rPr>
              <a:t>Financing</a:t>
            </a:r>
            <a:r>
              <a:rPr lang="en-GB" sz="3600" b="1" dirty="0" smtClean="0"/>
              <a:t> Dialogue</a:t>
            </a:r>
            <a:br>
              <a:rPr lang="en-GB" sz="3600" b="1" dirty="0" smtClean="0"/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Bildschirmpräsentation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1st Danube Financing Dialogue – An overview </vt:lpstr>
      <vt:lpstr> 1st Danube Financing Dialogue </vt:lpstr>
      <vt:lpstr> 1st Danube Financing Dialogue – 1st day </vt:lpstr>
      <vt:lpstr> 1st Danube Financing Dialogue– 1st day </vt:lpstr>
      <vt:lpstr> 1st Danube Financing Dialogue </vt:lpstr>
      <vt:lpstr> 1st Danube Financing Dialogue </vt:lpstr>
      <vt:lpstr> 1st Danube Financing Dialogue </vt:lpstr>
      <vt:lpstr> 1st Danube Financing Dialogue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Ajla Lubic</dc:creator>
  <cp:lastModifiedBy>Böhm-Gartner Simone</cp:lastModifiedBy>
  <cp:revision>124</cp:revision>
  <dcterms:created xsi:type="dcterms:W3CDTF">2012-03-12T15:01:13Z</dcterms:created>
  <dcterms:modified xsi:type="dcterms:W3CDTF">2016-04-05T07:43:57Z</dcterms:modified>
</cp:coreProperties>
</file>