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4" r:id="rId4"/>
    <p:sldId id="277" r:id="rId5"/>
    <p:sldId id="276" r:id="rId6"/>
    <p:sldId id="260" r:id="rId7"/>
    <p:sldId id="262" r:id="rId8"/>
    <p:sldId id="268" r:id="rId9"/>
    <p:sldId id="269" r:id="rId10"/>
    <p:sldId id="270" r:id="rId11"/>
    <p:sldId id="271" r:id="rId12"/>
    <p:sldId id="273" r:id="rId13"/>
    <p:sldId id="266" r:id="rId14"/>
    <p:sldId id="274" r:id="rId15"/>
    <p:sldId id="278" r:id="rId16"/>
    <p:sldId id="263" r:id="rId17"/>
  </p:sldIdLst>
  <p:sldSz cx="9144000" cy="6858000" type="screen4x3"/>
  <p:notesSz cx="67945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11A"/>
    <a:srgbClr val="183884"/>
    <a:srgbClr val="19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44DBBA-A8FA-43BE-8235-BA45E8220FD8}" type="doc">
      <dgm:prSet loTypeId="urn:microsoft.com/office/officeart/2005/8/layout/hProcess9" loCatId="process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4B2C4721-36AB-4F5D-B511-4B4461F7DCFD}">
      <dgm:prSet phldrT="[Text]" custT="1"/>
      <dgm:spPr/>
      <dgm:t>
        <a:bodyPr/>
        <a:lstStyle/>
        <a:p>
          <a:r>
            <a:rPr lang="en-GB" sz="3000" b="1" noProof="0" dirty="0" smtClean="0"/>
            <a:t>Input part</a:t>
          </a:r>
        </a:p>
        <a:p>
          <a:r>
            <a:rPr lang="en-GB" sz="1800" noProof="0" dirty="0" smtClean="0"/>
            <a:t>(prepared by PAC)</a:t>
          </a:r>
          <a:endParaRPr lang="en-GB" sz="1800" noProof="0" dirty="0"/>
        </a:p>
      </dgm:t>
    </dgm:pt>
    <dgm:pt modelId="{AEA60274-D855-4D3C-A4D0-7C4A1BF13FF0}" type="parTrans" cxnId="{AF37EC47-875F-401E-89AE-F2421E1E60A3}">
      <dgm:prSet/>
      <dgm:spPr/>
      <dgm:t>
        <a:bodyPr/>
        <a:lstStyle/>
        <a:p>
          <a:endParaRPr lang="de-DE"/>
        </a:p>
      </dgm:t>
    </dgm:pt>
    <dgm:pt modelId="{FAB12FBE-80AB-421B-87D1-1B8DC6BEE7A9}" type="sibTrans" cxnId="{AF37EC47-875F-401E-89AE-F2421E1E60A3}">
      <dgm:prSet/>
      <dgm:spPr/>
      <dgm:t>
        <a:bodyPr/>
        <a:lstStyle/>
        <a:p>
          <a:endParaRPr lang="de-DE"/>
        </a:p>
      </dgm:t>
    </dgm:pt>
    <dgm:pt modelId="{DBFA1245-D77F-4154-BD6D-27FEB0424867}">
      <dgm:prSet phldrT="[Text]" custT="1"/>
      <dgm:spPr/>
      <dgm:t>
        <a:bodyPr/>
        <a:lstStyle/>
        <a:p>
          <a:r>
            <a:rPr lang="en-GB" sz="3000" b="1" noProof="0" dirty="0" smtClean="0"/>
            <a:t>Working part</a:t>
          </a:r>
        </a:p>
        <a:p>
          <a:r>
            <a:rPr lang="en-GB" sz="1800" noProof="0" dirty="0" smtClean="0"/>
            <a:t>(WG Members and PAC)</a:t>
          </a:r>
        </a:p>
      </dgm:t>
    </dgm:pt>
    <dgm:pt modelId="{E354FA0C-5DC0-48A8-9F76-879F4AF0A824}" type="parTrans" cxnId="{C572F1A0-32BC-4430-98DD-81A2C49D85C4}">
      <dgm:prSet/>
      <dgm:spPr/>
      <dgm:t>
        <a:bodyPr/>
        <a:lstStyle/>
        <a:p>
          <a:endParaRPr lang="de-DE"/>
        </a:p>
      </dgm:t>
    </dgm:pt>
    <dgm:pt modelId="{ABBA2A4E-47DB-4B3B-9C9C-67F29A88CE10}" type="sibTrans" cxnId="{C572F1A0-32BC-4430-98DD-81A2C49D85C4}">
      <dgm:prSet/>
      <dgm:spPr/>
      <dgm:t>
        <a:bodyPr/>
        <a:lstStyle/>
        <a:p>
          <a:endParaRPr lang="de-DE"/>
        </a:p>
      </dgm:t>
    </dgm:pt>
    <dgm:pt modelId="{545B4581-FD05-4FA6-AFCD-33F8896BB913}">
      <dgm:prSet phldrT="[Text]" custT="1"/>
      <dgm:spPr/>
      <dgm:t>
        <a:bodyPr/>
        <a:lstStyle/>
        <a:p>
          <a:pPr algn="ctr"/>
          <a:endParaRPr lang="en-GB" sz="3000" b="1" noProof="0" dirty="0" smtClean="0"/>
        </a:p>
        <a:p>
          <a:pPr algn="ctr"/>
          <a:r>
            <a:rPr lang="en-GB" sz="3200" b="1" u="none" noProof="0" dirty="0" smtClean="0"/>
            <a:t>RESULTS</a:t>
          </a:r>
        </a:p>
        <a:p>
          <a:pPr algn="ctr"/>
          <a:r>
            <a:rPr lang="en-GB" sz="1800" noProof="0" dirty="0" smtClean="0"/>
            <a:t>(discussed in SG Meeting)</a:t>
          </a:r>
        </a:p>
        <a:p>
          <a:pPr algn="ctr"/>
          <a:endParaRPr lang="en-GB" sz="1900" b="1" noProof="0" dirty="0"/>
        </a:p>
      </dgm:t>
    </dgm:pt>
    <dgm:pt modelId="{0C30DCD7-CBE0-494C-9126-D21C37A3E226}" type="parTrans" cxnId="{2E2E0229-D534-4C31-8534-89B1146B7152}">
      <dgm:prSet/>
      <dgm:spPr/>
      <dgm:t>
        <a:bodyPr/>
        <a:lstStyle/>
        <a:p>
          <a:endParaRPr lang="de-DE"/>
        </a:p>
      </dgm:t>
    </dgm:pt>
    <dgm:pt modelId="{324CE2F1-5CC9-4AE7-9D8F-69A6BB0A1519}" type="sibTrans" cxnId="{2E2E0229-D534-4C31-8534-89B1146B7152}">
      <dgm:prSet/>
      <dgm:spPr/>
      <dgm:t>
        <a:bodyPr/>
        <a:lstStyle/>
        <a:p>
          <a:endParaRPr lang="de-DE"/>
        </a:p>
      </dgm:t>
    </dgm:pt>
    <dgm:pt modelId="{C8B7081D-1078-4336-BE18-C0A081882E0B}" type="pres">
      <dgm:prSet presAssocID="{9044DBBA-A8FA-43BE-8235-BA45E8220FD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74812A4-42EC-4508-BF39-F58C4AA180AA}" type="pres">
      <dgm:prSet presAssocID="{9044DBBA-A8FA-43BE-8235-BA45E8220FD8}" presName="arrow" presStyleLbl="bgShp" presStyleIdx="0" presStyleCnt="1" custScaleX="117647" custLinFactNeighborX="-2082"/>
      <dgm:spPr/>
    </dgm:pt>
    <dgm:pt modelId="{6B884181-15DE-404A-AF10-44E9C9FBE8A9}" type="pres">
      <dgm:prSet presAssocID="{9044DBBA-A8FA-43BE-8235-BA45E8220FD8}" presName="linearProcess" presStyleCnt="0"/>
      <dgm:spPr/>
    </dgm:pt>
    <dgm:pt modelId="{25BD0323-F400-4FC0-BA0B-98E3C532CEE3}" type="pres">
      <dgm:prSet presAssocID="{4B2C4721-36AB-4F5D-B511-4B4461F7DCFD}" presName="textNode" presStyleLbl="node1" presStyleIdx="0" presStyleCnt="3" custLinFactNeighborX="23679" custLinFactNeighborY="3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E5DF49-644E-4835-8332-629A2561117A}" type="pres">
      <dgm:prSet presAssocID="{FAB12FBE-80AB-421B-87D1-1B8DC6BEE7A9}" presName="sibTrans" presStyleCnt="0"/>
      <dgm:spPr/>
    </dgm:pt>
    <dgm:pt modelId="{D441E726-4F54-432D-8529-A18E574EC59D}" type="pres">
      <dgm:prSet presAssocID="{DBFA1245-D77F-4154-BD6D-27FEB0424867}" presName="textNode" presStyleLbl="node1" presStyleIdx="1" presStyleCnt="3" custScaleX="136730" custLinFactNeighborX="-41936" custLinFactNeighborY="3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C9BD34E-5D74-4164-BEB2-2A8C17F77CAA}" type="pres">
      <dgm:prSet presAssocID="{ABBA2A4E-47DB-4B3B-9C9C-67F29A88CE10}" presName="sibTrans" presStyleCnt="0"/>
      <dgm:spPr/>
    </dgm:pt>
    <dgm:pt modelId="{42C45642-EB5F-4740-9B21-BE7805B5EE78}" type="pres">
      <dgm:prSet presAssocID="{545B4581-FD05-4FA6-AFCD-33F8896BB913}" presName="textNode" presStyleLbl="node1" presStyleIdx="2" presStyleCnt="3" custScaleX="133066" custLinFactX="-2827" custLinFactNeighborX="-100000" custLinFactNeighborY="3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572F1A0-32BC-4430-98DD-81A2C49D85C4}" srcId="{9044DBBA-A8FA-43BE-8235-BA45E8220FD8}" destId="{DBFA1245-D77F-4154-BD6D-27FEB0424867}" srcOrd="1" destOrd="0" parTransId="{E354FA0C-5DC0-48A8-9F76-879F4AF0A824}" sibTransId="{ABBA2A4E-47DB-4B3B-9C9C-67F29A88CE10}"/>
    <dgm:cxn modelId="{2E2E0229-D534-4C31-8534-89B1146B7152}" srcId="{9044DBBA-A8FA-43BE-8235-BA45E8220FD8}" destId="{545B4581-FD05-4FA6-AFCD-33F8896BB913}" srcOrd="2" destOrd="0" parTransId="{0C30DCD7-CBE0-494C-9126-D21C37A3E226}" sibTransId="{324CE2F1-5CC9-4AE7-9D8F-69A6BB0A1519}"/>
    <dgm:cxn modelId="{9DB154B2-6B91-4F58-8871-ABF14A55C74F}" type="presOf" srcId="{545B4581-FD05-4FA6-AFCD-33F8896BB913}" destId="{42C45642-EB5F-4740-9B21-BE7805B5EE78}" srcOrd="0" destOrd="0" presId="urn:microsoft.com/office/officeart/2005/8/layout/hProcess9"/>
    <dgm:cxn modelId="{98F5F7B4-C4EE-4630-88B5-0B7CB77DB1DB}" type="presOf" srcId="{DBFA1245-D77F-4154-BD6D-27FEB0424867}" destId="{D441E726-4F54-432D-8529-A18E574EC59D}" srcOrd="0" destOrd="0" presId="urn:microsoft.com/office/officeart/2005/8/layout/hProcess9"/>
    <dgm:cxn modelId="{273041C0-9C87-4907-8ACF-6797A0C42A18}" type="presOf" srcId="{4B2C4721-36AB-4F5D-B511-4B4461F7DCFD}" destId="{25BD0323-F400-4FC0-BA0B-98E3C532CEE3}" srcOrd="0" destOrd="0" presId="urn:microsoft.com/office/officeart/2005/8/layout/hProcess9"/>
    <dgm:cxn modelId="{AF37EC47-875F-401E-89AE-F2421E1E60A3}" srcId="{9044DBBA-A8FA-43BE-8235-BA45E8220FD8}" destId="{4B2C4721-36AB-4F5D-B511-4B4461F7DCFD}" srcOrd="0" destOrd="0" parTransId="{AEA60274-D855-4D3C-A4D0-7C4A1BF13FF0}" sibTransId="{FAB12FBE-80AB-421B-87D1-1B8DC6BEE7A9}"/>
    <dgm:cxn modelId="{14E9E639-62F2-4601-BB9E-8B0A67A55535}" type="presOf" srcId="{9044DBBA-A8FA-43BE-8235-BA45E8220FD8}" destId="{C8B7081D-1078-4336-BE18-C0A081882E0B}" srcOrd="0" destOrd="0" presId="urn:microsoft.com/office/officeart/2005/8/layout/hProcess9"/>
    <dgm:cxn modelId="{A30C9E6F-09A6-4E44-A81C-B42201762D52}" type="presParOf" srcId="{C8B7081D-1078-4336-BE18-C0A081882E0B}" destId="{074812A4-42EC-4508-BF39-F58C4AA180AA}" srcOrd="0" destOrd="0" presId="urn:microsoft.com/office/officeart/2005/8/layout/hProcess9"/>
    <dgm:cxn modelId="{E0358B3C-F01D-4146-AD92-F4D0A88CA51F}" type="presParOf" srcId="{C8B7081D-1078-4336-BE18-C0A081882E0B}" destId="{6B884181-15DE-404A-AF10-44E9C9FBE8A9}" srcOrd="1" destOrd="0" presId="urn:microsoft.com/office/officeart/2005/8/layout/hProcess9"/>
    <dgm:cxn modelId="{0C03BC07-EA71-48B5-A9E8-1527E873B1A6}" type="presParOf" srcId="{6B884181-15DE-404A-AF10-44E9C9FBE8A9}" destId="{25BD0323-F400-4FC0-BA0B-98E3C532CEE3}" srcOrd="0" destOrd="0" presId="urn:microsoft.com/office/officeart/2005/8/layout/hProcess9"/>
    <dgm:cxn modelId="{53335CF6-D156-4625-AC05-6362E1592726}" type="presParOf" srcId="{6B884181-15DE-404A-AF10-44E9C9FBE8A9}" destId="{CCE5DF49-644E-4835-8332-629A2561117A}" srcOrd="1" destOrd="0" presId="urn:microsoft.com/office/officeart/2005/8/layout/hProcess9"/>
    <dgm:cxn modelId="{9B73A613-6A4D-4128-8B80-E23251F5F177}" type="presParOf" srcId="{6B884181-15DE-404A-AF10-44E9C9FBE8A9}" destId="{D441E726-4F54-432D-8529-A18E574EC59D}" srcOrd="2" destOrd="0" presId="urn:microsoft.com/office/officeart/2005/8/layout/hProcess9"/>
    <dgm:cxn modelId="{67B27CE5-1873-4FE6-871F-4E583711913C}" type="presParOf" srcId="{6B884181-15DE-404A-AF10-44E9C9FBE8A9}" destId="{2C9BD34E-5D74-4164-BEB2-2A8C17F77CAA}" srcOrd="3" destOrd="0" presId="urn:microsoft.com/office/officeart/2005/8/layout/hProcess9"/>
    <dgm:cxn modelId="{F58BD319-25E0-4CE6-8C45-630F46829E3E}" type="presParOf" srcId="{6B884181-15DE-404A-AF10-44E9C9FBE8A9}" destId="{42C45642-EB5F-4740-9B21-BE7805B5EE7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4812A4-42EC-4508-BF39-F58C4AA180AA}">
      <dsp:nvSpPr>
        <dsp:cNvPr id="0" name=""/>
        <dsp:cNvSpPr/>
      </dsp:nvSpPr>
      <dsp:spPr>
        <a:xfrm>
          <a:off x="0" y="0"/>
          <a:ext cx="8208907" cy="40640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BD0323-F400-4FC0-BA0B-98E3C532CEE3}">
      <dsp:nvSpPr>
        <dsp:cNvPr id="0" name=""/>
        <dsp:cNvSpPr/>
      </dsp:nvSpPr>
      <dsp:spPr>
        <a:xfrm>
          <a:off x="72007" y="1224141"/>
          <a:ext cx="2057147" cy="1625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b="1" kern="1200" noProof="0" dirty="0" smtClean="0"/>
            <a:t>Input part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(prepared by PAC)</a:t>
          </a:r>
          <a:endParaRPr lang="en-GB" sz="1800" kern="1200" noProof="0" dirty="0"/>
        </a:p>
      </dsp:txBody>
      <dsp:txXfrm>
        <a:off x="151362" y="1303496"/>
        <a:ext cx="1898437" cy="1466890"/>
      </dsp:txXfrm>
    </dsp:sp>
    <dsp:sp modelId="{D441E726-4F54-432D-8529-A18E574EC59D}">
      <dsp:nvSpPr>
        <dsp:cNvPr id="0" name=""/>
        <dsp:cNvSpPr/>
      </dsp:nvSpPr>
      <dsp:spPr>
        <a:xfrm>
          <a:off x="2232247" y="1224141"/>
          <a:ext cx="2812737" cy="1625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b="1" kern="1200" noProof="0" dirty="0" smtClean="0"/>
            <a:t>Working part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(WG Members and PAC)</a:t>
          </a:r>
        </a:p>
      </dsp:txBody>
      <dsp:txXfrm>
        <a:off x="2311602" y="1303496"/>
        <a:ext cx="2654027" cy="1466890"/>
      </dsp:txXfrm>
    </dsp:sp>
    <dsp:sp modelId="{42C45642-EB5F-4740-9B21-BE7805B5EE78}">
      <dsp:nvSpPr>
        <dsp:cNvPr id="0" name=""/>
        <dsp:cNvSpPr/>
      </dsp:nvSpPr>
      <dsp:spPr>
        <a:xfrm>
          <a:off x="5112561" y="1224141"/>
          <a:ext cx="2737363" cy="1625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b="1" kern="1200" noProof="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1" u="none" kern="1200" noProof="0" dirty="0" smtClean="0"/>
            <a:t>RESULTS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(discussed in SG Meeting)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b="1" kern="1200" noProof="0" dirty="0"/>
        </a:p>
      </dsp:txBody>
      <dsp:txXfrm>
        <a:off x="5191916" y="1303496"/>
        <a:ext cx="2578653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4FF99-CB76-4DA8-8E4D-BD16A3557BC2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1A0A-A295-4D66-B6C6-2EC59939AB1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8061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8E326-2C2F-4E4A-B03F-7CEE44806F44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88535-070D-43B2-9E66-FCA70C4767D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5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88535-070D-43B2-9E66-FCA70C4767DF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920880" cy="1368152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n-GB" sz="3000" b="1" dirty="0" smtClean="0">
                <a:solidFill>
                  <a:srgbClr val="183884"/>
                </a:solidFill>
              </a:rPr>
              <a:t>Results of the Working Group Meetings </a:t>
            </a:r>
            <a:br>
              <a:rPr lang="en-GB" sz="3000" b="1" dirty="0" smtClean="0">
                <a:solidFill>
                  <a:srgbClr val="183884"/>
                </a:solidFill>
              </a:rPr>
            </a:br>
            <a:r>
              <a:rPr lang="en-GB" sz="3000" b="1" dirty="0" smtClean="0">
                <a:solidFill>
                  <a:srgbClr val="183884"/>
                </a:solidFill>
              </a:rPr>
              <a:t>Civil Society (WG 2) &amp;</a:t>
            </a:r>
            <a:br>
              <a:rPr lang="en-GB" sz="3000" b="1" dirty="0" smtClean="0">
                <a:solidFill>
                  <a:srgbClr val="183884"/>
                </a:solidFill>
              </a:rPr>
            </a:br>
            <a:r>
              <a:rPr lang="en-GB" sz="3000" b="1" dirty="0" smtClean="0">
                <a:solidFill>
                  <a:srgbClr val="183884"/>
                </a:solidFill>
              </a:rPr>
              <a:t>Regional Cooperation (WG 3) </a:t>
            </a:r>
            <a:endParaRPr lang="en-GB" sz="3000" b="1" dirty="0">
              <a:solidFill>
                <a:srgbClr val="183884"/>
              </a:solidFill>
            </a:endParaRPr>
          </a:p>
        </p:txBody>
      </p:sp>
      <p:pic>
        <p:nvPicPr>
          <p:cNvPr id="1027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703" y="4005064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2</a:t>
            </a:r>
            <a:r>
              <a:rPr lang="en-US" sz="54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5400" b="1" dirty="0" smtClean="0">
                <a:solidFill>
                  <a:schemeClr val="bg1"/>
                </a:solidFill>
              </a:rPr>
              <a:t> Steering Group Meeting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628490" y="3140968"/>
            <a:ext cx="35973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dirty="0" smtClean="0">
                <a:solidFill>
                  <a:srgbClr val="E9811A"/>
                </a:solidFill>
                <a:latin typeface="+mj-lt"/>
              </a:rPr>
              <a:t>28</a:t>
            </a:r>
            <a:r>
              <a:rPr lang="en-US" sz="2600" baseline="30000" dirty="0" smtClean="0">
                <a:solidFill>
                  <a:srgbClr val="E9811A"/>
                </a:solidFill>
                <a:latin typeface="+mj-lt"/>
              </a:rPr>
              <a:t>th</a:t>
            </a:r>
            <a:r>
              <a:rPr lang="en-US" sz="2600" dirty="0" smtClean="0">
                <a:solidFill>
                  <a:srgbClr val="E9811A"/>
                </a:solidFill>
                <a:latin typeface="+mj-lt"/>
              </a:rPr>
              <a:t> and 29</a:t>
            </a:r>
            <a:r>
              <a:rPr lang="en-US" sz="2600" baseline="30000" dirty="0" smtClean="0">
                <a:solidFill>
                  <a:srgbClr val="E9811A"/>
                </a:solidFill>
                <a:latin typeface="+mj-lt"/>
              </a:rPr>
              <a:t>th</a:t>
            </a:r>
            <a:r>
              <a:rPr lang="en-US" sz="2600" dirty="0" smtClean="0">
                <a:solidFill>
                  <a:srgbClr val="E9811A"/>
                </a:solidFill>
                <a:latin typeface="+mj-lt"/>
              </a:rPr>
              <a:t> March 2012</a:t>
            </a:r>
            <a:endParaRPr lang="de-DE" sz="2600" dirty="0">
              <a:solidFill>
                <a:srgbClr val="E9811A"/>
              </a:solidFill>
              <a:latin typeface="+mj-lt"/>
            </a:endParaRPr>
          </a:p>
        </p:txBody>
      </p:sp>
      <p:pic>
        <p:nvPicPr>
          <p:cNvPr id="8" name="Grafik 7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4437112"/>
            <a:ext cx="2127473" cy="318567"/>
          </a:xfrm>
          <a:prstGeom prst="rect">
            <a:avLst/>
          </a:prstGeom>
        </p:spPr>
      </p:pic>
      <p:pic>
        <p:nvPicPr>
          <p:cNvPr id="3074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915816" y="4014589"/>
            <a:ext cx="1224136" cy="792088"/>
          </a:xfrm>
          <a:prstGeom prst="rect">
            <a:avLst/>
          </a:prstGeom>
          <a:noFill/>
        </p:spPr>
      </p:pic>
      <p:pic>
        <p:nvPicPr>
          <p:cNvPr id="11" name="Picture 14" descr="Sample 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69160"/>
            <a:ext cx="9144000" cy="1988840"/>
          </a:xfrm>
          <a:prstGeom prst="rect">
            <a:avLst/>
          </a:prstGeom>
        </p:spPr>
      </p:pic>
      <p:pic>
        <p:nvPicPr>
          <p:cNvPr id="10" name="Grafik 9" descr="metis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48214" y="4188321"/>
            <a:ext cx="1944216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8401" y="2106188"/>
          <a:ext cx="8208911" cy="3500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185915"/>
                <a:gridCol w="1046333"/>
              </a:tblGrid>
              <a:tr h="896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N°3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(operational 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3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Establishing an E-Government platform concerning the EUSDR’s issues 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None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None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the position of CSOs to contribute to the implementation and decision-making-process 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None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the exchange of scientific know-how and good practices identified or developed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Virtual network which promotes the cooperation in urban revitalization, supports for modern urban technologies, housing projects and organize knowledge transfer, etc. </a:t>
                      </a: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de-DE" sz="12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12/2013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 Civil Society Forum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Danubiana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civil network development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Femcities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Passing of Fire;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Green Danube Networking 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729004"/>
            <a:ext cx="820891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Action 2: ‘To ensure sufficient information flow and exchange at all levels’  </a:t>
            </a:r>
            <a:endParaRPr lang="de-DE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8617" y="6222070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631" y="5996521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263" y="5760307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16376" y="5769832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5" y="1969028"/>
          <a:ext cx="8208911" cy="3854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185915"/>
                <a:gridCol w="1046333"/>
              </a:tblGrid>
              <a:tr h="9875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N°4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(operational 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669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Making a wide public awareness campaign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Promote the EUSDR in short term and increase the Danube Region attractiveness in a long term </a:t>
                      </a:r>
                    </a:p>
                    <a:p>
                      <a:pPr algn="just"/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Cross-border / transnational  promotion of the EUSDR </a:t>
                      </a:r>
                    </a:p>
                    <a:p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the visibility of the EUSDR</a:t>
                      </a:r>
                    </a:p>
                    <a:p>
                      <a:pPr algn="l"/>
                      <a:endParaRPr lang="de-DE" sz="12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06/2013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DRIBE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CEEPUS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 Region University for Public Governance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Road Show on the Danube Strategy in Medium Cities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EdTWIN</a:t>
                      </a: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CZ 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591844"/>
            <a:ext cx="820891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Action 2: ‘To ensure sufficient information flow and exchange at all levels’  </a:t>
            </a:r>
            <a:endParaRPr lang="de-DE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0329" y="6331798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1343" y="6106249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975" y="5870035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798088" y="5879560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5" y="1932452"/>
          <a:ext cx="8208911" cy="3883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224136"/>
                <a:gridCol w="1008112"/>
              </a:tblGrid>
              <a:tr h="987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N°5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(operational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669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 the </a:t>
                      </a:r>
                      <a:r>
                        <a:rPr lang="en-US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TransCity</a:t>
                      </a: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Network for Public Relations for EUSDR Issues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Increased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government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transparency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effectiveness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Straightened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trust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citizens</a:t>
                      </a: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 relations activities</a:t>
                      </a:r>
                    </a:p>
                    <a:p>
                      <a:pPr algn="l"/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06/2013</a:t>
                      </a:r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DRIBE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CEEPUS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 Region University for Public Governance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Road Show on the Danube Strategy in Medium Cities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EdTWIN</a:t>
                      </a: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CZ 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555268"/>
            <a:ext cx="820891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Action 3: ‘To improve the trust of citizens and stakeholders in political authorities’  </a:t>
            </a:r>
            <a:endParaRPr lang="de-DE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1185" y="6276934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2199" y="6051385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831" y="581517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788944" y="582469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3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9604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de-DE" sz="2400" b="1" dirty="0" smtClean="0"/>
              <a:t>WORKING GROUP 3 (REGIONAL COOPERATION) - OVERVIEW</a:t>
            </a:r>
          </a:p>
          <a:p>
            <a:pPr>
              <a:buNone/>
            </a:pPr>
            <a:endParaRPr lang="en-GB" sz="2000" dirty="0" smtClean="0"/>
          </a:p>
          <a:p>
            <a:pPr>
              <a:buFont typeface="Symbol" pitchFamily="18" charset="2"/>
              <a:buChar char="-"/>
            </a:pPr>
            <a:r>
              <a:rPr lang="en-GB" sz="1600" dirty="0" smtClean="0"/>
              <a:t>3 actions allocated  to the WG 3:  </a:t>
            </a:r>
            <a:endParaRPr lang="en-US" sz="1600" dirty="0" smtClean="0"/>
          </a:p>
          <a:p>
            <a:pPr lvl="1">
              <a:buNone/>
            </a:pPr>
            <a:r>
              <a:rPr lang="en-US" sz="1500" dirty="0" smtClean="0"/>
              <a:t>Action 1: ‘To facilitate the administrative cooperation of communities living in border Regions’, </a:t>
            </a:r>
          </a:p>
          <a:p>
            <a:pPr lvl="1">
              <a:buNone/>
            </a:pPr>
            <a:r>
              <a:rPr lang="en-US" sz="1500" dirty="0" smtClean="0"/>
              <a:t>Action 2: ‘To build Metropolitan Regions in the Danube Region’, </a:t>
            </a:r>
          </a:p>
          <a:p>
            <a:pPr lvl="1">
              <a:buNone/>
            </a:pPr>
            <a:r>
              <a:rPr lang="en-US" sz="1500" i="1" dirty="0" smtClean="0"/>
              <a:t>Action 3: ‘To ensure sufficient information flow and exchange at all levels’. </a:t>
            </a:r>
            <a:endParaRPr lang="de-DE" sz="1500" i="1" dirty="0" smtClean="0"/>
          </a:p>
          <a:p>
            <a:pPr>
              <a:buNone/>
            </a:pPr>
            <a:endParaRPr lang="en-US" sz="1600" dirty="0" smtClean="0"/>
          </a:p>
          <a:p>
            <a:pPr>
              <a:buFont typeface="Symbol" pitchFamily="18" charset="2"/>
              <a:buChar char="-"/>
            </a:pPr>
            <a:r>
              <a:rPr lang="en-US" sz="1600" dirty="0" smtClean="0"/>
              <a:t>certain number of demonstration projects allocated to each action</a:t>
            </a:r>
          </a:p>
          <a:p>
            <a:pPr>
              <a:buFont typeface="Symbol" pitchFamily="18" charset="2"/>
              <a:buChar char="-"/>
            </a:pPr>
            <a:endParaRPr lang="en-US" sz="1600" dirty="0" smtClean="0"/>
          </a:p>
          <a:p>
            <a:pPr>
              <a:buFont typeface="Symbol" pitchFamily="18" charset="2"/>
              <a:buChar char="-"/>
            </a:pPr>
            <a:r>
              <a:rPr lang="en-US" sz="1600" dirty="0" smtClean="0"/>
              <a:t>defined milestones allocated to each action </a:t>
            </a:r>
          </a:p>
          <a:p>
            <a:pPr lvl="1">
              <a:buFont typeface="Symbol" pitchFamily="18" charset="2"/>
              <a:buChar char="-"/>
            </a:pPr>
            <a:endParaRPr lang="en-US" sz="1600" dirty="0" smtClean="0"/>
          </a:p>
          <a:p>
            <a:pPr>
              <a:buFontTx/>
              <a:buChar char="-"/>
            </a:pPr>
            <a:r>
              <a:rPr lang="en-US" sz="1600" dirty="0" smtClean="0"/>
              <a:t>next steps, activities and tasks of the WG members to be done until next meeting </a:t>
            </a:r>
            <a:r>
              <a:rPr lang="en-US" sz="2100" dirty="0" smtClean="0"/>
              <a:t>	</a:t>
            </a:r>
          </a:p>
        </p:txBody>
      </p:sp>
      <p:pic>
        <p:nvPicPr>
          <p:cNvPr id="5" name="Grafik 4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6049" y="6185494"/>
            <a:ext cx="2127473" cy="341809"/>
          </a:xfrm>
          <a:prstGeom prst="rect">
            <a:avLst/>
          </a:prstGeom>
        </p:spPr>
      </p:pic>
      <p:pic>
        <p:nvPicPr>
          <p:cNvPr id="6" name="Grafik 5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7063" y="5959945"/>
            <a:ext cx="1944216" cy="576064"/>
          </a:xfrm>
          <a:prstGeom prst="rect">
            <a:avLst/>
          </a:prstGeom>
        </p:spPr>
      </p:pic>
      <p:pic>
        <p:nvPicPr>
          <p:cNvPr id="7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95" y="572373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43808" y="573325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8401" y="2060468"/>
          <a:ext cx="8208911" cy="3357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185915"/>
                <a:gridCol w="1046333"/>
              </a:tblGrid>
              <a:tr h="860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(operational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971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Definition of an efficient cross-border cooperation model on different levels </a:t>
                      </a:r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Overcome different systems making use of the existing European Grouping of Territorial Cooperation (EGTC) structure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Analysis on the effectiveness of EGTCs in the Danube Regions </a:t>
                      </a:r>
                    </a:p>
                    <a:p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12/2012</a:t>
                      </a:r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de-DE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SECCo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Common Strategy for the Sustainable Territorial Development of the Cross-border Area RO-BG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de-DE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EGTC “</a:t>
                      </a:r>
                      <a:r>
                        <a:rPr lang="de-DE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Ister-Granum</a:t>
                      </a:r>
                      <a:r>
                        <a:rPr lang="de-DE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656232"/>
            <a:ext cx="8208912" cy="3870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Action 1:  ‘To facilitate the administrative cooperation of communities living in border regions’  </a:t>
            </a:r>
            <a:endParaRPr lang="de-DE" sz="1600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3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473" y="6048334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0487" y="5822785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19" y="558657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07232" y="559609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8401" y="2023892"/>
          <a:ext cx="8208911" cy="3357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089264"/>
                <a:gridCol w="1142984"/>
              </a:tblGrid>
              <a:tr h="860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(operational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971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 the capacity of an existing Urban Network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Raise competiveness of the cities and regions in the Danube region and to enhance the benefit for lagging areas and capital cities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Regular network activities and information exchange</a:t>
                      </a: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 smtClean="0"/>
                    </a:p>
                    <a:p>
                      <a:pPr algn="l"/>
                      <a:r>
                        <a:rPr lang="en-US" sz="1000" dirty="0" smtClean="0"/>
                        <a:t>e.g.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Council of Danube Cities and Regions (</a:t>
                      </a:r>
                      <a:r>
                        <a:rPr lang="en-US" sz="1000" dirty="0" err="1" smtClean="0"/>
                        <a:t>CoDCR</a:t>
                      </a:r>
                      <a:r>
                        <a:rPr lang="en-US" sz="1000" dirty="0" smtClean="0"/>
                        <a:t>)</a:t>
                      </a:r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12/2012 (define stakeholders and develop concept for network activities)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-228600" algn="l" defTabSz="914400" rtl="0" eaLnBrk="1" latinLnBrk="0" hangingPunct="1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de-DE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Metropolitan</a:t>
                      </a:r>
                      <a:r>
                        <a:rPr lang="de-DE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Network </a:t>
                      </a:r>
                      <a:r>
                        <a:rPr lang="de-DE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</a:t>
                      </a:r>
                      <a:r>
                        <a:rPr lang="de-DE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Region (MND) 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Network of associations of local authorities of South-East-Europe 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 metropolises – venue for SME and invertors’ encounters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619656"/>
            <a:ext cx="8208912" cy="3870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600" b="1" dirty="0" smtClean="0"/>
              <a:t>Action 2: ‘To build Metropolitan Regions in the Danube Region’ </a:t>
            </a:r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3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473" y="6048334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0487" y="5822785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19" y="558657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07232" y="559609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en-GB" sz="2800" b="1" dirty="0" smtClean="0"/>
              <a:t>Open questions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e-DE" dirty="0" smtClean="0"/>
          </a:p>
          <a:p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endParaRPr lang="de-DE" dirty="0"/>
          </a:p>
        </p:txBody>
      </p:sp>
      <p:pic>
        <p:nvPicPr>
          <p:cNvPr id="6" name="Grafik 5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473" y="6048334"/>
            <a:ext cx="2127473" cy="341809"/>
          </a:xfrm>
          <a:prstGeom prst="rect">
            <a:avLst/>
          </a:prstGeom>
        </p:spPr>
      </p:pic>
      <p:pic>
        <p:nvPicPr>
          <p:cNvPr id="7" name="Grafik 6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0487" y="5822785"/>
            <a:ext cx="1944216" cy="576064"/>
          </a:xfrm>
          <a:prstGeom prst="rect">
            <a:avLst/>
          </a:prstGeom>
        </p:spPr>
      </p:pic>
      <p:pic>
        <p:nvPicPr>
          <p:cNvPr id="8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19" y="558657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07232" y="559609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 Content </a:t>
            </a:r>
            <a:endParaRPr lang="de-DE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288032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endParaRPr lang="en-GB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endParaRPr lang="en-GB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Objectives &amp; methodological approach of the WGs</a:t>
            </a:r>
          </a:p>
          <a:p>
            <a:pPr marL="514350" indent="-514350">
              <a:buFont typeface="+mj-lt"/>
              <a:buAutoNum type="arabicPeriod"/>
            </a:pPr>
            <a:endParaRPr lang="en-GB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Roadmap for the Actions</a:t>
            </a:r>
          </a:p>
          <a:p>
            <a:pPr marL="514350" indent="-514350">
              <a:buFont typeface="+mj-lt"/>
              <a:buAutoNum type="arabicPeriod"/>
            </a:pPr>
            <a:endParaRPr lang="en-GB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Open questions</a:t>
            </a:r>
          </a:p>
        </p:txBody>
      </p:sp>
      <p:pic>
        <p:nvPicPr>
          <p:cNvPr id="5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517232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6049" y="5926038"/>
            <a:ext cx="2127473" cy="341809"/>
          </a:xfrm>
          <a:prstGeom prst="rect">
            <a:avLst/>
          </a:prstGeom>
        </p:spPr>
      </p:pic>
      <p:pic>
        <p:nvPicPr>
          <p:cNvPr id="7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74665" y="5526757"/>
            <a:ext cx="1224136" cy="792088"/>
          </a:xfrm>
          <a:prstGeom prst="rect">
            <a:avLst/>
          </a:prstGeom>
          <a:noFill/>
        </p:spPr>
      </p:pic>
      <p:pic>
        <p:nvPicPr>
          <p:cNvPr id="8" name="Grafik 7" descr="metis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7063" y="5700489"/>
            <a:ext cx="1944216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/>
          <p:cNvSpPr/>
          <p:nvPr/>
        </p:nvSpPr>
        <p:spPr>
          <a:xfrm>
            <a:off x="467544" y="1988840"/>
            <a:ext cx="4968552" cy="33123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1979712" y="3284984"/>
            <a:ext cx="6768752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 algn="l"/>
            <a:r>
              <a:rPr lang="en-GB" sz="2800" b="1" dirty="0" smtClean="0"/>
              <a:t>1. Introduction 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u="sng" dirty="0" smtClean="0"/>
              <a:t>EUSDR Governance structure</a:t>
            </a:r>
          </a:p>
          <a:p>
            <a:pPr>
              <a:buNone/>
            </a:pPr>
            <a:r>
              <a:rPr lang="en-GB" sz="1500" b="1" dirty="0" smtClean="0"/>
              <a:t>Coordination &amp; Policy Level:  </a:t>
            </a:r>
          </a:p>
          <a:p>
            <a:pPr>
              <a:buNone/>
            </a:pPr>
            <a:r>
              <a:rPr lang="en-GB" sz="1500" b="1" dirty="0" smtClean="0"/>
              <a:t>EC, High Level Group &amp; Contact Points</a:t>
            </a:r>
            <a:endParaRPr lang="en-GB" sz="2200" b="1" dirty="0" smtClean="0"/>
          </a:p>
        </p:txBody>
      </p:sp>
      <p:sp>
        <p:nvSpPr>
          <p:cNvPr id="9" name="Ellipse 8"/>
          <p:cNvSpPr/>
          <p:nvPr/>
        </p:nvSpPr>
        <p:spPr>
          <a:xfrm>
            <a:off x="539552" y="2564904"/>
            <a:ext cx="1511984" cy="936000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„Rolling“ Action Plan</a:t>
            </a:r>
          </a:p>
        </p:txBody>
      </p:sp>
      <p:sp>
        <p:nvSpPr>
          <p:cNvPr id="11" name="Ellipse 10"/>
          <p:cNvSpPr/>
          <p:nvPr/>
        </p:nvSpPr>
        <p:spPr>
          <a:xfrm>
            <a:off x="2123728" y="3374994"/>
            <a:ext cx="1656184" cy="936104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4 Pillars</a:t>
            </a:r>
          </a:p>
        </p:txBody>
      </p:sp>
      <p:sp>
        <p:nvSpPr>
          <p:cNvPr id="12" name="Ellipse 11"/>
          <p:cNvSpPr/>
          <p:nvPr/>
        </p:nvSpPr>
        <p:spPr>
          <a:xfrm>
            <a:off x="3852104" y="4185188"/>
            <a:ext cx="1656000" cy="936000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11 Priority Areas</a:t>
            </a:r>
          </a:p>
        </p:txBody>
      </p:sp>
      <p:sp>
        <p:nvSpPr>
          <p:cNvPr id="13" name="Ellipse 12"/>
          <p:cNvSpPr/>
          <p:nvPr/>
        </p:nvSpPr>
        <p:spPr>
          <a:xfrm>
            <a:off x="5436096" y="4869160"/>
            <a:ext cx="1656000" cy="936000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Actions</a:t>
            </a:r>
          </a:p>
        </p:txBody>
      </p:sp>
      <p:sp>
        <p:nvSpPr>
          <p:cNvPr id="14" name="Ellipse 13"/>
          <p:cNvSpPr/>
          <p:nvPr/>
        </p:nvSpPr>
        <p:spPr>
          <a:xfrm>
            <a:off x="6948264" y="5517232"/>
            <a:ext cx="1656000" cy="936000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Projects</a:t>
            </a:r>
          </a:p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(as examples)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796136" y="4149080"/>
            <a:ext cx="11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Steering Group</a:t>
            </a:r>
            <a:endParaRPr lang="de-DE" sz="1200" dirty="0"/>
          </a:p>
        </p:txBody>
      </p:sp>
      <p:sp>
        <p:nvSpPr>
          <p:cNvPr id="20" name="Textfeld 19"/>
          <p:cNvSpPr txBox="1"/>
          <p:nvPr/>
        </p:nvSpPr>
        <p:spPr>
          <a:xfrm>
            <a:off x="8892480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Legende mit Pfeil nach oben 9"/>
          <p:cNvSpPr/>
          <p:nvPr/>
        </p:nvSpPr>
        <p:spPr>
          <a:xfrm rot="10800000">
            <a:off x="7524328" y="3861048"/>
            <a:ext cx="1152128" cy="1440160"/>
          </a:xfrm>
          <a:prstGeom prst="upArrowCallou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PDB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524328" y="3501008"/>
            <a:ext cx="11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Project Leaders</a:t>
            </a:r>
            <a:endParaRPr lang="de-DE" sz="1200" dirty="0"/>
          </a:p>
        </p:txBody>
      </p:sp>
      <p:sp>
        <p:nvSpPr>
          <p:cNvPr id="62" name="Freihandform 61"/>
          <p:cNvSpPr/>
          <p:nvPr/>
        </p:nvSpPr>
        <p:spPr>
          <a:xfrm rot="15875771" flipH="1">
            <a:off x="1489117" y="3196865"/>
            <a:ext cx="1042449" cy="1554103"/>
          </a:xfrm>
          <a:custGeom>
            <a:avLst/>
            <a:gdLst>
              <a:gd name="connsiteX0" fmla="*/ 0 w 1913890"/>
              <a:gd name="connsiteY0" fmla="*/ 0 h 2674620"/>
              <a:gd name="connsiteX1" fmla="*/ 1623060 w 1913890"/>
              <a:gd name="connsiteY1" fmla="*/ 822960 h 2674620"/>
              <a:gd name="connsiteX2" fmla="*/ 1744980 w 1913890"/>
              <a:gd name="connsiteY2" fmla="*/ 2674620 h 26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3890" h="2674620">
                <a:moveTo>
                  <a:pt x="0" y="0"/>
                </a:moveTo>
                <a:cubicBezTo>
                  <a:pt x="666115" y="188595"/>
                  <a:pt x="1332230" y="377190"/>
                  <a:pt x="1623060" y="822960"/>
                </a:cubicBezTo>
                <a:cubicBezTo>
                  <a:pt x="1913890" y="1268730"/>
                  <a:pt x="1829435" y="1971675"/>
                  <a:pt x="1744980" y="267462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3" name="Freihandform 62"/>
          <p:cNvSpPr/>
          <p:nvPr/>
        </p:nvSpPr>
        <p:spPr>
          <a:xfrm rot="19678593">
            <a:off x="3409878" y="3020876"/>
            <a:ext cx="766358" cy="1441031"/>
          </a:xfrm>
          <a:custGeom>
            <a:avLst/>
            <a:gdLst>
              <a:gd name="connsiteX0" fmla="*/ 0 w 1913890"/>
              <a:gd name="connsiteY0" fmla="*/ 0 h 2674620"/>
              <a:gd name="connsiteX1" fmla="*/ 1623060 w 1913890"/>
              <a:gd name="connsiteY1" fmla="*/ 822960 h 2674620"/>
              <a:gd name="connsiteX2" fmla="*/ 1744980 w 1913890"/>
              <a:gd name="connsiteY2" fmla="*/ 2674620 h 26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3890" h="2674620">
                <a:moveTo>
                  <a:pt x="0" y="0"/>
                </a:moveTo>
                <a:cubicBezTo>
                  <a:pt x="666115" y="188595"/>
                  <a:pt x="1332230" y="377190"/>
                  <a:pt x="1623060" y="822960"/>
                </a:cubicBezTo>
                <a:cubicBezTo>
                  <a:pt x="1913890" y="1268730"/>
                  <a:pt x="1829435" y="1971675"/>
                  <a:pt x="1744980" y="267462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860032" y="3789040"/>
            <a:ext cx="1857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Priority Area Coordinators</a:t>
            </a:r>
            <a:endParaRPr lang="de-DE" sz="1200" dirty="0"/>
          </a:p>
        </p:txBody>
      </p:sp>
      <p:sp>
        <p:nvSpPr>
          <p:cNvPr id="64" name="Freihandform 63"/>
          <p:cNvSpPr/>
          <p:nvPr/>
        </p:nvSpPr>
        <p:spPr>
          <a:xfrm rot="15875771" flipH="1">
            <a:off x="4760719" y="4915708"/>
            <a:ext cx="590733" cy="996850"/>
          </a:xfrm>
          <a:custGeom>
            <a:avLst/>
            <a:gdLst>
              <a:gd name="connsiteX0" fmla="*/ 0 w 1913890"/>
              <a:gd name="connsiteY0" fmla="*/ 0 h 2674620"/>
              <a:gd name="connsiteX1" fmla="*/ 1623060 w 1913890"/>
              <a:gd name="connsiteY1" fmla="*/ 822960 h 2674620"/>
              <a:gd name="connsiteX2" fmla="*/ 1744980 w 1913890"/>
              <a:gd name="connsiteY2" fmla="*/ 2674620 h 26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3890" h="2674620">
                <a:moveTo>
                  <a:pt x="0" y="0"/>
                </a:moveTo>
                <a:cubicBezTo>
                  <a:pt x="666115" y="188595"/>
                  <a:pt x="1332230" y="377190"/>
                  <a:pt x="1623060" y="822960"/>
                </a:cubicBezTo>
                <a:cubicBezTo>
                  <a:pt x="1913890" y="1268730"/>
                  <a:pt x="1829435" y="1971675"/>
                  <a:pt x="1744980" y="267462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5" name="Freihandform 64"/>
          <p:cNvSpPr/>
          <p:nvPr/>
        </p:nvSpPr>
        <p:spPr>
          <a:xfrm rot="19678593">
            <a:off x="6891673" y="4675774"/>
            <a:ext cx="442454" cy="999891"/>
          </a:xfrm>
          <a:custGeom>
            <a:avLst/>
            <a:gdLst>
              <a:gd name="connsiteX0" fmla="*/ 0 w 1913890"/>
              <a:gd name="connsiteY0" fmla="*/ 0 h 2674620"/>
              <a:gd name="connsiteX1" fmla="*/ 1623060 w 1913890"/>
              <a:gd name="connsiteY1" fmla="*/ 822960 h 2674620"/>
              <a:gd name="connsiteX2" fmla="*/ 1744980 w 1913890"/>
              <a:gd name="connsiteY2" fmla="*/ 2674620 h 26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3890" h="2674620">
                <a:moveTo>
                  <a:pt x="0" y="0"/>
                </a:moveTo>
                <a:cubicBezTo>
                  <a:pt x="666115" y="188595"/>
                  <a:pt x="1332230" y="377190"/>
                  <a:pt x="1623060" y="822960"/>
                </a:cubicBezTo>
                <a:cubicBezTo>
                  <a:pt x="1913890" y="1268730"/>
                  <a:pt x="1829435" y="1971675"/>
                  <a:pt x="1744980" y="267462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6228184" y="4437112"/>
            <a:ext cx="1334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4 Working Groups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1. Introduction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4908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b="1" dirty="0" smtClean="0"/>
              <a:t>SPECIFIC RESPONSIBILITIES OF THE WGs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Breaking down each action into further operational steps;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Identifying a certain numbers of demonstration projects not yet or already implemented which match the intention of the actions;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Propounding and identifying the opened issues/ questions which should be discussed on SG-level;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Meeting at least two times more within this year.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endParaRPr lang="en-US" sz="2400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b="1" dirty="0" smtClean="0"/>
              <a:t>WGs AS THEMATIC PLATFORMS: </a:t>
            </a:r>
            <a:r>
              <a:rPr lang="en-US" sz="2800" dirty="0" smtClean="0"/>
              <a:t>projects or project ideas related to the Actions were discussed more into detail in order to address projects proposals from both the public and private sector </a:t>
            </a:r>
          </a:p>
          <a:p>
            <a:pPr marL="514350" indent="-514350" algn="just">
              <a:buNone/>
            </a:pPr>
            <a:endParaRPr lang="en-US" sz="3000" dirty="0" smtClean="0"/>
          </a:p>
          <a:p>
            <a:pPr marL="514350" indent="-514350">
              <a:buNone/>
            </a:pPr>
            <a:endParaRPr lang="en-US" b="1" dirty="0" smtClean="0"/>
          </a:p>
          <a:p>
            <a:endParaRPr lang="de-DE" dirty="0"/>
          </a:p>
        </p:txBody>
      </p:sp>
      <p:pic>
        <p:nvPicPr>
          <p:cNvPr id="5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776688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6049" y="6185494"/>
            <a:ext cx="2127473" cy="341809"/>
          </a:xfrm>
          <a:prstGeom prst="rect">
            <a:avLst/>
          </a:prstGeom>
        </p:spPr>
      </p:pic>
      <p:pic>
        <p:nvPicPr>
          <p:cNvPr id="7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74665" y="5786213"/>
            <a:ext cx="1224136" cy="792088"/>
          </a:xfrm>
          <a:prstGeom prst="rect">
            <a:avLst/>
          </a:prstGeom>
          <a:noFill/>
        </p:spPr>
      </p:pic>
      <p:pic>
        <p:nvPicPr>
          <p:cNvPr id="8" name="Grafik 7" descr="metis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7063" y="5959945"/>
            <a:ext cx="1944216" cy="576064"/>
          </a:xfrm>
          <a:prstGeom prst="rect">
            <a:avLst/>
          </a:prstGeom>
        </p:spPr>
      </p:pic>
      <p:pic>
        <p:nvPicPr>
          <p:cNvPr id="9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695" y="572373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43808" y="573325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1. Introduction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4930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b="1" dirty="0" smtClean="0"/>
              <a:t>EUSDR PA10 work structure</a:t>
            </a:r>
          </a:p>
          <a:p>
            <a:pPr>
              <a:buNone/>
            </a:pPr>
            <a:endParaRPr lang="de-DE" sz="1400" b="1" dirty="0" smtClean="0"/>
          </a:p>
          <a:p>
            <a:r>
              <a:rPr lang="sl-SI" b="1" dirty="0" smtClean="0"/>
              <a:t>Priority Area 10</a:t>
            </a:r>
            <a:r>
              <a:rPr lang="sl-SI" dirty="0" smtClean="0"/>
              <a:t>: </a:t>
            </a:r>
            <a:r>
              <a:rPr lang="sl-SI" b="1" dirty="0" smtClean="0"/>
              <a:t>“stepping up institutional capacity and regional cooperation</a:t>
            </a:r>
            <a:r>
              <a:rPr lang="en-US" b="1" dirty="0" smtClean="0"/>
              <a:t>.</a:t>
            </a:r>
            <a:r>
              <a:rPr lang="sl-SI" b="1" dirty="0" smtClean="0"/>
              <a:t>”</a:t>
            </a:r>
            <a:endParaRPr lang="en-US" b="1" dirty="0" smtClean="0"/>
          </a:p>
          <a:p>
            <a:endParaRPr lang="en-US" b="1" dirty="0" smtClean="0"/>
          </a:p>
          <a:p>
            <a:r>
              <a:rPr lang="sl-SI" b="1" dirty="0" smtClean="0"/>
              <a:t>Four working groups + special project</a:t>
            </a:r>
            <a:r>
              <a:rPr lang="en-US" b="1" dirty="0" smtClean="0"/>
              <a:t>:</a:t>
            </a:r>
            <a:endParaRPr lang="sl-SI" b="1" dirty="0" smtClean="0"/>
          </a:p>
          <a:p>
            <a:pPr>
              <a:buFontTx/>
              <a:buNone/>
            </a:pPr>
            <a:r>
              <a:rPr lang="sl-SI" dirty="0" smtClean="0"/>
              <a:t>	1. WG</a:t>
            </a:r>
            <a:r>
              <a:rPr lang="en-US" dirty="0" smtClean="0"/>
              <a:t>1</a:t>
            </a:r>
            <a:r>
              <a:rPr lang="sl-SI" dirty="0" smtClean="0"/>
              <a:t> </a:t>
            </a:r>
            <a:r>
              <a:rPr lang="en-US" dirty="0" smtClean="0"/>
              <a:t>- </a:t>
            </a:r>
            <a:r>
              <a:rPr lang="sl-SI" dirty="0" smtClean="0"/>
              <a:t>Institutional Capacity</a:t>
            </a:r>
          </a:p>
          <a:p>
            <a:pPr>
              <a:buFontTx/>
              <a:buNone/>
            </a:pPr>
            <a:r>
              <a:rPr lang="sl-SI" dirty="0" smtClean="0"/>
              <a:t>	2. WG</a:t>
            </a:r>
            <a:r>
              <a:rPr lang="en-US" dirty="0" smtClean="0"/>
              <a:t>2 - </a:t>
            </a:r>
            <a:r>
              <a:rPr lang="sl-SI" dirty="0" smtClean="0"/>
              <a:t>Regional Cooperation</a:t>
            </a:r>
          </a:p>
          <a:p>
            <a:pPr>
              <a:buFontTx/>
              <a:buNone/>
            </a:pPr>
            <a:r>
              <a:rPr lang="sl-SI" dirty="0" smtClean="0"/>
              <a:t>	3. WG</a:t>
            </a:r>
            <a:r>
              <a:rPr lang="en-US" dirty="0" smtClean="0"/>
              <a:t>3</a:t>
            </a:r>
            <a:r>
              <a:rPr lang="sl-SI" dirty="0" smtClean="0"/>
              <a:t> </a:t>
            </a:r>
            <a:r>
              <a:rPr lang="en-US" dirty="0" smtClean="0"/>
              <a:t>- </a:t>
            </a:r>
            <a:r>
              <a:rPr lang="sl-SI" dirty="0" smtClean="0"/>
              <a:t>Civil Society</a:t>
            </a:r>
          </a:p>
          <a:p>
            <a:pPr>
              <a:buFontTx/>
              <a:buNone/>
            </a:pPr>
            <a:r>
              <a:rPr lang="sl-SI" dirty="0" smtClean="0"/>
              <a:t>	4. WG</a:t>
            </a:r>
            <a:r>
              <a:rPr lang="en-US" dirty="0" smtClean="0"/>
              <a:t>4</a:t>
            </a:r>
            <a:r>
              <a:rPr lang="sl-SI" dirty="0" smtClean="0"/>
              <a:t> </a:t>
            </a:r>
            <a:r>
              <a:rPr lang="en-US" dirty="0" smtClean="0"/>
              <a:t>- </a:t>
            </a:r>
            <a:r>
              <a:rPr lang="sl-SI" dirty="0" smtClean="0"/>
              <a:t>Financing</a:t>
            </a:r>
            <a:r>
              <a:rPr lang="en-US" dirty="0" smtClean="0"/>
              <a:t> </a:t>
            </a:r>
          </a:p>
          <a:p>
            <a:pPr>
              <a:buFontTx/>
              <a:buNone/>
            </a:pPr>
            <a:r>
              <a:rPr lang="en-US" dirty="0" smtClean="0"/>
              <a:t>	5. </a:t>
            </a:r>
            <a:r>
              <a:rPr lang="en-GB" dirty="0" smtClean="0"/>
              <a:t>Flagship project - Danube Implementation Facility</a:t>
            </a:r>
            <a:r>
              <a:rPr lang="en-US" b="1" dirty="0" smtClean="0"/>
              <a:t> </a:t>
            </a:r>
            <a:endParaRPr lang="sl-SI" b="1" dirty="0" smtClean="0"/>
          </a:p>
          <a:p>
            <a:r>
              <a:rPr lang="en-GB" b="1" dirty="0" smtClean="0"/>
              <a:t>PA10: 8 actions</a:t>
            </a:r>
            <a:endParaRPr lang="de-DE" dirty="0"/>
          </a:p>
        </p:txBody>
      </p:sp>
      <p:pic>
        <p:nvPicPr>
          <p:cNvPr id="5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776688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6049" y="6185494"/>
            <a:ext cx="2127473" cy="341809"/>
          </a:xfrm>
          <a:prstGeom prst="rect">
            <a:avLst/>
          </a:prstGeom>
        </p:spPr>
      </p:pic>
      <p:pic>
        <p:nvPicPr>
          <p:cNvPr id="7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74665" y="5786213"/>
            <a:ext cx="1224136" cy="792088"/>
          </a:xfrm>
          <a:prstGeom prst="rect">
            <a:avLst/>
          </a:prstGeom>
          <a:noFill/>
        </p:spPr>
      </p:pic>
      <p:pic>
        <p:nvPicPr>
          <p:cNvPr id="8" name="Grafik 7" descr="metis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7063" y="5959945"/>
            <a:ext cx="1944216" cy="576064"/>
          </a:xfrm>
          <a:prstGeom prst="rect">
            <a:avLst/>
          </a:prstGeom>
        </p:spPr>
      </p:pic>
      <p:pic>
        <p:nvPicPr>
          <p:cNvPr id="9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695" y="572373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43808" y="573325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en-GB" sz="2800" b="1" dirty="0" smtClean="0"/>
              <a:t>2. Objectives &amp; methodological approach of the WGs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dirty="0" smtClean="0"/>
          </a:p>
          <a:p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67544" y="1844824"/>
            <a:ext cx="8229600" cy="427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Diagramm 7"/>
          <p:cNvGraphicFramePr/>
          <p:nvPr/>
        </p:nvGraphicFramePr>
        <p:xfrm>
          <a:off x="467544" y="1628800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26049" y="6185494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07063" y="5959945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8695" y="572373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10" cstate="print"/>
          <a:srcRect l="50399" t="50399" r="11801"/>
          <a:stretch>
            <a:fillRect/>
          </a:stretch>
        </p:blipFill>
        <p:spPr bwMode="auto">
          <a:xfrm>
            <a:off x="2843808" y="573325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b="1" dirty="0" smtClean="0"/>
              <a:t>WORKING GROUP 2 (CIVIL SOCIETY) - OVERVIEW</a:t>
            </a:r>
          </a:p>
          <a:p>
            <a:pPr>
              <a:buNone/>
            </a:pPr>
            <a:endParaRPr lang="en-GB" sz="2000" dirty="0" smtClean="0"/>
          </a:p>
          <a:p>
            <a:pPr>
              <a:buFont typeface="Symbol" pitchFamily="18" charset="2"/>
              <a:buChar char="-"/>
            </a:pPr>
            <a:r>
              <a:rPr lang="en-GB" sz="1500" dirty="0" smtClean="0"/>
              <a:t>3 actions allocated  to the WG 2:  </a:t>
            </a:r>
          </a:p>
          <a:p>
            <a:pPr lvl="1">
              <a:buNone/>
            </a:pPr>
            <a:r>
              <a:rPr lang="en-US" sz="1500" dirty="0" smtClean="0"/>
              <a:t>Action 1:</a:t>
            </a:r>
            <a:r>
              <a:rPr lang="en-US" sz="1500" b="1" dirty="0" smtClean="0"/>
              <a:t> </a:t>
            </a:r>
            <a:r>
              <a:rPr lang="en-US" sz="1500" dirty="0" smtClean="0"/>
              <a:t>‘To establish a Danube Civil Society Forum’, </a:t>
            </a:r>
          </a:p>
          <a:p>
            <a:pPr lvl="1">
              <a:buNone/>
            </a:pPr>
            <a:r>
              <a:rPr lang="en-US" sz="1500" dirty="0" smtClean="0"/>
              <a:t>Action 2: ‘To ensure sufficient information flow and exchange at all levels’, </a:t>
            </a:r>
          </a:p>
          <a:p>
            <a:pPr lvl="1">
              <a:buNone/>
            </a:pPr>
            <a:r>
              <a:rPr lang="en-US" sz="1500" dirty="0" smtClean="0"/>
              <a:t>Action 3: ‘To improve the trust of citizens and stakeholders in political authorities’. </a:t>
            </a:r>
          </a:p>
          <a:p>
            <a:pPr>
              <a:buNone/>
            </a:pPr>
            <a:endParaRPr lang="en-US" sz="1500" dirty="0" smtClean="0"/>
          </a:p>
          <a:p>
            <a:pPr>
              <a:buFont typeface="Symbol" pitchFamily="18" charset="2"/>
              <a:buChar char="-"/>
            </a:pPr>
            <a:r>
              <a:rPr lang="en-US" sz="1500" dirty="0" smtClean="0"/>
              <a:t>certain number of demonstration projects allocated to each action</a:t>
            </a:r>
          </a:p>
          <a:p>
            <a:pPr>
              <a:buFont typeface="Symbol" pitchFamily="18" charset="2"/>
              <a:buChar char="-"/>
            </a:pPr>
            <a:endParaRPr lang="en-US" sz="1500" dirty="0" smtClean="0"/>
          </a:p>
          <a:p>
            <a:pPr>
              <a:buFont typeface="Symbol" pitchFamily="18" charset="2"/>
              <a:buChar char="-"/>
            </a:pPr>
            <a:r>
              <a:rPr lang="en-US" sz="1500" dirty="0" smtClean="0"/>
              <a:t>defined milestones allocated to each action </a:t>
            </a:r>
          </a:p>
          <a:p>
            <a:pPr lvl="1">
              <a:buFont typeface="Symbol" pitchFamily="18" charset="2"/>
              <a:buChar char="-"/>
            </a:pPr>
            <a:endParaRPr lang="en-US" sz="1500" dirty="0" smtClean="0"/>
          </a:p>
          <a:p>
            <a:pPr>
              <a:buFontTx/>
              <a:buChar char="-"/>
            </a:pPr>
            <a:r>
              <a:rPr lang="en-US" sz="1500" dirty="0" smtClean="0"/>
              <a:t>next steps, activities and tasks of the WG members to be done until next meeting </a:t>
            </a:r>
            <a:r>
              <a:rPr lang="en-US" sz="2100" dirty="0" smtClean="0"/>
              <a:t>	</a:t>
            </a:r>
          </a:p>
        </p:txBody>
      </p:sp>
      <p:pic>
        <p:nvPicPr>
          <p:cNvPr id="5" name="Grafik 4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6049" y="6185494"/>
            <a:ext cx="2127473" cy="341809"/>
          </a:xfrm>
          <a:prstGeom prst="rect">
            <a:avLst/>
          </a:prstGeom>
        </p:spPr>
      </p:pic>
      <p:pic>
        <p:nvPicPr>
          <p:cNvPr id="6" name="Grafik 5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7063" y="5959945"/>
            <a:ext cx="1944216" cy="576064"/>
          </a:xfrm>
          <a:prstGeom prst="rect">
            <a:avLst/>
          </a:prstGeom>
        </p:spPr>
      </p:pic>
      <p:pic>
        <p:nvPicPr>
          <p:cNvPr id="7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95" y="572373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43808" y="573325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4" y="2005984"/>
          <a:ext cx="8132953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825"/>
                <a:gridCol w="1518488"/>
                <a:gridCol w="1512168"/>
                <a:gridCol w="1152128"/>
                <a:gridCol w="681672"/>
                <a:gridCol w="1978672"/>
              </a:tblGrid>
              <a:tr h="7880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N°1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(operational 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363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b="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Elaborating a feasibility study prior to the establishment of the Danube Civil Society Forum</a:t>
                      </a: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Identify the future common structure of the DCSF </a:t>
                      </a:r>
                    </a:p>
                    <a:p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Feasibility study </a:t>
                      </a: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12/ 2012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Danube Civil Society Forum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Danubiana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– civil network development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Femcities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Passing of Fire;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Green Danube Networking 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etc. </a:t>
                      </a: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612800"/>
            <a:ext cx="820891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Action 1: ‘To establish a Danube Civil Society Forum’ </a:t>
            </a:r>
            <a:endParaRPr lang="de-DE" dirty="0"/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473" y="6222070"/>
            <a:ext cx="2127473" cy="341809"/>
          </a:xfrm>
          <a:prstGeom prst="rect">
            <a:avLst/>
          </a:prstGeom>
        </p:spPr>
      </p:pic>
      <p:pic>
        <p:nvPicPr>
          <p:cNvPr id="8" name="Grafik 7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0487" y="5996521"/>
            <a:ext cx="1944216" cy="576064"/>
          </a:xfrm>
          <a:prstGeom prst="rect">
            <a:avLst/>
          </a:prstGeom>
        </p:spPr>
      </p:pic>
      <p:pic>
        <p:nvPicPr>
          <p:cNvPr id="9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19" y="5760307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07232" y="5769832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5" y="2077992"/>
          <a:ext cx="8208911" cy="360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9"/>
                <a:gridCol w="2232178"/>
                <a:gridCol w="1188236"/>
                <a:gridCol w="1440160"/>
                <a:gridCol w="1185915"/>
                <a:gridCol w="1046333"/>
              </a:tblGrid>
              <a:tr h="922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Milestone N°2 </a:t>
                      </a: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(operational steps)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ＭＳ 明朝"/>
                          <a:cs typeface="Times New Roman"/>
                        </a:rPr>
                        <a:t>Main Objective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Results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Times New Roman"/>
                        </a:rPr>
                        <a:t>Deadline</a:t>
                      </a:r>
                      <a:endParaRPr lang="en-US" sz="11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Calibri"/>
                          <a:ea typeface="ＭＳ 明朝"/>
                          <a:cs typeface="Times New Roman"/>
                        </a:rPr>
                        <a:t>Projects allocated to the Action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79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00" b="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 up an unique Youth Danube Education Exchange Network (YDEEN)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de-DE" sz="1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Create a platform for exchanging ideas and experiences from daily lives, culture and many other different issues when the students and scholars study abroad.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project proposal is elaborated.</a:t>
                      </a:r>
                    </a:p>
                    <a:p>
                      <a:pPr algn="l"/>
                      <a:endParaRPr lang="de-DE" sz="12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de-DE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WG members 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</a:t>
                      </a:r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Johann-</a:t>
                      </a: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Jakob</a:t>
                      </a:r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Wu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lf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Chairmen of the Executive Board of Young Citizens Danube Network; 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</a:t>
                      </a:r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Lütgenau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President of the Danube Civil Society Forum; 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Gabor </a:t>
                      </a:r>
                      <a:r>
                        <a:rPr lang="en-US" sz="10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Tarr</a:t>
                      </a:r>
                      <a:r>
                        <a:rPr lang="en-US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228600" indent="-228600" algn="l">
                        <a:buFont typeface="+mj-lt"/>
                        <a:buNone/>
                      </a:pP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Director of the Hungarian National Tourist Office) </a:t>
                      </a:r>
                    </a:p>
                    <a:p>
                      <a:pPr algn="l"/>
                      <a:endParaRPr lang="de-DE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de-DE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12/2012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Danube Civil Society Forum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Danubiana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civil network development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Femcities</a:t>
                      </a: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Passing of Fire;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GB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Green Danube Networking </a:t>
                      </a: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lang="en-US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en-US" sz="10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endParaRPr lang="en-GB" sz="1000" kern="1200" baseline="0" noProof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700808"/>
            <a:ext cx="820891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Action 1: ‘To establish a Danube Civil Society Forum’ </a:t>
            </a:r>
            <a:endParaRPr lang="de-DE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2800" b="1" dirty="0" smtClean="0"/>
              <a:t>3. Roadmap for the Actions: Working Group 2</a:t>
            </a:r>
            <a:endParaRPr lang="de-DE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Grafik 6" descr="stadtwien-116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473" y="6231214"/>
            <a:ext cx="2127473" cy="341809"/>
          </a:xfrm>
          <a:prstGeom prst="rect">
            <a:avLst/>
          </a:prstGeom>
        </p:spPr>
      </p:pic>
      <p:pic>
        <p:nvPicPr>
          <p:cNvPr id="9" name="Grafik 8" descr="meti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0487" y="6005665"/>
            <a:ext cx="1944216" cy="576064"/>
          </a:xfrm>
          <a:prstGeom prst="rect">
            <a:avLst/>
          </a:prstGeom>
        </p:spPr>
      </p:pic>
      <p:pic>
        <p:nvPicPr>
          <p:cNvPr id="10" name="Grafik 0" descr="Logo-DRS_small_inst-capa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19" y="5769451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usdr-pa10/Logos/logo_web.jpg"/>
          <p:cNvPicPr>
            <a:picLocks noChangeAspect="1" noChangeArrowheads="1"/>
          </p:cNvPicPr>
          <p:nvPr/>
        </p:nvPicPr>
        <p:blipFill>
          <a:blip r:embed="rId5" cstate="print"/>
          <a:srcRect l="50399" t="50399" r="11801"/>
          <a:stretch>
            <a:fillRect/>
          </a:stretch>
        </p:blipFill>
        <p:spPr bwMode="auto">
          <a:xfrm>
            <a:off x="2807232" y="5778976"/>
            <a:ext cx="122413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1203</Words>
  <Application>Microsoft Office PowerPoint</Application>
  <PresentationFormat>Bildschirmpräsentation (4:3)</PresentationFormat>
  <Paragraphs>303</Paragraphs>
  <Slides>16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Larissa-Design</vt:lpstr>
      <vt:lpstr>Results of the Working Group Meetings  Civil Society (WG 2) &amp; Regional Cooperation (WG 3) </vt:lpstr>
      <vt:lpstr> Content </vt:lpstr>
      <vt:lpstr>1. Introduction </vt:lpstr>
      <vt:lpstr>1. Introduction</vt:lpstr>
      <vt:lpstr>1. Introduction</vt:lpstr>
      <vt:lpstr>2. Objectives &amp; methodological approach of the WGs</vt:lpstr>
      <vt:lpstr>3. Roadmap for the Actions: Working Group 2</vt:lpstr>
      <vt:lpstr>3. Roadmap for the Actions: Working Group 2</vt:lpstr>
      <vt:lpstr>3. Roadmap for the Actions: Working Group 2</vt:lpstr>
      <vt:lpstr>3. Roadmap for the Actions: Working Group 2</vt:lpstr>
      <vt:lpstr>3. Roadmap for the Actions: Working Group 2</vt:lpstr>
      <vt:lpstr>3. Roadmap for the Actions: Working Group 2</vt:lpstr>
      <vt:lpstr>3. Roadmap for the Actions: Working Group 3</vt:lpstr>
      <vt:lpstr>3. Roadmap for the Actions: Working Group 3</vt:lpstr>
      <vt:lpstr>3. Roadmap for the Actions: Working Group 3</vt:lpstr>
      <vt:lpstr>Open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Ajla Lubic</dc:creator>
  <cp:lastModifiedBy>Böhm-Gartner Simone</cp:lastModifiedBy>
  <cp:revision>231</cp:revision>
  <dcterms:created xsi:type="dcterms:W3CDTF">2012-03-12T15:01:13Z</dcterms:created>
  <dcterms:modified xsi:type="dcterms:W3CDTF">2016-04-05T07:43:06Z</dcterms:modified>
</cp:coreProperties>
</file>