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3"/>
  </p:notesMasterIdLst>
  <p:handoutMasterIdLst>
    <p:handoutMasterId r:id="rId14"/>
  </p:handoutMasterIdLst>
  <p:sldIdLst>
    <p:sldId id="262" r:id="rId2"/>
    <p:sldId id="267" r:id="rId3"/>
    <p:sldId id="266" r:id="rId4"/>
    <p:sldId id="265" r:id="rId5"/>
    <p:sldId id="272" r:id="rId6"/>
    <p:sldId id="271" r:id="rId7"/>
    <p:sldId id="269" r:id="rId8"/>
    <p:sldId id="273" r:id="rId9"/>
    <p:sldId id="274" r:id="rId10"/>
    <p:sldId id="277" r:id="rId11"/>
    <p:sldId id="258" r:id="rId12"/>
  </p:sldIdLst>
  <p:sldSz cx="9144000" cy="6858000" type="screen4x3"/>
  <p:notesSz cx="9926638"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4194"/>
    <a:srgbClr val="F28800"/>
    <a:srgbClr val="D60664"/>
    <a:srgbClr val="94C456"/>
    <a:srgbClr val="23B0E6"/>
    <a:srgbClr val="DCC601"/>
    <a:srgbClr val="A8C6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4675" autoAdjust="0"/>
  </p:normalViewPr>
  <p:slideViewPr>
    <p:cSldViewPr>
      <p:cViewPr>
        <p:scale>
          <a:sx n="100" d="100"/>
          <a:sy n="100" d="100"/>
        </p:scale>
        <p:origin x="-1290" y="-2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4301543" cy="339883"/>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5622799" y="1"/>
            <a:ext cx="4301543" cy="339883"/>
          </a:xfrm>
          <a:prstGeom prst="rect">
            <a:avLst/>
          </a:prstGeom>
        </p:spPr>
        <p:txBody>
          <a:bodyPr vert="horz" lIns="91440" tIns="45720" rIns="91440" bIns="45720" rtlCol="0"/>
          <a:lstStyle>
            <a:lvl1pPr algn="r">
              <a:defRPr sz="1200"/>
            </a:lvl1pPr>
          </a:lstStyle>
          <a:p>
            <a:fld id="{FC5EF99F-E727-49C4-A82D-82CFE418F440}" type="datetimeFigureOut">
              <a:rPr lang="de-AT" smtClean="0"/>
              <a:pPr/>
              <a:t>08.11.2013</a:t>
            </a:fld>
            <a:endParaRPr lang="de-AT"/>
          </a:p>
        </p:txBody>
      </p:sp>
      <p:sp>
        <p:nvSpPr>
          <p:cNvPr id="4" name="Fußzeilenplatzhalter 3"/>
          <p:cNvSpPr>
            <a:spLocks noGrp="1"/>
          </p:cNvSpPr>
          <p:nvPr>
            <p:ph type="ftr" sz="quarter" idx="2"/>
          </p:nvPr>
        </p:nvSpPr>
        <p:spPr>
          <a:xfrm>
            <a:off x="0" y="6456614"/>
            <a:ext cx="4301543" cy="339883"/>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5622799" y="6456614"/>
            <a:ext cx="4301543" cy="339883"/>
          </a:xfrm>
          <a:prstGeom prst="rect">
            <a:avLst/>
          </a:prstGeom>
        </p:spPr>
        <p:txBody>
          <a:bodyPr vert="horz" lIns="91440" tIns="45720" rIns="91440" bIns="45720" rtlCol="0" anchor="b"/>
          <a:lstStyle>
            <a:lvl1pPr algn="r">
              <a:defRPr sz="1200"/>
            </a:lvl1pPr>
          </a:lstStyle>
          <a:p>
            <a:fld id="{96C3CD8E-40D0-4F1E-BCC9-2D267EE76603}" type="slidenum">
              <a:rPr lang="de-AT" smtClean="0"/>
              <a:pPr/>
              <a:t>‹Nr.›</a:t>
            </a:fld>
            <a:endParaRPr lang="de-AT"/>
          </a:p>
        </p:txBody>
      </p:sp>
    </p:spTree>
    <p:extLst>
      <p:ext uri="{BB962C8B-B14F-4D97-AF65-F5344CB8AC3E}">
        <p14:creationId xmlns:p14="http://schemas.microsoft.com/office/powerpoint/2010/main" val="3065735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4301543" cy="339883"/>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5622799" y="1"/>
            <a:ext cx="4301543" cy="339883"/>
          </a:xfrm>
          <a:prstGeom prst="rect">
            <a:avLst/>
          </a:prstGeom>
        </p:spPr>
        <p:txBody>
          <a:bodyPr vert="horz" lIns="91440" tIns="45720" rIns="91440" bIns="45720" rtlCol="0"/>
          <a:lstStyle>
            <a:lvl1pPr algn="r">
              <a:defRPr sz="1200"/>
            </a:lvl1pPr>
          </a:lstStyle>
          <a:p>
            <a:fld id="{F7AD1974-BD93-4158-8B6F-12C994D91847}" type="datetimeFigureOut">
              <a:rPr lang="de-AT" smtClean="0"/>
              <a:pPr/>
              <a:t>08.11.2013</a:t>
            </a:fld>
            <a:endParaRPr lang="de-AT"/>
          </a:p>
        </p:txBody>
      </p:sp>
      <p:sp>
        <p:nvSpPr>
          <p:cNvPr id="4" name="Folienbildplatzhalter 3"/>
          <p:cNvSpPr>
            <a:spLocks noGrp="1" noRot="1" noChangeAspect="1"/>
          </p:cNvSpPr>
          <p:nvPr>
            <p:ph type="sldImg" idx="2"/>
          </p:nvPr>
        </p:nvSpPr>
        <p:spPr>
          <a:xfrm>
            <a:off x="3263900" y="509588"/>
            <a:ext cx="3398838" cy="2547937"/>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6456614"/>
            <a:ext cx="4301543" cy="339883"/>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5622799" y="6456614"/>
            <a:ext cx="4301543" cy="339883"/>
          </a:xfrm>
          <a:prstGeom prst="rect">
            <a:avLst/>
          </a:prstGeom>
        </p:spPr>
        <p:txBody>
          <a:bodyPr vert="horz" lIns="91440" tIns="45720" rIns="91440" bIns="45720" rtlCol="0" anchor="b"/>
          <a:lstStyle>
            <a:lvl1pPr algn="r">
              <a:defRPr sz="1200"/>
            </a:lvl1pPr>
          </a:lstStyle>
          <a:p>
            <a:fld id="{591A5ACA-C920-4611-B242-C53241780CAC}" type="slidenum">
              <a:rPr lang="de-AT" smtClean="0"/>
              <a:pPr/>
              <a:t>‹Nr.›</a:t>
            </a:fld>
            <a:endParaRPr lang="de-AT"/>
          </a:p>
        </p:txBody>
      </p:sp>
    </p:spTree>
    <p:extLst>
      <p:ext uri="{BB962C8B-B14F-4D97-AF65-F5344CB8AC3E}">
        <p14:creationId xmlns:p14="http://schemas.microsoft.com/office/powerpoint/2010/main" val="1943289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83892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12643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27034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4054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4054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0408164"/>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63" r:id="rId3"/>
    <p:sldLayoutId id="2147483664" r:id="rId4"/>
    <p:sldLayoutId id="2147483665" r:id="rId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kurt.puchinger@pa10-danube.eu" TargetMode="External"/><Relationship Id="rId7"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mailto:irena.lukac@cef-see.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Sample X.jpg"/>
          <p:cNvPicPr>
            <a:picLocks noChangeAspect="1"/>
          </p:cNvPicPr>
          <p:nvPr/>
        </p:nvPicPr>
        <p:blipFill>
          <a:blip r:embed="rId2" cstate="print"/>
          <a:stretch>
            <a:fillRect/>
          </a:stretch>
        </p:blipFill>
        <p:spPr>
          <a:xfrm>
            <a:off x="0" y="4089071"/>
            <a:ext cx="9144000" cy="2768929"/>
          </a:xfrm>
          <a:prstGeom prst="rect">
            <a:avLst/>
          </a:prstGeom>
        </p:spPr>
      </p:pic>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6450" y="46148"/>
            <a:ext cx="3692053" cy="1510644"/>
          </a:xfrm>
          <a:prstGeom prst="rect">
            <a:avLst/>
          </a:prstGeom>
        </p:spPr>
      </p:pic>
      <p:sp>
        <p:nvSpPr>
          <p:cNvPr id="5" name="Textplatzhalter 3"/>
          <p:cNvSpPr txBox="1">
            <a:spLocks/>
          </p:cNvSpPr>
          <p:nvPr/>
        </p:nvSpPr>
        <p:spPr>
          <a:xfrm>
            <a:off x="450962" y="4673302"/>
            <a:ext cx="3816424" cy="400110"/>
          </a:xfrm>
          <a:prstGeom prst="rect">
            <a:avLst/>
          </a:prstGeom>
          <a:solidFill>
            <a:srgbClr val="A8C6EA">
              <a:alpha val="80000"/>
            </a:srgbClr>
          </a:solidFill>
        </p:spPr>
        <p:txBody>
          <a:bodyPr anchor="ctr"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bg1"/>
                </a:solidFill>
                <a:latin typeface="+mj-lt"/>
                <a:ea typeface="ＭＳ Ｐゴシック" pitchFamily="34" charset="-128"/>
              </a:rPr>
              <a:t>11. November 2013</a:t>
            </a:r>
            <a:r>
              <a:rPr lang="de-DE" sz="2000" dirty="0" smtClean="0">
                <a:solidFill>
                  <a:schemeClr val="bg1"/>
                </a:solidFill>
                <a:latin typeface="+mj-lt"/>
                <a:ea typeface="ＭＳ Ｐゴシック" pitchFamily="34" charset="-128"/>
              </a:rPr>
              <a:t> |</a:t>
            </a:r>
            <a:r>
              <a:rPr lang="en-US" sz="2000" dirty="0" smtClean="0">
                <a:solidFill>
                  <a:schemeClr val="bg1"/>
                </a:solidFill>
                <a:latin typeface="+mj-lt"/>
                <a:ea typeface="ＭＳ Ｐゴシック" pitchFamily="34" charset="-128"/>
              </a:rPr>
              <a:t> </a:t>
            </a:r>
            <a:r>
              <a:rPr lang="de-AT" sz="2000" dirty="0" smtClean="0">
                <a:solidFill>
                  <a:schemeClr val="bg1"/>
                </a:solidFill>
                <a:latin typeface="+mj-lt"/>
                <a:ea typeface="ＭＳ Ｐゴシック" pitchFamily="34" charset="-128"/>
              </a:rPr>
              <a:t>Vienna</a:t>
            </a:r>
            <a:endParaRPr lang="en-US" sz="2000" dirty="0">
              <a:solidFill>
                <a:schemeClr val="bg1"/>
              </a:solidFill>
              <a:latin typeface="+mj-lt"/>
              <a:ea typeface="ＭＳ Ｐゴシック" pitchFamily="34" charset="-128"/>
            </a:endParaRPr>
          </a:p>
        </p:txBody>
      </p:sp>
      <p:sp>
        <p:nvSpPr>
          <p:cNvPr id="7" name="Titel 1"/>
          <p:cNvSpPr>
            <a:spLocks noGrp="1"/>
          </p:cNvSpPr>
          <p:nvPr>
            <p:ph type="ctrTitle" idx="4294967295"/>
          </p:nvPr>
        </p:nvSpPr>
        <p:spPr>
          <a:xfrm>
            <a:off x="381186" y="2204864"/>
            <a:ext cx="7772400" cy="1008112"/>
          </a:xfrm>
          <a:prstGeom prst="rect">
            <a:avLst/>
          </a:prstGeom>
        </p:spPr>
        <p:txBody>
          <a:bodyPr>
            <a:normAutofit fontScale="90000"/>
          </a:bodyPr>
          <a:lstStyle/>
          <a:p>
            <a:pPr algn="l"/>
            <a:r>
              <a:rPr lang="en-GB" sz="3600" dirty="0" smtClean="0"/>
              <a:t/>
            </a:r>
            <a:br>
              <a:rPr lang="en-GB" sz="3600" dirty="0" smtClean="0"/>
            </a:br>
            <a:r>
              <a:rPr lang="en-GB" sz="3600" dirty="0" smtClean="0"/>
              <a:t>3</a:t>
            </a:r>
            <a:r>
              <a:rPr lang="en-GB" sz="3600" baseline="30000" dirty="0" smtClean="0"/>
              <a:t>rd</a:t>
            </a:r>
            <a:r>
              <a:rPr lang="en-GB" sz="3600" dirty="0" smtClean="0"/>
              <a:t> PA10  EUDRS Working Group 3 Meeting</a:t>
            </a:r>
            <a:endParaRPr lang="en-US" sz="3600" dirty="0">
              <a:solidFill>
                <a:srgbClr val="191919"/>
              </a:solidFill>
              <a:ea typeface="ＭＳ Ｐゴシック" pitchFamily="34" charset="-128"/>
            </a:endParaRPr>
          </a:p>
        </p:txBody>
      </p:sp>
      <p:sp>
        <p:nvSpPr>
          <p:cNvPr id="8" name="Titel 1"/>
          <p:cNvSpPr txBox="1">
            <a:spLocks/>
          </p:cNvSpPr>
          <p:nvPr/>
        </p:nvSpPr>
        <p:spPr>
          <a:xfrm>
            <a:off x="395536" y="2631629"/>
            <a:ext cx="7772400" cy="9413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2700" dirty="0">
              <a:solidFill>
                <a:srgbClr val="F28800"/>
              </a:solidFill>
              <a:ea typeface="ＭＳ Ｐゴシック" pitchFamily="34" charset="-128"/>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4968" y="1628800"/>
            <a:ext cx="5209032" cy="152400"/>
          </a:xfrm>
          <a:prstGeom prst="rect">
            <a:avLst/>
          </a:prstGeom>
        </p:spPr>
      </p:pic>
    </p:spTree>
    <p:extLst>
      <p:ext uri="{BB962C8B-B14F-4D97-AF65-F5344CB8AC3E}">
        <p14:creationId xmlns:p14="http://schemas.microsoft.com/office/powerpoint/2010/main" val="2060412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a:bodyPr>
          <a:lstStyle/>
          <a:p>
            <a:pPr>
              <a:buFont typeface="Arial" charset="0"/>
              <a:buNone/>
              <a:defRPr/>
            </a:pPr>
            <a:r>
              <a:rPr lang="en-US" sz="2000" dirty="0">
                <a:latin typeface="+mj-lt"/>
              </a:rPr>
              <a:t/>
            </a:r>
            <a:br>
              <a:rPr lang="en-US" sz="2000" dirty="0">
                <a:latin typeface="+mj-lt"/>
              </a:rPr>
            </a:br>
            <a:endParaRPr lang="en-US" dirty="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graphicFrame>
        <p:nvGraphicFramePr>
          <p:cNvPr id="9" name="Tabelle 8"/>
          <p:cNvGraphicFramePr>
            <a:graphicFrameLocks noGrp="1"/>
          </p:cNvGraphicFramePr>
          <p:nvPr>
            <p:extLst>
              <p:ext uri="{D42A27DB-BD31-4B8C-83A1-F6EECF244321}">
                <p14:modId xmlns:p14="http://schemas.microsoft.com/office/powerpoint/2010/main" val="258896772"/>
              </p:ext>
            </p:extLst>
          </p:nvPr>
        </p:nvGraphicFramePr>
        <p:xfrm>
          <a:off x="1510665" y="2112486"/>
          <a:ext cx="6122670" cy="3501390"/>
        </p:xfrm>
        <a:graphic>
          <a:graphicData uri="http://schemas.openxmlformats.org/drawingml/2006/table">
            <a:tbl>
              <a:tblPr firstRow="1" firstCol="1" bandRow="1"/>
              <a:tblGrid>
                <a:gridCol w="3061335"/>
                <a:gridCol w="3061335"/>
              </a:tblGrid>
              <a:tr h="583565">
                <a:tc>
                  <a:txBody>
                    <a:bodyPr/>
                    <a:lstStyle/>
                    <a:p>
                      <a:pPr algn="ctr">
                        <a:lnSpc>
                          <a:spcPct val="115000"/>
                        </a:lnSpc>
                        <a:spcAft>
                          <a:spcPts val="0"/>
                        </a:spcAft>
                      </a:pPr>
                      <a:r>
                        <a:rPr lang="de-AT" sz="1100" b="1" dirty="0">
                          <a:effectLst/>
                          <a:latin typeface="Calibri"/>
                          <a:ea typeface="Calibri"/>
                          <a:cs typeface="Times New Roman"/>
                        </a:rPr>
                        <a:t>11-2013</a:t>
                      </a:r>
                      <a:endParaRPr lang="de-AT"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AT" sz="1100" b="1">
                          <a:effectLst/>
                          <a:latin typeface="Calibri"/>
                          <a:ea typeface="Calibri"/>
                          <a:cs typeface="Times New Roman"/>
                        </a:rPr>
                        <a:t>Positive conclusions</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565">
                <a:tc>
                  <a:txBody>
                    <a:bodyPr/>
                    <a:lstStyle/>
                    <a:p>
                      <a:pPr algn="ctr">
                        <a:lnSpc>
                          <a:spcPct val="115000"/>
                        </a:lnSpc>
                        <a:spcAft>
                          <a:spcPts val="0"/>
                        </a:spcAft>
                      </a:pPr>
                      <a:r>
                        <a:rPr lang="de-AT" sz="1100" b="1">
                          <a:effectLst/>
                          <a:latin typeface="Calibri"/>
                          <a:ea typeface="Calibri"/>
                          <a:cs typeface="Times New Roman"/>
                        </a:rPr>
                        <a:t>12-2013</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AT" sz="1100" b="1">
                          <a:effectLst/>
                          <a:latin typeface="Calibri"/>
                          <a:ea typeface="Calibri"/>
                          <a:cs typeface="Times New Roman"/>
                        </a:rPr>
                        <a:t>Lead Partners identified</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565">
                <a:tc>
                  <a:txBody>
                    <a:bodyPr/>
                    <a:lstStyle/>
                    <a:p>
                      <a:pPr algn="ctr">
                        <a:lnSpc>
                          <a:spcPct val="115000"/>
                        </a:lnSpc>
                        <a:spcAft>
                          <a:spcPts val="0"/>
                        </a:spcAft>
                      </a:pPr>
                      <a:r>
                        <a:rPr lang="de-AT" sz="1100" b="1" dirty="0" smtClean="0">
                          <a:effectLst/>
                          <a:latin typeface="Calibri"/>
                          <a:ea typeface="Calibri"/>
                          <a:cs typeface="Times New Roman"/>
                        </a:rPr>
                        <a:t>01/02-2014</a:t>
                      </a:r>
                      <a:endParaRPr lang="de-AT"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AT" sz="1100" b="1">
                          <a:effectLst/>
                          <a:latin typeface="Calibri"/>
                          <a:ea typeface="Calibri"/>
                          <a:cs typeface="Times New Roman"/>
                        </a:rPr>
                        <a:t>Application for TAF-DRP</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565">
                <a:tc>
                  <a:txBody>
                    <a:bodyPr/>
                    <a:lstStyle/>
                    <a:p>
                      <a:pPr algn="ctr">
                        <a:lnSpc>
                          <a:spcPct val="115000"/>
                        </a:lnSpc>
                        <a:spcAft>
                          <a:spcPts val="0"/>
                        </a:spcAft>
                      </a:pPr>
                      <a:r>
                        <a:rPr lang="de-AT" sz="1100" b="1">
                          <a:effectLst/>
                          <a:latin typeface="Calibri"/>
                          <a:ea typeface="Calibri"/>
                          <a:cs typeface="Times New Roman"/>
                        </a:rPr>
                        <a:t>10/11-2014</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AT" sz="1100" b="1">
                          <a:effectLst/>
                          <a:latin typeface="Calibri"/>
                          <a:ea typeface="Calibri"/>
                          <a:cs typeface="Times New Roman"/>
                        </a:rPr>
                        <a:t>Applicaton for DSPF</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565">
                <a:tc>
                  <a:txBody>
                    <a:bodyPr/>
                    <a:lstStyle/>
                    <a:p>
                      <a:pPr algn="ctr">
                        <a:lnSpc>
                          <a:spcPct val="115000"/>
                        </a:lnSpc>
                        <a:spcAft>
                          <a:spcPts val="0"/>
                        </a:spcAft>
                      </a:pPr>
                      <a:r>
                        <a:rPr lang="de-AT" sz="1100" b="1">
                          <a:effectLst/>
                          <a:latin typeface="Calibri"/>
                          <a:ea typeface="Calibri"/>
                          <a:cs typeface="Times New Roman"/>
                        </a:rPr>
                        <a:t>09-2015</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AT" sz="1100" b="1">
                          <a:effectLst/>
                          <a:latin typeface="Calibri"/>
                          <a:ea typeface="Calibri"/>
                          <a:cs typeface="Times New Roman"/>
                        </a:rPr>
                        <a:t>Application for „Danube Program“</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565">
                <a:tc>
                  <a:txBody>
                    <a:bodyPr/>
                    <a:lstStyle/>
                    <a:p>
                      <a:pPr algn="ctr">
                        <a:lnSpc>
                          <a:spcPct val="115000"/>
                        </a:lnSpc>
                        <a:spcAft>
                          <a:spcPts val="0"/>
                        </a:spcAft>
                      </a:pPr>
                      <a:r>
                        <a:rPr lang="de-AT" sz="1100" b="1">
                          <a:effectLst/>
                          <a:latin typeface="Calibri"/>
                          <a:ea typeface="Calibri"/>
                          <a:cs typeface="Times New Roman"/>
                        </a:rPr>
                        <a:t>2017/18</a:t>
                      </a:r>
                      <a:endParaRPr lang="de-AT"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AT" sz="1100" b="1" dirty="0">
                          <a:effectLst/>
                          <a:latin typeface="Calibri"/>
                          <a:ea typeface="Calibri"/>
                          <a:cs typeface="Times New Roman"/>
                        </a:rPr>
                        <a:t>End </a:t>
                      </a:r>
                      <a:r>
                        <a:rPr lang="de-AT" sz="1100" b="1" dirty="0" err="1">
                          <a:effectLst/>
                          <a:latin typeface="Calibri"/>
                          <a:ea typeface="Calibri"/>
                          <a:cs typeface="Times New Roman"/>
                        </a:rPr>
                        <a:t>of</a:t>
                      </a:r>
                      <a:r>
                        <a:rPr lang="de-AT" sz="1100" b="1" dirty="0">
                          <a:effectLst/>
                          <a:latin typeface="Calibri"/>
                          <a:ea typeface="Calibri"/>
                          <a:cs typeface="Times New Roman"/>
                        </a:rPr>
                        <a:t> </a:t>
                      </a:r>
                      <a:r>
                        <a:rPr lang="de-AT" sz="1100" b="1" dirty="0" err="1">
                          <a:effectLst/>
                          <a:latin typeface="Calibri"/>
                          <a:ea typeface="Calibri"/>
                          <a:cs typeface="Times New Roman"/>
                        </a:rPr>
                        <a:t>the</a:t>
                      </a:r>
                      <a:r>
                        <a:rPr lang="de-AT" sz="1100" b="1" dirty="0">
                          <a:effectLst/>
                          <a:latin typeface="Calibri"/>
                          <a:ea typeface="Calibri"/>
                          <a:cs typeface="Times New Roman"/>
                        </a:rPr>
                        <a:t> </a:t>
                      </a:r>
                      <a:r>
                        <a:rPr lang="de-AT" sz="1100" b="1" dirty="0" err="1">
                          <a:effectLst/>
                          <a:latin typeface="Calibri"/>
                          <a:ea typeface="Calibri"/>
                          <a:cs typeface="Times New Roman"/>
                        </a:rPr>
                        <a:t>project</a:t>
                      </a:r>
                      <a:endParaRPr lang="de-AT"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xtfeld 9"/>
          <p:cNvSpPr txBox="1"/>
          <p:nvPr/>
        </p:nvSpPr>
        <p:spPr>
          <a:xfrm>
            <a:off x="179512" y="913823"/>
            <a:ext cx="3744416" cy="461665"/>
          </a:xfrm>
          <a:prstGeom prst="rect">
            <a:avLst/>
          </a:prstGeom>
          <a:noFill/>
        </p:spPr>
        <p:txBody>
          <a:bodyPr wrap="square" rtlCol="0">
            <a:spAutoFit/>
          </a:bodyPr>
          <a:lstStyle/>
          <a:p>
            <a:r>
              <a:rPr lang="de-AT" sz="2400" b="1" dirty="0" err="1" smtClean="0"/>
              <a:t>Draft</a:t>
            </a:r>
            <a:r>
              <a:rPr lang="de-AT" sz="2400" b="1" dirty="0" smtClean="0"/>
              <a:t> </a:t>
            </a:r>
            <a:r>
              <a:rPr lang="de-AT" sz="2400" b="1" dirty="0" err="1" smtClean="0"/>
              <a:t>Workplan</a:t>
            </a:r>
            <a:endParaRPr lang="de-AT" sz="2400" b="1" dirty="0"/>
          </a:p>
        </p:txBody>
      </p:sp>
      <p:sp>
        <p:nvSpPr>
          <p:cNvPr id="11" name="Textfeld 10"/>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3716912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8363" y="3867731"/>
            <a:ext cx="3871767" cy="1584176"/>
          </a:xfrm>
          <a:prstGeom prst="rect">
            <a:avLst/>
          </a:prstGeom>
        </p:spPr>
      </p:pic>
      <p:cxnSp>
        <p:nvCxnSpPr>
          <p:cNvPr id="5" name="Gerade Verbindung 4"/>
          <p:cNvCxnSpPr/>
          <p:nvPr/>
        </p:nvCxnSpPr>
        <p:spPr>
          <a:xfrm flipH="1">
            <a:off x="378871" y="1052736"/>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6" name="Textfeld 5"/>
          <p:cNvSpPr txBox="1"/>
          <p:nvPr/>
        </p:nvSpPr>
        <p:spPr>
          <a:xfrm>
            <a:off x="378870" y="1412776"/>
            <a:ext cx="6425377" cy="3247043"/>
          </a:xfrm>
          <a:prstGeom prst="rect">
            <a:avLst/>
          </a:prstGeom>
          <a:noFill/>
        </p:spPr>
        <p:txBody>
          <a:bodyPr wrap="square" rtlCol="0">
            <a:spAutoFit/>
          </a:bodyPr>
          <a:lstStyle/>
          <a:p>
            <a:r>
              <a:rPr lang="de-AT" b="1" dirty="0" err="1" smtClean="0">
                <a:solidFill>
                  <a:srgbClr val="0E4194"/>
                </a:solidFill>
                <a:latin typeface="Trebuchet MS" pitchFamily="34" charset="0"/>
              </a:rPr>
              <a:t>Priority</a:t>
            </a:r>
            <a:r>
              <a:rPr lang="de-AT" b="1" dirty="0" smtClean="0">
                <a:solidFill>
                  <a:srgbClr val="0E4194"/>
                </a:solidFill>
                <a:latin typeface="Trebuchet MS" pitchFamily="34" charset="0"/>
              </a:rPr>
              <a:t> Area 10 | Institutionen </a:t>
            </a:r>
            <a:r>
              <a:rPr lang="de-AT" b="1" dirty="0" err="1" smtClean="0">
                <a:solidFill>
                  <a:srgbClr val="0E4194"/>
                </a:solidFill>
                <a:latin typeface="Trebuchet MS" pitchFamily="34" charset="0"/>
              </a:rPr>
              <a:t>capacity</a:t>
            </a:r>
            <a:r>
              <a:rPr lang="de-AT" b="1" dirty="0" smtClean="0">
                <a:solidFill>
                  <a:srgbClr val="0E4194"/>
                </a:solidFill>
                <a:latin typeface="Trebuchet MS" pitchFamily="34" charset="0"/>
              </a:rPr>
              <a:t> </a:t>
            </a:r>
            <a:r>
              <a:rPr lang="de-AT" b="1" dirty="0" err="1" smtClean="0">
                <a:solidFill>
                  <a:srgbClr val="0E4194"/>
                </a:solidFill>
                <a:latin typeface="Trebuchet MS" pitchFamily="34" charset="0"/>
              </a:rPr>
              <a:t>and</a:t>
            </a:r>
            <a:r>
              <a:rPr lang="de-AT" b="1" dirty="0" smtClean="0">
                <a:solidFill>
                  <a:srgbClr val="0E4194"/>
                </a:solidFill>
                <a:latin typeface="Trebuchet MS" pitchFamily="34" charset="0"/>
              </a:rPr>
              <a:t> </a:t>
            </a:r>
            <a:r>
              <a:rPr lang="de-AT" b="1" dirty="0" err="1" smtClean="0">
                <a:solidFill>
                  <a:srgbClr val="0E4194"/>
                </a:solidFill>
                <a:latin typeface="Trebuchet MS" pitchFamily="34" charset="0"/>
              </a:rPr>
              <a:t>cooperation</a:t>
            </a:r>
            <a:endParaRPr lang="de-AT" b="1" dirty="0" smtClean="0">
              <a:solidFill>
                <a:srgbClr val="0E4194"/>
              </a:solidFill>
              <a:latin typeface="Trebuchet MS" pitchFamily="34" charset="0"/>
            </a:endParaRPr>
          </a:p>
          <a:p>
            <a:endParaRPr lang="de-AT" sz="700" dirty="0" smtClean="0">
              <a:solidFill>
                <a:srgbClr val="0E4194"/>
              </a:solidFill>
              <a:latin typeface="Trebuchet MS" pitchFamily="34" charset="0"/>
            </a:endParaRPr>
          </a:p>
          <a:p>
            <a:r>
              <a:rPr lang="de-AT" sz="1200" b="1" dirty="0">
                <a:solidFill>
                  <a:srgbClr val="0E4194"/>
                </a:solidFill>
                <a:latin typeface="+mj-lt"/>
              </a:rPr>
              <a:t>Dipl.-Ing. Dr. Kurt Puchinger</a:t>
            </a:r>
            <a:endParaRPr lang="de-AT" sz="1200" dirty="0">
              <a:solidFill>
                <a:srgbClr val="0E4194"/>
              </a:solidFill>
              <a:latin typeface="+mj-lt"/>
            </a:endParaRPr>
          </a:p>
          <a:p>
            <a:r>
              <a:rPr lang="de-AT" sz="1200" b="1" dirty="0" smtClean="0">
                <a:solidFill>
                  <a:srgbClr val="0E4194"/>
                </a:solidFill>
                <a:latin typeface="+mj-lt"/>
              </a:rPr>
              <a:t>PAC10 </a:t>
            </a:r>
            <a:r>
              <a:rPr lang="de-AT" sz="1200" b="1" dirty="0" err="1" smtClean="0">
                <a:solidFill>
                  <a:srgbClr val="0E4194"/>
                </a:solidFill>
                <a:latin typeface="+mj-lt"/>
              </a:rPr>
              <a:t>Coordinator</a:t>
            </a:r>
            <a:r>
              <a:rPr lang="de-AT" sz="1200" b="1" dirty="0" smtClean="0">
                <a:solidFill>
                  <a:srgbClr val="0E4194"/>
                </a:solidFill>
                <a:latin typeface="+mj-lt"/>
              </a:rPr>
              <a:t> - EUSDR</a:t>
            </a:r>
            <a:endParaRPr lang="de-AT" sz="1200" dirty="0">
              <a:solidFill>
                <a:srgbClr val="0E4194"/>
              </a:solidFill>
              <a:latin typeface="+mj-lt"/>
            </a:endParaRPr>
          </a:p>
          <a:p>
            <a:r>
              <a:rPr lang="de-AT" sz="1200" dirty="0" smtClean="0">
                <a:solidFill>
                  <a:srgbClr val="0E4194"/>
                </a:solidFill>
                <a:latin typeface="+mj-lt"/>
              </a:rPr>
              <a:t>Kirchberggasse 33-35/9</a:t>
            </a:r>
            <a:r>
              <a:rPr lang="de-AT" sz="1200" dirty="0">
                <a:solidFill>
                  <a:srgbClr val="0E4194"/>
                </a:solidFill>
                <a:latin typeface="+mj-lt"/>
              </a:rPr>
              <a:t>   </a:t>
            </a:r>
          </a:p>
          <a:p>
            <a:r>
              <a:rPr lang="de-AT" sz="1200" dirty="0" smtClean="0">
                <a:solidFill>
                  <a:srgbClr val="0E4194"/>
                </a:solidFill>
                <a:latin typeface="+mj-lt"/>
              </a:rPr>
              <a:t>A - 1070 </a:t>
            </a:r>
            <a:r>
              <a:rPr lang="de-AT" sz="1200" dirty="0">
                <a:solidFill>
                  <a:srgbClr val="0E4194"/>
                </a:solidFill>
                <a:latin typeface="+mj-lt"/>
              </a:rPr>
              <a:t>Wien      </a:t>
            </a:r>
          </a:p>
          <a:p>
            <a:r>
              <a:rPr lang="de-AT" sz="1200" dirty="0">
                <a:solidFill>
                  <a:srgbClr val="0E4194"/>
                </a:solidFill>
                <a:latin typeface="+mj-lt"/>
              </a:rPr>
              <a:t>Tel: +43 (</a:t>
            </a:r>
            <a:r>
              <a:rPr lang="de-AT" sz="1200" dirty="0" smtClean="0">
                <a:solidFill>
                  <a:srgbClr val="0E4194"/>
                </a:solidFill>
                <a:latin typeface="+mj-lt"/>
              </a:rPr>
              <a:t>0)1 89 08 088 2201</a:t>
            </a:r>
          </a:p>
          <a:p>
            <a:r>
              <a:rPr lang="de-AT" sz="1200" dirty="0" smtClean="0">
                <a:solidFill>
                  <a:srgbClr val="0E4194"/>
                </a:solidFill>
                <a:latin typeface="+mj-lt"/>
              </a:rPr>
              <a:t>Mobile: </a:t>
            </a:r>
            <a:r>
              <a:rPr lang="de-AT" sz="1200" dirty="0">
                <a:solidFill>
                  <a:srgbClr val="0E4194"/>
                </a:solidFill>
                <a:latin typeface="+mj-lt"/>
              </a:rPr>
              <a:t>+43 664 883 568 58</a:t>
            </a:r>
          </a:p>
          <a:p>
            <a:r>
              <a:rPr lang="de-AT" sz="1200" u="sng" dirty="0" smtClean="0">
                <a:solidFill>
                  <a:srgbClr val="0E4194"/>
                </a:solidFill>
                <a:latin typeface="+mj-lt"/>
                <a:hlinkClick r:id="rId3"/>
              </a:rPr>
              <a:t>kurt.puchinger@pa10-danube.eu</a:t>
            </a:r>
            <a:endParaRPr lang="de-AT" sz="1200" u="sng" dirty="0" smtClean="0">
              <a:solidFill>
                <a:srgbClr val="0E4194"/>
              </a:solidFill>
              <a:latin typeface="+mj-lt"/>
            </a:endParaRPr>
          </a:p>
          <a:p>
            <a:endParaRPr lang="de-AT" sz="1200" u="sng" dirty="0">
              <a:solidFill>
                <a:srgbClr val="0E4194"/>
              </a:solidFill>
              <a:latin typeface="+mj-lt"/>
            </a:endParaRPr>
          </a:p>
          <a:p>
            <a:r>
              <a:rPr lang="de-AT" sz="1200" b="1" dirty="0" smtClean="0">
                <a:solidFill>
                  <a:srgbClr val="0E4194"/>
                </a:solidFill>
                <a:latin typeface="+mj-lt"/>
              </a:rPr>
              <a:t>Irena Lukac</a:t>
            </a:r>
          </a:p>
          <a:p>
            <a:r>
              <a:rPr lang="de-AT" sz="1200" b="1" dirty="0">
                <a:solidFill>
                  <a:srgbClr val="0E4194"/>
                </a:solidFill>
                <a:latin typeface="+mj-lt"/>
              </a:rPr>
              <a:t>PAC10 </a:t>
            </a:r>
            <a:r>
              <a:rPr lang="de-AT" sz="1200" b="1" dirty="0" err="1">
                <a:solidFill>
                  <a:srgbClr val="0E4194"/>
                </a:solidFill>
                <a:latin typeface="+mj-lt"/>
              </a:rPr>
              <a:t>Coordinator</a:t>
            </a:r>
            <a:r>
              <a:rPr lang="de-AT" sz="1200" b="1" dirty="0">
                <a:solidFill>
                  <a:srgbClr val="0E4194"/>
                </a:solidFill>
                <a:latin typeface="+mj-lt"/>
              </a:rPr>
              <a:t> - EUSDR</a:t>
            </a:r>
            <a:endParaRPr lang="de-AT" sz="1200" dirty="0">
              <a:solidFill>
                <a:srgbClr val="0E4194"/>
              </a:solidFill>
              <a:latin typeface="+mj-lt"/>
            </a:endParaRPr>
          </a:p>
          <a:p>
            <a:r>
              <a:rPr lang="en-US" sz="1200" dirty="0" smtClean="0">
                <a:solidFill>
                  <a:srgbClr val="0E4194"/>
                </a:solidFill>
                <a:latin typeface="+mj-lt"/>
              </a:rPr>
              <a:t>Center </a:t>
            </a:r>
            <a:r>
              <a:rPr lang="en-US" sz="1200" dirty="0">
                <a:solidFill>
                  <a:srgbClr val="0E4194"/>
                </a:solidFill>
                <a:latin typeface="+mj-lt"/>
              </a:rPr>
              <a:t>of Excellence in </a:t>
            </a:r>
            <a:r>
              <a:rPr lang="en-US" sz="1200" dirty="0" smtClean="0">
                <a:solidFill>
                  <a:srgbClr val="0E4194"/>
                </a:solidFill>
                <a:latin typeface="+mj-lt"/>
              </a:rPr>
              <a:t>Finance</a:t>
            </a:r>
            <a:r>
              <a:rPr lang="en-US" sz="1200" dirty="0">
                <a:solidFill>
                  <a:srgbClr val="0E4194"/>
                </a:solidFill>
                <a:latin typeface="+mj-lt"/>
              </a:rPr>
              <a:t/>
            </a:r>
            <a:br>
              <a:rPr lang="en-US" sz="1200" dirty="0">
                <a:solidFill>
                  <a:srgbClr val="0E4194"/>
                </a:solidFill>
                <a:latin typeface="+mj-lt"/>
              </a:rPr>
            </a:br>
            <a:r>
              <a:rPr lang="en-US" sz="1200" dirty="0" err="1">
                <a:solidFill>
                  <a:srgbClr val="0E4194"/>
                </a:solidFill>
                <a:latin typeface="+mj-lt"/>
              </a:rPr>
              <a:t>Cankarjeva</a:t>
            </a:r>
            <a:r>
              <a:rPr lang="en-US" sz="1200" dirty="0">
                <a:solidFill>
                  <a:srgbClr val="0E4194"/>
                </a:solidFill>
                <a:latin typeface="+mj-lt"/>
              </a:rPr>
              <a:t> </a:t>
            </a:r>
            <a:r>
              <a:rPr lang="en-US" sz="1200" dirty="0" smtClean="0">
                <a:solidFill>
                  <a:srgbClr val="0E4194"/>
                </a:solidFill>
                <a:latin typeface="+mj-lt"/>
              </a:rPr>
              <a:t>18</a:t>
            </a:r>
          </a:p>
          <a:p>
            <a:r>
              <a:rPr lang="en-US" sz="1200" dirty="0" smtClean="0">
                <a:solidFill>
                  <a:srgbClr val="0E4194"/>
                </a:solidFill>
                <a:latin typeface="+mj-lt"/>
              </a:rPr>
              <a:t>SI - 1000 Ljubljana</a:t>
            </a:r>
          </a:p>
          <a:p>
            <a:r>
              <a:rPr lang="de-DE" sz="1200" dirty="0" smtClean="0">
                <a:solidFill>
                  <a:srgbClr val="0E4194"/>
                </a:solidFill>
                <a:latin typeface="+mj-lt"/>
              </a:rPr>
              <a:t>Tel</a:t>
            </a:r>
            <a:r>
              <a:rPr lang="de-DE" sz="1200" dirty="0">
                <a:solidFill>
                  <a:srgbClr val="0E4194"/>
                </a:solidFill>
                <a:latin typeface="+mj-lt"/>
              </a:rPr>
              <a:t>: +386 1 369 </a:t>
            </a:r>
            <a:r>
              <a:rPr lang="de-DE" sz="1200" dirty="0" smtClean="0">
                <a:solidFill>
                  <a:srgbClr val="0E4194"/>
                </a:solidFill>
                <a:latin typeface="+mj-lt"/>
              </a:rPr>
              <a:t>6251</a:t>
            </a:r>
          </a:p>
          <a:p>
            <a:r>
              <a:rPr lang="de-DE" sz="1200" u="sng" dirty="0" smtClean="0">
                <a:solidFill>
                  <a:srgbClr val="0E4194"/>
                </a:solidFill>
                <a:latin typeface="+mj-lt"/>
                <a:hlinkClick r:id="rId4"/>
              </a:rPr>
              <a:t>irena.lukac@cef-see.org</a:t>
            </a:r>
            <a:endParaRPr lang="de-AT" sz="1200" dirty="0">
              <a:solidFill>
                <a:srgbClr val="0E4194"/>
              </a:solidFill>
              <a:latin typeface="+mj-lt"/>
            </a:endParaRPr>
          </a:p>
        </p:txBody>
      </p:sp>
      <p:sp>
        <p:nvSpPr>
          <p:cNvPr id="7" name="Textfeld 6"/>
          <p:cNvSpPr txBox="1"/>
          <p:nvPr/>
        </p:nvSpPr>
        <p:spPr>
          <a:xfrm>
            <a:off x="4211960" y="5517232"/>
            <a:ext cx="4284475" cy="276999"/>
          </a:xfrm>
          <a:prstGeom prst="rect">
            <a:avLst/>
          </a:prstGeom>
          <a:noFill/>
        </p:spPr>
        <p:txBody>
          <a:bodyPr wrap="square" rtlCol="0">
            <a:spAutoFit/>
          </a:bodyPr>
          <a:lstStyle/>
          <a:p>
            <a:pPr algn="ctr"/>
            <a:r>
              <a:rPr lang="de-AT" sz="1200" b="1" smtClean="0">
                <a:solidFill>
                  <a:srgbClr val="0E4194"/>
                </a:solidFill>
                <a:latin typeface="Trebuchet MS" pitchFamily="34" charset="0"/>
              </a:rPr>
              <a:t>www.danube-capacitycooperation.eu</a:t>
            </a:r>
            <a:endParaRPr lang="de-AT" sz="1200" b="1" dirty="0">
              <a:solidFill>
                <a:srgbClr val="0E4194"/>
              </a:solidFill>
              <a:latin typeface="Trebuchet MS" pitchFamily="34" charset="0"/>
            </a:endParaRPr>
          </a:p>
        </p:txBody>
      </p:sp>
      <p:pic>
        <p:nvPicPr>
          <p:cNvPr id="9" name="Picture 2" descr="Center-of-E.gif"/>
          <p:cNvPicPr/>
          <p:nvPr/>
        </p:nvPicPr>
        <p:blipFill>
          <a:blip r:embed="rId5"/>
          <a:srcRect/>
          <a:stretch>
            <a:fillRect/>
          </a:stretch>
        </p:blipFill>
        <p:spPr bwMode="auto">
          <a:xfrm>
            <a:off x="2869530" y="3789040"/>
            <a:ext cx="771525" cy="772160"/>
          </a:xfrm>
          <a:prstGeom prst="rect">
            <a:avLst/>
          </a:prstGeom>
          <a:noFill/>
          <a:ln w="9525">
            <a:noFill/>
            <a:miter lim="800000"/>
            <a:headEnd/>
            <a:tailEnd/>
          </a:ln>
        </p:spPr>
      </p:pic>
      <p:pic>
        <p:nvPicPr>
          <p:cNvPr id="10" name="Grafik 9" descr="Wappen Logo Brief"/>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96282" y="2182341"/>
            <a:ext cx="624205" cy="700405"/>
          </a:xfrm>
          <a:prstGeom prst="rect">
            <a:avLst/>
          </a:prstGeom>
          <a:noFill/>
          <a:ln>
            <a:noFill/>
          </a:ln>
        </p:spPr>
      </p:pic>
      <p:pic>
        <p:nvPicPr>
          <p:cNvPr id="2" name="Grafik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47682" y="6309320"/>
            <a:ext cx="508794" cy="345704"/>
          </a:xfrm>
          <a:prstGeom prst="rect">
            <a:avLst/>
          </a:prstGeom>
        </p:spPr>
      </p:pic>
      <p:sp>
        <p:nvSpPr>
          <p:cNvPr id="3" name="Rechteck 2"/>
          <p:cNvSpPr/>
          <p:nvPr/>
        </p:nvSpPr>
        <p:spPr>
          <a:xfrm>
            <a:off x="4099210" y="6320589"/>
            <a:ext cx="4248472" cy="323165"/>
          </a:xfrm>
          <a:prstGeom prst="rect">
            <a:avLst/>
          </a:prstGeom>
        </p:spPr>
        <p:txBody>
          <a:bodyPr wrap="square">
            <a:spAutoFit/>
          </a:bodyPr>
          <a:lstStyle/>
          <a:p>
            <a:pPr algn="r"/>
            <a:r>
              <a:rPr lang="en-US" sz="1500" dirty="0" smtClean="0">
                <a:solidFill>
                  <a:srgbClr val="0E4194"/>
                </a:solidFill>
                <a:latin typeface="+mj-lt"/>
              </a:rPr>
              <a:t>With </a:t>
            </a:r>
            <a:r>
              <a:rPr lang="en-US" sz="1500" dirty="0">
                <a:solidFill>
                  <a:srgbClr val="0E4194"/>
                </a:solidFill>
                <a:latin typeface="+mj-lt"/>
              </a:rPr>
              <a:t>the financial support of the European Union</a:t>
            </a:r>
            <a:endParaRPr lang="de-AT" sz="1500" dirty="0">
              <a:solidFill>
                <a:srgbClr val="0E4194"/>
              </a:solidFill>
              <a:latin typeface="+mj-lt"/>
            </a:endParaRPr>
          </a:p>
        </p:txBody>
      </p:sp>
    </p:spTree>
    <p:extLst>
      <p:ext uri="{BB962C8B-B14F-4D97-AF65-F5344CB8AC3E}">
        <p14:creationId xmlns:p14="http://schemas.microsoft.com/office/powerpoint/2010/main" val="1597908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a:bodyPr>
          <a:lstStyle/>
          <a:p>
            <a:pPr>
              <a:buFont typeface="Arial" charset="0"/>
              <a:buNone/>
              <a:defRPr/>
            </a:pPr>
            <a:r>
              <a:rPr lang="en-US" sz="2000" dirty="0">
                <a:latin typeface="+mj-lt"/>
              </a:rPr>
              <a:t/>
            </a:r>
            <a:br>
              <a:rPr lang="en-US" sz="2000" dirty="0">
                <a:latin typeface="+mj-lt"/>
              </a:rPr>
            </a:br>
            <a:endParaRPr lang="en-US" dirty="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2" name="Rechteck 1"/>
          <p:cNvSpPr/>
          <p:nvPr/>
        </p:nvSpPr>
        <p:spPr>
          <a:xfrm>
            <a:off x="262442" y="908720"/>
            <a:ext cx="1340623" cy="461665"/>
          </a:xfrm>
          <a:prstGeom prst="rect">
            <a:avLst/>
          </a:prstGeom>
        </p:spPr>
        <p:txBody>
          <a:bodyPr wrap="none">
            <a:spAutoFit/>
          </a:bodyPr>
          <a:lstStyle/>
          <a:p>
            <a:r>
              <a:rPr lang="de-AT" sz="2400" b="1" dirty="0" smtClean="0"/>
              <a:t>AGENDA</a:t>
            </a:r>
            <a:r>
              <a:rPr lang="de-AT" b="1" dirty="0" smtClean="0"/>
              <a:t> </a:t>
            </a:r>
            <a:endParaRPr lang="de-AT" b="1" dirty="0"/>
          </a:p>
        </p:txBody>
      </p:sp>
      <p:graphicFrame>
        <p:nvGraphicFramePr>
          <p:cNvPr id="3" name="Tabelle 2"/>
          <p:cNvGraphicFramePr>
            <a:graphicFrameLocks noGrp="1"/>
          </p:cNvGraphicFramePr>
          <p:nvPr>
            <p:extLst>
              <p:ext uri="{D42A27DB-BD31-4B8C-83A1-F6EECF244321}">
                <p14:modId xmlns:p14="http://schemas.microsoft.com/office/powerpoint/2010/main" val="1469503893"/>
              </p:ext>
            </p:extLst>
          </p:nvPr>
        </p:nvGraphicFramePr>
        <p:xfrm>
          <a:off x="932753" y="1556789"/>
          <a:ext cx="6958717" cy="4313811"/>
        </p:xfrm>
        <a:graphic>
          <a:graphicData uri="http://schemas.openxmlformats.org/drawingml/2006/table">
            <a:tbl>
              <a:tblPr firstRow="1" firstCol="1" bandRow="1"/>
              <a:tblGrid>
                <a:gridCol w="732669"/>
                <a:gridCol w="3014527"/>
                <a:gridCol w="98507"/>
                <a:gridCol w="3113014"/>
              </a:tblGrid>
              <a:tr h="170486">
                <a:tc>
                  <a:txBody>
                    <a:bodyPr/>
                    <a:lstStyle/>
                    <a:p>
                      <a:pPr algn="ctr">
                        <a:spcBef>
                          <a:spcPts val="200"/>
                        </a:spcBef>
                        <a:spcAft>
                          <a:spcPts val="200"/>
                        </a:spcAft>
                      </a:pPr>
                      <a:r>
                        <a:rPr lang="de-AT" sz="1100" b="1" dirty="0">
                          <a:solidFill>
                            <a:schemeClr val="tx1"/>
                          </a:solidFill>
                          <a:effectLst/>
                          <a:latin typeface="Calibri"/>
                          <a:ea typeface="Calibri"/>
                          <a:cs typeface="Times New Roman"/>
                        </a:rPr>
                        <a:t>Time</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800"/>
                    </a:solidFill>
                  </a:tcPr>
                </a:tc>
                <a:tc>
                  <a:txBody>
                    <a:bodyPr/>
                    <a:lstStyle/>
                    <a:p>
                      <a:pPr algn="ctr">
                        <a:spcBef>
                          <a:spcPts val="200"/>
                        </a:spcBef>
                        <a:spcAft>
                          <a:spcPts val="200"/>
                        </a:spcAft>
                      </a:pPr>
                      <a:r>
                        <a:rPr lang="de-AT" sz="1100" b="1">
                          <a:solidFill>
                            <a:schemeClr val="tx1"/>
                          </a:solidFill>
                          <a:effectLst/>
                          <a:latin typeface="Calibri"/>
                          <a:ea typeface="Calibri"/>
                          <a:cs typeface="Times New Roman"/>
                        </a:rPr>
                        <a:t>Theme</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800"/>
                    </a:solidFill>
                  </a:tcPr>
                </a:tc>
                <a:tc gridSpan="2">
                  <a:txBody>
                    <a:bodyPr/>
                    <a:lstStyle/>
                    <a:p>
                      <a:pPr algn="ctr">
                        <a:spcBef>
                          <a:spcPts val="200"/>
                        </a:spcBef>
                        <a:spcAft>
                          <a:spcPts val="200"/>
                        </a:spcAft>
                      </a:pPr>
                      <a:r>
                        <a:rPr lang="de-AT" sz="1100" b="1">
                          <a:solidFill>
                            <a:schemeClr val="tx1"/>
                          </a:solidFill>
                          <a:effectLst/>
                          <a:latin typeface="Calibri"/>
                          <a:ea typeface="Calibri"/>
                          <a:cs typeface="Times New Roman"/>
                        </a:rPr>
                        <a:t>Objective </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800"/>
                    </a:solidFill>
                  </a:tcPr>
                </a:tc>
                <a:tc hMerge="1">
                  <a:txBody>
                    <a:bodyPr/>
                    <a:lstStyle/>
                    <a:p>
                      <a:endParaRPr lang="de-AT"/>
                    </a:p>
                  </a:txBody>
                  <a:tcPr/>
                </a:tc>
              </a:tr>
              <a:tr h="340972">
                <a:tc>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10:00– 10:30</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Registration and welcome coffee </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hMerge="1">
                  <a:txBody>
                    <a:bodyPr/>
                    <a:lstStyle/>
                    <a:p>
                      <a:endParaRPr lang="de-AT"/>
                    </a:p>
                  </a:txBody>
                  <a:tcPr/>
                </a:tc>
                <a:tc hMerge="1">
                  <a:txBody>
                    <a:bodyPr/>
                    <a:lstStyle/>
                    <a:p>
                      <a:endParaRPr lang="de-AT"/>
                    </a:p>
                  </a:txBody>
                  <a:tcPr/>
                </a:tc>
              </a:tr>
              <a:tr h="340972">
                <a:tc>
                  <a:txBody>
                    <a:bodyPr/>
                    <a:lstStyle/>
                    <a:p>
                      <a:pPr>
                        <a:spcBef>
                          <a:spcPts val="200"/>
                        </a:spcBef>
                        <a:spcAft>
                          <a:spcPts val="200"/>
                        </a:spcAft>
                      </a:pPr>
                      <a:r>
                        <a:rPr lang="en-US" sz="1100" b="1">
                          <a:solidFill>
                            <a:schemeClr val="tx1"/>
                          </a:solidFill>
                          <a:effectLst/>
                          <a:latin typeface="Calibri"/>
                          <a:ea typeface="Calibri"/>
                          <a:cs typeface="Times New Roman"/>
                        </a:rPr>
                        <a:t>10:30 – 10:45</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Welcome and introduction of the participants</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de-AT"/>
                    </a:p>
                  </a:txBody>
                  <a:tcPr/>
                </a:tc>
                <a:tc hMerge="1">
                  <a:txBody>
                    <a:bodyPr/>
                    <a:lstStyle/>
                    <a:p>
                      <a:endParaRPr lang="de-AT"/>
                    </a:p>
                  </a:txBody>
                  <a:tcPr/>
                </a:tc>
              </a:tr>
              <a:tr h="852429">
                <a:tc>
                  <a:txBody>
                    <a:bodyPr/>
                    <a:lstStyle/>
                    <a:p>
                      <a:pPr>
                        <a:spcBef>
                          <a:spcPts val="200"/>
                        </a:spcBef>
                        <a:spcAft>
                          <a:spcPts val="200"/>
                        </a:spcAft>
                      </a:pPr>
                      <a:r>
                        <a:rPr lang="en-US" sz="1100" b="1">
                          <a:solidFill>
                            <a:schemeClr val="tx1"/>
                          </a:solidFill>
                          <a:effectLst/>
                          <a:latin typeface="Calibri"/>
                          <a:ea typeface="Calibri"/>
                          <a:cs typeface="Times New Roman"/>
                        </a:rPr>
                        <a:t>10:45</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General objective of the WG</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de-AT"/>
                    </a:p>
                  </a:txBody>
                  <a:tcPr/>
                </a:tc>
                <a:tc>
                  <a:txBody>
                    <a:bodyPr/>
                    <a:lstStyle/>
                    <a:p>
                      <a:pPr>
                        <a:spcBef>
                          <a:spcPts val="600"/>
                        </a:spcBef>
                        <a:spcAft>
                          <a:spcPts val="200"/>
                        </a:spcAft>
                        <a:tabLst>
                          <a:tab pos="2131060" algn="l"/>
                        </a:tabLst>
                      </a:pPr>
                      <a:r>
                        <a:rPr lang="en-US" sz="1100" b="1" i="1">
                          <a:solidFill>
                            <a:schemeClr val="tx1"/>
                          </a:solidFill>
                          <a:effectLst/>
                          <a:latin typeface="Calibri"/>
                          <a:ea typeface="Calibri"/>
                          <a:cs typeface="Times New Roman"/>
                        </a:rPr>
                        <a:t>The general objective of the WG meeting is to include the WG participants in the preparation of a project proposal for the next financing period, based on the background paper already disseminated.</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0972">
                <a:tc>
                  <a:txBody>
                    <a:bodyPr/>
                    <a:lstStyle/>
                    <a:p>
                      <a:pPr>
                        <a:spcBef>
                          <a:spcPts val="200"/>
                        </a:spcBef>
                        <a:spcAft>
                          <a:spcPts val="200"/>
                        </a:spcAft>
                      </a:pPr>
                      <a:r>
                        <a:rPr lang="en-US" sz="1100" b="1">
                          <a:solidFill>
                            <a:schemeClr val="tx1"/>
                          </a:solidFill>
                          <a:effectLst/>
                          <a:latin typeface="Calibri"/>
                          <a:ea typeface="Calibri"/>
                          <a:cs typeface="Times New Roman"/>
                        </a:rPr>
                        <a:t>11:00-11:10</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3">
                  <a:txBody>
                    <a:bodyPr/>
                    <a:lstStyle/>
                    <a:p>
                      <a:pPr>
                        <a:spcBef>
                          <a:spcPts val="600"/>
                        </a:spcBef>
                        <a:spcAft>
                          <a:spcPts val="200"/>
                        </a:spcAft>
                        <a:tabLst>
                          <a:tab pos="2131060" algn="l"/>
                        </a:tabLst>
                      </a:pPr>
                      <a:r>
                        <a:rPr lang="de-DE" sz="1100" b="1" i="1" dirty="0" err="1">
                          <a:solidFill>
                            <a:schemeClr val="tx1"/>
                          </a:solidFill>
                          <a:effectLst/>
                          <a:latin typeface="Calibri"/>
                          <a:ea typeface="Calibri"/>
                          <a:cs typeface="Times New Roman"/>
                        </a:rPr>
                        <a:t>Presentation</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of</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the</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background</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paper</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de-AT"/>
                    </a:p>
                  </a:txBody>
                  <a:tcPr/>
                </a:tc>
                <a:tc hMerge="1">
                  <a:txBody>
                    <a:bodyPr/>
                    <a:lstStyle/>
                    <a:p>
                      <a:endParaRPr lang="de-AT"/>
                    </a:p>
                  </a:txBody>
                  <a:tcPr/>
                </a:tc>
              </a:tr>
              <a:tr h="340972">
                <a:tc>
                  <a:txBody>
                    <a:bodyPr/>
                    <a:lstStyle/>
                    <a:p>
                      <a:pPr>
                        <a:spcBef>
                          <a:spcPts val="200"/>
                        </a:spcBef>
                        <a:spcAft>
                          <a:spcPts val="200"/>
                        </a:spcAft>
                      </a:pPr>
                      <a:r>
                        <a:rPr lang="en-US" sz="1100" b="1">
                          <a:solidFill>
                            <a:schemeClr val="tx1"/>
                          </a:solidFill>
                          <a:effectLst/>
                          <a:latin typeface="Calibri"/>
                          <a:ea typeface="Calibri"/>
                          <a:cs typeface="Times New Roman"/>
                        </a:rPr>
                        <a:t>11:10-12:30</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Bef>
                          <a:spcPts val="600"/>
                        </a:spcBef>
                        <a:spcAft>
                          <a:spcPts val="200"/>
                        </a:spcAft>
                        <a:tabLst>
                          <a:tab pos="2131060" algn="l"/>
                        </a:tabLst>
                      </a:pPr>
                      <a:r>
                        <a:rPr lang="de-DE" sz="1100" b="1" i="1" dirty="0" err="1">
                          <a:solidFill>
                            <a:schemeClr val="tx1"/>
                          </a:solidFill>
                          <a:effectLst/>
                          <a:latin typeface="Calibri"/>
                          <a:ea typeface="Calibri"/>
                          <a:cs typeface="Times New Roman"/>
                        </a:rPr>
                        <a:t>Discussion</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of</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the</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general</a:t>
                      </a:r>
                      <a:r>
                        <a:rPr lang="de-DE" sz="1100" b="1" i="1" dirty="0">
                          <a:solidFill>
                            <a:schemeClr val="tx1"/>
                          </a:solidFill>
                          <a:effectLst/>
                          <a:latin typeface="Calibri"/>
                          <a:ea typeface="Calibri"/>
                          <a:cs typeface="Times New Roman"/>
                        </a:rPr>
                        <a:t> </a:t>
                      </a:r>
                      <a:r>
                        <a:rPr lang="de-DE" sz="1100" b="1" i="1" dirty="0" err="1">
                          <a:solidFill>
                            <a:schemeClr val="tx1"/>
                          </a:solidFill>
                          <a:effectLst/>
                          <a:latin typeface="Calibri"/>
                          <a:ea typeface="Calibri"/>
                          <a:cs typeface="Times New Roman"/>
                        </a:rPr>
                        <a:t>approach</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AT"/>
                    </a:p>
                  </a:txBody>
                  <a:tcPr/>
                </a:tc>
                <a:tc hMerge="1">
                  <a:txBody>
                    <a:bodyPr/>
                    <a:lstStyle/>
                    <a:p>
                      <a:endParaRPr lang="de-AT"/>
                    </a:p>
                  </a:txBody>
                  <a:tcPr/>
                </a:tc>
              </a:tr>
              <a:tr h="340972">
                <a:tc>
                  <a:txBody>
                    <a:bodyPr/>
                    <a:lstStyle/>
                    <a:p>
                      <a:pPr>
                        <a:spcBef>
                          <a:spcPts val="200"/>
                        </a:spcBef>
                        <a:spcAft>
                          <a:spcPts val="200"/>
                        </a:spcAft>
                      </a:pPr>
                      <a:r>
                        <a:rPr lang="en-US" sz="1100" b="1">
                          <a:solidFill>
                            <a:schemeClr val="tx1"/>
                          </a:solidFill>
                          <a:effectLst/>
                          <a:latin typeface="Calibri"/>
                          <a:ea typeface="Calibri"/>
                          <a:cs typeface="Times New Roman"/>
                        </a:rPr>
                        <a:t>12:30-12:45</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Relation to other project initiatives</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AT"/>
                    </a:p>
                  </a:txBody>
                  <a:tcPr/>
                </a:tc>
                <a:tc hMerge="1">
                  <a:txBody>
                    <a:bodyPr/>
                    <a:lstStyle/>
                    <a:p>
                      <a:endParaRPr lang="de-AT"/>
                    </a:p>
                  </a:txBody>
                  <a:tcPr/>
                </a:tc>
              </a:tr>
              <a:tr h="392634">
                <a:tc>
                  <a:txBody>
                    <a:bodyPr/>
                    <a:lstStyle/>
                    <a:p>
                      <a:pPr>
                        <a:spcBef>
                          <a:spcPts val="200"/>
                        </a:spcBef>
                        <a:spcAft>
                          <a:spcPts val="200"/>
                        </a:spcAft>
                      </a:pPr>
                      <a:r>
                        <a:rPr lang="en-US" sz="1100" b="1">
                          <a:solidFill>
                            <a:schemeClr val="tx1"/>
                          </a:solidFill>
                          <a:effectLst/>
                          <a:latin typeface="Calibri"/>
                          <a:ea typeface="Calibri"/>
                          <a:cs typeface="Times New Roman"/>
                        </a:rPr>
                        <a:t>12:45 – 14:00</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Lunch break </a:t>
                      </a:r>
                      <a:endParaRPr lang="de-AT" sz="800" dirty="0">
                        <a:solidFill>
                          <a:schemeClr val="tx1"/>
                        </a:solidFill>
                        <a:effectLst/>
                        <a:latin typeface="Arial"/>
                        <a:ea typeface="Times New Roman"/>
                        <a:cs typeface="Times New Roman"/>
                      </a:endParaRPr>
                    </a:p>
                    <a:p>
                      <a:pPr>
                        <a:spcBef>
                          <a:spcPts val="200"/>
                        </a:spcBef>
                        <a:spcAft>
                          <a:spcPts val="200"/>
                        </a:spcAft>
                      </a:pPr>
                      <a:r>
                        <a:rPr lang="en-US" sz="1100" b="1" dirty="0">
                          <a:solidFill>
                            <a:schemeClr val="tx1"/>
                          </a:solidFill>
                          <a:effectLst/>
                          <a:latin typeface="Calibri"/>
                          <a:ea typeface="Calibri"/>
                          <a:cs typeface="Times New Roman"/>
                        </a:rPr>
                        <a:t> </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hMerge="1">
                  <a:txBody>
                    <a:bodyPr/>
                    <a:lstStyle/>
                    <a:p>
                      <a:endParaRPr lang="de-AT"/>
                    </a:p>
                  </a:txBody>
                  <a:tcPr/>
                </a:tc>
                <a:tc hMerge="1">
                  <a:txBody>
                    <a:bodyPr/>
                    <a:lstStyle/>
                    <a:p>
                      <a:endParaRPr lang="de-AT"/>
                    </a:p>
                  </a:txBody>
                  <a:tcPr/>
                </a:tc>
              </a:tr>
              <a:tr h="340972">
                <a:tc>
                  <a:txBody>
                    <a:bodyPr/>
                    <a:lstStyle/>
                    <a:p>
                      <a:pPr>
                        <a:spcBef>
                          <a:spcPts val="200"/>
                        </a:spcBef>
                        <a:spcAft>
                          <a:spcPts val="200"/>
                        </a:spcAft>
                      </a:pPr>
                      <a:r>
                        <a:rPr lang="en-US" sz="1100" b="1" dirty="0" smtClean="0">
                          <a:solidFill>
                            <a:schemeClr val="tx1"/>
                          </a:solidFill>
                          <a:effectLst/>
                          <a:latin typeface="Calibri"/>
                          <a:ea typeface="Calibri"/>
                          <a:cs typeface="Times New Roman"/>
                        </a:rPr>
                        <a:t>14:00 </a:t>
                      </a:r>
                      <a:r>
                        <a:rPr lang="en-US" sz="1100" b="1" dirty="0">
                          <a:solidFill>
                            <a:schemeClr val="tx1"/>
                          </a:solidFill>
                          <a:effectLst/>
                          <a:latin typeface="Calibri"/>
                          <a:ea typeface="Calibri"/>
                          <a:cs typeface="Times New Roman"/>
                        </a:rPr>
                        <a:t>– 14:45</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spcBef>
                          <a:spcPts val="600"/>
                        </a:spcBef>
                        <a:spcAft>
                          <a:spcPts val="200"/>
                        </a:spcAft>
                        <a:tabLst>
                          <a:tab pos="2131060" algn="l"/>
                        </a:tabLst>
                      </a:pPr>
                      <a:r>
                        <a:rPr lang="en-US" sz="1100" b="1" i="1" dirty="0">
                          <a:solidFill>
                            <a:schemeClr val="tx1"/>
                          </a:solidFill>
                          <a:effectLst/>
                          <a:latin typeface="Calibri"/>
                          <a:ea typeface="Calibri"/>
                          <a:cs typeface="Times New Roman"/>
                        </a:rPr>
                        <a:t>Ideas about potential stakeholders and LPs, Task force to prepare the next steps</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AT"/>
                    </a:p>
                  </a:txBody>
                  <a:tcPr/>
                </a:tc>
                <a:tc hMerge="1">
                  <a:txBody>
                    <a:bodyPr/>
                    <a:lstStyle/>
                    <a:p>
                      <a:endParaRPr lang="de-AT"/>
                    </a:p>
                  </a:txBody>
                  <a:tcPr/>
                </a:tc>
              </a:tr>
              <a:tr h="340972">
                <a:tc>
                  <a:txBody>
                    <a:bodyPr/>
                    <a:lstStyle/>
                    <a:p>
                      <a:pPr>
                        <a:spcBef>
                          <a:spcPts val="200"/>
                        </a:spcBef>
                        <a:spcAft>
                          <a:spcPts val="200"/>
                        </a:spcAft>
                      </a:pPr>
                      <a:r>
                        <a:rPr lang="en-US" sz="1100" b="1">
                          <a:solidFill>
                            <a:schemeClr val="tx1"/>
                          </a:solidFill>
                          <a:effectLst/>
                          <a:latin typeface="Calibri"/>
                          <a:ea typeface="Calibri"/>
                          <a:cs typeface="Times New Roman"/>
                        </a:rPr>
                        <a:t>14:45-15:45</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Next steps in the direction of a project proposal and financing possibilities</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AT"/>
                    </a:p>
                  </a:txBody>
                  <a:tcPr/>
                </a:tc>
                <a:tc hMerge="1">
                  <a:txBody>
                    <a:bodyPr/>
                    <a:lstStyle/>
                    <a:p>
                      <a:endParaRPr lang="de-AT"/>
                    </a:p>
                  </a:txBody>
                  <a:tcPr/>
                </a:tc>
              </a:tr>
              <a:tr h="340972">
                <a:tc>
                  <a:txBody>
                    <a:bodyPr/>
                    <a:lstStyle/>
                    <a:p>
                      <a:pPr>
                        <a:spcBef>
                          <a:spcPts val="200"/>
                        </a:spcBef>
                        <a:spcAft>
                          <a:spcPts val="200"/>
                        </a:spcAft>
                      </a:pPr>
                      <a:r>
                        <a:rPr lang="en-US" sz="1100" b="1">
                          <a:solidFill>
                            <a:schemeClr val="tx1"/>
                          </a:solidFill>
                          <a:effectLst/>
                          <a:latin typeface="Calibri"/>
                          <a:ea typeface="Calibri"/>
                          <a:cs typeface="Times New Roman"/>
                        </a:rPr>
                        <a:t>15:45-16:00</a:t>
                      </a:r>
                      <a:endParaRPr lang="de-AT" sz="80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Conclusions</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AT"/>
                    </a:p>
                  </a:txBody>
                  <a:tcPr/>
                </a:tc>
                <a:tc hMerge="1">
                  <a:txBody>
                    <a:bodyPr/>
                    <a:lstStyle/>
                    <a:p>
                      <a:endParaRPr lang="de-AT"/>
                    </a:p>
                  </a:txBody>
                  <a:tcPr/>
                </a:tc>
              </a:tr>
              <a:tr h="170486">
                <a:tc>
                  <a:txBody>
                    <a:bodyPr/>
                    <a:lstStyle/>
                    <a:p>
                      <a:pPr>
                        <a:spcBef>
                          <a:spcPts val="200"/>
                        </a:spcBef>
                        <a:spcAft>
                          <a:spcPts val="200"/>
                        </a:spcAft>
                      </a:pPr>
                      <a:r>
                        <a:rPr lang="en-US" sz="1100" b="1" dirty="0">
                          <a:solidFill>
                            <a:schemeClr val="tx1"/>
                          </a:solidFill>
                          <a:effectLst/>
                          <a:latin typeface="Calibri"/>
                          <a:ea typeface="Calibri"/>
                          <a:cs typeface="Times New Roman"/>
                        </a:rPr>
                        <a:t>16:00</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Bef>
                          <a:spcPts val="600"/>
                        </a:spcBef>
                        <a:spcAft>
                          <a:spcPts val="200"/>
                        </a:spcAft>
                        <a:tabLst>
                          <a:tab pos="2131060" algn="l"/>
                        </a:tabLst>
                      </a:pPr>
                      <a:r>
                        <a:rPr lang="en-US" sz="1100" b="1" i="1" dirty="0">
                          <a:solidFill>
                            <a:schemeClr val="tx1"/>
                          </a:solidFill>
                          <a:effectLst/>
                          <a:latin typeface="Calibri"/>
                          <a:ea typeface="Calibri"/>
                          <a:cs typeface="Times New Roman"/>
                        </a:rPr>
                        <a:t>End of the WG - Meeting</a:t>
                      </a:r>
                      <a:endParaRPr lang="de-AT" sz="800" dirty="0">
                        <a:solidFill>
                          <a:schemeClr val="tx1"/>
                        </a:solidFill>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AT"/>
                    </a:p>
                  </a:txBody>
                  <a:tcPr/>
                </a:tc>
                <a:tc hMerge="1">
                  <a:txBody>
                    <a:bodyPr/>
                    <a:lstStyle/>
                    <a:p>
                      <a:endParaRPr lang="de-AT"/>
                    </a:p>
                  </a:txBody>
                  <a:tcPr/>
                </a:tc>
              </a:tr>
            </a:tbl>
          </a:graphicData>
        </a:graphic>
      </p:graphicFrame>
      <p:sp>
        <p:nvSpPr>
          <p:cNvPr id="5" name="Textfeld 4"/>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3141866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a:bodyPr>
          <a:lstStyle/>
          <a:p>
            <a:pPr algn="ctr">
              <a:buFont typeface="Arial" charset="0"/>
              <a:buNone/>
              <a:defRPr/>
            </a:pPr>
            <a:endParaRPr lang="en-US" sz="2000" b="1" dirty="0" smtClean="0">
              <a:latin typeface="+mj-lt"/>
            </a:endParaRPr>
          </a:p>
          <a:p>
            <a:pPr algn="ctr">
              <a:buFont typeface="Arial" charset="0"/>
              <a:buNone/>
              <a:defRPr/>
            </a:pPr>
            <a:endParaRPr lang="en-US" sz="2000" b="1" dirty="0">
              <a:latin typeface="+mj-lt"/>
            </a:endParaRPr>
          </a:p>
          <a:p>
            <a:pPr algn="ctr">
              <a:buFont typeface="Arial" charset="0"/>
              <a:buNone/>
              <a:defRPr/>
            </a:pPr>
            <a:endParaRPr lang="en-US" sz="2000" b="1" dirty="0" smtClean="0">
              <a:latin typeface="+mj-lt"/>
            </a:endParaRPr>
          </a:p>
          <a:p>
            <a:pPr algn="ctr">
              <a:buFont typeface="Arial" charset="0"/>
              <a:buNone/>
              <a:defRPr/>
            </a:pPr>
            <a:r>
              <a:rPr lang="en-US" sz="2000" b="1" dirty="0" smtClean="0">
                <a:latin typeface="+mj-lt"/>
              </a:rPr>
              <a:t>Biosphere </a:t>
            </a:r>
            <a:r>
              <a:rPr lang="en-US" sz="2000" b="1" dirty="0">
                <a:latin typeface="+mj-lt"/>
              </a:rPr>
              <a:t>Based Polycentric Growth Pole Development in the Danube Region (BBP-GPD-DR</a:t>
            </a:r>
            <a:r>
              <a:rPr lang="en-US" sz="2000" b="1" dirty="0" smtClean="0">
                <a:latin typeface="+mj-lt"/>
              </a:rPr>
              <a:t>)</a:t>
            </a:r>
          </a:p>
          <a:p>
            <a:pPr algn="ctr">
              <a:buFont typeface="Arial" charset="0"/>
              <a:buNone/>
              <a:defRPr/>
            </a:pPr>
            <a:endParaRPr lang="en-US" sz="2000" b="1" dirty="0">
              <a:latin typeface="+mj-lt"/>
            </a:endParaRPr>
          </a:p>
          <a:p>
            <a:pPr algn="ctr">
              <a:buFont typeface="Arial" charset="0"/>
              <a:buNone/>
              <a:defRPr/>
            </a:pPr>
            <a:r>
              <a:rPr lang="en-US" sz="2000" b="1" dirty="0">
                <a:latin typeface="+mj-lt"/>
              </a:rPr>
              <a:t>A Strategic Project Approach</a:t>
            </a:r>
          </a:p>
          <a:p>
            <a:pPr>
              <a:buFont typeface="Arial" charset="0"/>
              <a:buNone/>
              <a:defRPr/>
            </a:pPr>
            <a:r>
              <a:rPr lang="en-US" sz="2000" dirty="0">
                <a:latin typeface="+mj-lt"/>
              </a:rPr>
              <a:t/>
            </a:r>
            <a:br>
              <a:rPr lang="en-US" sz="2000" dirty="0">
                <a:latin typeface="+mj-lt"/>
              </a:rPr>
            </a:br>
            <a:endParaRPr lang="en-US" dirty="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9" name="Textfeld 8"/>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3141866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a:bodyPr>
          <a:lstStyle/>
          <a:p>
            <a:pPr>
              <a:buFont typeface="Arial" charset="0"/>
              <a:buNone/>
              <a:defRPr/>
            </a:pPr>
            <a:r>
              <a:rPr lang="en-US" sz="2400" b="1" dirty="0">
                <a:latin typeface="+mj-lt"/>
              </a:rPr>
              <a:t> </a:t>
            </a:r>
            <a:r>
              <a:rPr lang="en-US" sz="2400" b="1" dirty="0" smtClean="0">
                <a:latin typeface="+mj-lt"/>
              </a:rPr>
              <a:t>    </a:t>
            </a:r>
          </a:p>
          <a:p>
            <a:pPr>
              <a:buFont typeface="Arial" charset="0"/>
              <a:buNone/>
              <a:defRPr/>
            </a:pPr>
            <a:r>
              <a:rPr lang="en-US" sz="2400" b="1" dirty="0">
                <a:latin typeface="+mj-lt"/>
              </a:rPr>
              <a:t> </a:t>
            </a:r>
            <a:r>
              <a:rPr lang="en-US" sz="2400" b="1" dirty="0" smtClean="0">
                <a:latin typeface="+mj-lt"/>
              </a:rPr>
              <a:t>    </a:t>
            </a:r>
            <a:r>
              <a:rPr lang="en-GB" sz="2400" dirty="0" smtClean="0"/>
              <a:t>Recent </a:t>
            </a:r>
            <a:r>
              <a:rPr lang="en-GB" sz="2400" dirty="0"/>
              <a:t>developments in the Black Sea Region, the Harbour Cooperation Project and the intention to promote a General Transport Plan for Lower Danube and the Black Sea Region can be seen as an option to develop an integrated Regional Economic Concept at least for a part of the Danube Region. The guiding philosophy of this initiative could be, among other already existing studies and analyses, derived from an earlier European Document, the European Spatial Development Perspective (ESDP</a:t>
            </a:r>
            <a:r>
              <a:rPr lang="en-GB" sz="2400" dirty="0" smtClean="0"/>
              <a:t>).</a:t>
            </a:r>
            <a:endParaRPr lang="en-US" sz="2400" b="1" dirty="0" smtClean="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9" name="Textfeld 8"/>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3141866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4982022"/>
          </a:xfrm>
          <a:prstGeom prst="rect">
            <a:avLst/>
          </a:prstGeom>
        </p:spPr>
        <p:txBody>
          <a:bodyPr>
            <a:normAutofit/>
          </a:bodyPr>
          <a:lstStyle/>
          <a:p>
            <a:pPr algn="r">
              <a:buFont typeface="Arial" charset="0"/>
              <a:buNone/>
              <a:defRPr/>
            </a:pPr>
            <a:r>
              <a:rPr lang="en-US" b="1" dirty="0" smtClean="0">
                <a:latin typeface="+mj-lt"/>
              </a:rPr>
              <a:t>ESDP</a:t>
            </a:r>
          </a:p>
          <a:p>
            <a:pPr algn="r">
              <a:buFont typeface="Arial" charset="0"/>
              <a:buNone/>
              <a:defRPr/>
            </a:pPr>
            <a:r>
              <a:rPr lang="en-US" b="1" dirty="0" smtClean="0">
                <a:latin typeface="+mj-lt"/>
              </a:rPr>
              <a:t>European Spatial</a:t>
            </a:r>
          </a:p>
          <a:p>
            <a:pPr algn="r">
              <a:buFont typeface="Arial" charset="0"/>
              <a:buNone/>
              <a:defRPr/>
            </a:pPr>
            <a:r>
              <a:rPr lang="en-US" b="1" dirty="0" smtClean="0">
                <a:latin typeface="+mj-lt"/>
              </a:rPr>
              <a:t>Development Perspective</a:t>
            </a:r>
          </a:p>
          <a:p>
            <a:pPr algn="r">
              <a:buFont typeface="Arial" charset="0"/>
              <a:buNone/>
              <a:defRPr/>
            </a:pPr>
            <a:endParaRPr lang="en-US" sz="2400" b="1" dirty="0">
              <a:latin typeface="+mj-lt"/>
            </a:endParaRPr>
          </a:p>
          <a:p>
            <a:pPr algn="r">
              <a:buFont typeface="Arial" charset="0"/>
              <a:buNone/>
              <a:defRPr/>
            </a:pPr>
            <a:r>
              <a:rPr lang="en-US" sz="2000" dirty="0" smtClean="0">
                <a:latin typeface="+mj-lt"/>
              </a:rPr>
              <a:t>Towards Balanced and Sustainable</a:t>
            </a:r>
          </a:p>
          <a:p>
            <a:pPr algn="r">
              <a:buFont typeface="Arial" charset="0"/>
              <a:buNone/>
              <a:defRPr/>
            </a:pPr>
            <a:r>
              <a:rPr lang="en-US" sz="2000" dirty="0" smtClean="0">
                <a:latin typeface="+mj-lt"/>
              </a:rPr>
              <a:t>Development of the Territory</a:t>
            </a:r>
          </a:p>
          <a:p>
            <a:pPr algn="r">
              <a:buFont typeface="Arial" charset="0"/>
              <a:buNone/>
              <a:defRPr/>
            </a:pPr>
            <a:r>
              <a:rPr lang="en-US" sz="2000" dirty="0" smtClean="0">
                <a:latin typeface="+mj-lt"/>
              </a:rPr>
              <a:t>of the European Union</a:t>
            </a: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2" name="Textfeld 1"/>
          <p:cNvSpPr txBox="1"/>
          <p:nvPr/>
        </p:nvSpPr>
        <p:spPr>
          <a:xfrm>
            <a:off x="251520" y="5229200"/>
            <a:ext cx="8311355" cy="1077218"/>
          </a:xfrm>
          <a:prstGeom prst="rect">
            <a:avLst/>
          </a:prstGeom>
          <a:noFill/>
        </p:spPr>
        <p:txBody>
          <a:bodyPr wrap="square" rtlCol="0">
            <a:spAutoFit/>
          </a:bodyPr>
          <a:lstStyle/>
          <a:p>
            <a:pPr algn="r"/>
            <a:r>
              <a:rPr lang="de-AT" sz="1600" dirty="0" err="1" smtClean="0"/>
              <a:t>Agreed</a:t>
            </a:r>
            <a:r>
              <a:rPr lang="de-AT" sz="1600" dirty="0" smtClean="0"/>
              <a:t> </a:t>
            </a:r>
            <a:r>
              <a:rPr lang="de-AT" sz="1600" dirty="0" err="1" smtClean="0"/>
              <a:t>at</a:t>
            </a:r>
            <a:r>
              <a:rPr lang="de-AT" sz="1600" dirty="0" smtClean="0"/>
              <a:t> </a:t>
            </a:r>
            <a:r>
              <a:rPr lang="de-AT" sz="1600" dirty="0" err="1" smtClean="0"/>
              <a:t>the</a:t>
            </a:r>
            <a:r>
              <a:rPr lang="de-AT" sz="1600" dirty="0" smtClean="0"/>
              <a:t> Informal Council </a:t>
            </a:r>
            <a:r>
              <a:rPr lang="de-AT" sz="1600" dirty="0" err="1" smtClean="0"/>
              <a:t>of</a:t>
            </a:r>
            <a:r>
              <a:rPr lang="de-AT" sz="1600" dirty="0" smtClean="0"/>
              <a:t> Ministers </a:t>
            </a:r>
            <a:r>
              <a:rPr lang="de-AT" sz="1600" dirty="0" err="1" smtClean="0"/>
              <a:t>responsible</a:t>
            </a:r>
            <a:r>
              <a:rPr lang="de-AT" sz="1600" dirty="0" smtClean="0"/>
              <a:t> </a:t>
            </a:r>
            <a:r>
              <a:rPr lang="de-AT" sz="1600" dirty="0" err="1" smtClean="0"/>
              <a:t>for</a:t>
            </a:r>
            <a:endParaRPr lang="de-AT" sz="1600" dirty="0" smtClean="0"/>
          </a:p>
          <a:p>
            <a:pPr algn="r"/>
            <a:r>
              <a:rPr lang="de-AT" sz="1600" dirty="0" err="1" smtClean="0"/>
              <a:t>Spatial</a:t>
            </a:r>
            <a:r>
              <a:rPr lang="de-AT" sz="1600" dirty="0" smtClean="0"/>
              <a:t> </a:t>
            </a:r>
            <a:r>
              <a:rPr lang="de-AT" sz="1600" dirty="0" err="1" smtClean="0"/>
              <a:t>Planning</a:t>
            </a:r>
            <a:r>
              <a:rPr lang="de-AT" sz="1600" dirty="0" smtClean="0"/>
              <a:t> in Potsdam, May 1999</a:t>
            </a:r>
          </a:p>
          <a:p>
            <a:pPr algn="r"/>
            <a:endParaRPr lang="de-AT" sz="1600" dirty="0"/>
          </a:p>
          <a:p>
            <a:pPr algn="r"/>
            <a:r>
              <a:rPr lang="de-AT" sz="1600" dirty="0" err="1" smtClean="0"/>
              <a:t>Published</a:t>
            </a:r>
            <a:r>
              <a:rPr lang="de-AT" sz="1600" dirty="0" smtClean="0"/>
              <a:t> </a:t>
            </a:r>
            <a:r>
              <a:rPr lang="de-AT" sz="1600" dirty="0" err="1" smtClean="0"/>
              <a:t>by</a:t>
            </a:r>
            <a:r>
              <a:rPr lang="de-AT" sz="1600" dirty="0" smtClean="0"/>
              <a:t> </a:t>
            </a:r>
            <a:r>
              <a:rPr lang="de-AT" sz="1600" dirty="0" err="1" smtClean="0"/>
              <a:t>the</a:t>
            </a:r>
            <a:r>
              <a:rPr lang="de-AT" sz="1600" dirty="0" smtClean="0"/>
              <a:t> European </a:t>
            </a:r>
            <a:r>
              <a:rPr lang="de-AT" sz="1600" dirty="0" err="1" smtClean="0"/>
              <a:t>Commission</a:t>
            </a:r>
            <a:endParaRPr lang="de-AT" sz="1600" dirty="0"/>
          </a:p>
        </p:txBody>
      </p:sp>
      <p:sp>
        <p:nvSpPr>
          <p:cNvPr id="10" name="Textfeld 9"/>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1904074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a:bodyPr>
          <a:lstStyle/>
          <a:p>
            <a:pPr marL="0" lvl="0">
              <a:buNone/>
              <a:defRPr/>
            </a:pPr>
            <a:r>
              <a:rPr lang="en-US" sz="2400" dirty="0"/>
              <a:t>This </a:t>
            </a:r>
            <a:r>
              <a:rPr lang="en-US" sz="2400" dirty="0" smtClean="0"/>
              <a:t>Regional Development Approach </a:t>
            </a:r>
            <a:r>
              <a:rPr lang="en-US" sz="2400" dirty="0"/>
              <a:t>can fully cover the </a:t>
            </a:r>
            <a:r>
              <a:rPr lang="en-US" sz="2400" dirty="0" smtClean="0"/>
              <a:t>following Actions </a:t>
            </a:r>
            <a:r>
              <a:rPr lang="en-US" sz="2400" dirty="0"/>
              <a:t>of the EUSDR </a:t>
            </a:r>
            <a:r>
              <a:rPr lang="en-US" sz="2400" dirty="0" smtClean="0"/>
              <a:t>Action Plan:</a:t>
            </a:r>
          </a:p>
          <a:p>
            <a:pPr lvl="0">
              <a:buNone/>
              <a:defRPr/>
            </a:pPr>
            <a:endParaRPr lang="en-US" sz="2400" dirty="0"/>
          </a:p>
          <a:p>
            <a:pPr lvl="0">
              <a:buFontTx/>
              <a:buChar char="-"/>
              <a:defRPr/>
            </a:pPr>
            <a:r>
              <a:rPr lang="en-US" sz="2400" dirty="0" smtClean="0"/>
              <a:t>To </a:t>
            </a:r>
            <a:r>
              <a:rPr lang="en-US" sz="2400" dirty="0"/>
              <a:t>ensure sufficient information flow and exchange at all </a:t>
            </a:r>
            <a:r>
              <a:rPr lang="en-US" sz="2400" dirty="0" smtClean="0"/>
              <a:t>levels</a:t>
            </a:r>
          </a:p>
          <a:p>
            <a:pPr marL="0" lvl="0" indent="0">
              <a:buNone/>
              <a:defRPr/>
            </a:pPr>
            <a:endParaRPr lang="en-US" sz="2400" dirty="0"/>
          </a:p>
          <a:p>
            <a:pPr lvl="0">
              <a:buFontTx/>
              <a:buChar char="-"/>
              <a:defRPr/>
            </a:pPr>
            <a:r>
              <a:rPr lang="en-US" sz="2400" dirty="0" smtClean="0"/>
              <a:t>To </a:t>
            </a:r>
            <a:r>
              <a:rPr lang="en-US" sz="2400" dirty="0"/>
              <a:t>facilitate the administrative cooperation of communities living in border </a:t>
            </a:r>
            <a:r>
              <a:rPr lang="en-US" sz="2400" dirty="0" smtClean="0"/>
              <a:t>regions</a:t>
            </a:r>
          </a:p>
          <a:p>
            <a:pPr lvl="0">
              <a:buFontTx/>
              <a:buChar char="-"/>
              <a:defRPr/>
            </a:pPr>
            <a:endParaRPr lang="en-US" sz="2400" dirty="0"/>
          </a:p>
          <a:p>
            <a:pPr marL="0" lvl="0" indent="0">
              <a:buNone/>
              <a:defRPr/>
            </a:pPr>
            <a:r>
              <a:rPr lang="en-US" sz="2400" dirty="0" smtClean="0"/>
              <a:t>-    To </a:t>
            </a:r>
            <a:r>
              <a:rPr lang="en-US" sz="2400" dirty="0"/>
              <a:t>build metropolitan Regions in the Danube Region</a:t>
            </a:r>
          </a:p>
          <a:p>
            <a:pPr lvl="0">
              <a:buNone/>
              <a:defRPr/>
            </a:pPr>
            <a:endParaRPr lang="de-AT" sz="2400" dirty="0"/>
          </a:p>
          <a:p>
            <a:pPr>
              <a:buFont typeface="Arial" charset="0"/>
              <a:buNone/>
              <a:defRPr/>
            </a:pPr>
            <a:endParaRPr lang="en-US" sz="2400" b="1" dirty="0" smtClean="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10" name="Textfeld 9"/>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2653092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a:bodyPr>
          <a:lstStyle/>
          <a:p>
            <a:pPr marL="0" lvl="0" algn="just">
              <a:buNone/>
              <a:defRPr/>
            </a:pPr>
            <a:endParaRPr lang="en-GB" sz="2800" dirty="0" smtClean="0"/>
          </a:p>
          <a:p>
            <a:pPr marL="0" lvl="0">
              <a:buNone/>
              <a:defRPr/>
            </a:pPr>
            <a:r>
              <a:rPr lang="en-GB" sz="2800" dirty="0" smtClean="0"/>
              <a:t>The </a:t>
            </a:r>
            <a:r>
              <a:rPr lang="en-GB" sz="2800" dirty="0"/>
              <a:t>proposed RDA will be based on the Growth Pole Theory </a:t>
            </a:r>
            <a:r>
              <a:rPr lang="en-GB" sz="2800" dirty="0" smtClean="0"/>
              <a:t>and combined </a:t>
            </a:r>
            <a:r>
              <a:rPr lang="en-GB" sz="2800" dirty="0"/>
              <a:t>with a Polycentric Development </a:t>
            </a:r>
            <a:r>
              <a:rPr lang="en-GB" sz="2800" dirty="0" smtClean="0"/>
              <a:t>Approach, which </a:t>
            </a:r>
            <a:r>
              <a:rPr lang="en-GB" sz="2800" dirty="0"/>
              <a:t>directly fits together with an accessibility concept, which normally is one of the core elements of a General Transport Plan.</a:t>
            </a:r>
            <a:endParaRPr lang="en-US" sz="2800" b="1" dirty="0" smtClean="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9" name="Textfeld 8"/>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246075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1478757"/>
            <a:ext cx="5066059" cy="504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226789" y="1499344"/>
            <a:ext cx="2761035" cy="1569660"/>
          </a:xfrm>
          <a:prstGeom prst="rect">
            <a:avLst/>
          </a:prstGeom>
          <a:noFill/>
        </p:spPr>
        <p:txBody>
          <a:bodyPr wrap="square" rtlCol="0">
            <a:spAutoFit/>
          </a:bodyPr>
          <a:lstStyle/>
          <a:p>
            <a:r>
              <a:rPr lang="de-AT" sz="2400" b="1" dirty="0" smtClean="0"/>
              <a:t>ESPON </a:t>
            </a:r>
            <a:r>
              <a:rPr lang="de-AT" sz="2400" b="1" dirty="0" err="1" smtClean="0"/>
              <a:t>Factsheet</a:t>
            </a:r>
            <a:r>
              <a:rPr lang="de-AT" sz="2400" b="1" dirty="0" smtClean="0"/>
              <a:t> South East Europe </a:t>
            </a:r>
          </a:p>
          <a:p>
            <a:r>
              <a:rPr lang="de-AT" sz="2400" b="1" dirty="0" smtClean="0"/>
              <a:t>EPSON Project TERREVI, Nov. 2012</a:t>
            </a:r>
            <a:endParaRPr lang="de-AT" sz="2400" b="1" dirty="0"/>
          </a:p>
        </p:txBody>
      </p:sp>
      <p:sp>
        <p:nvSpPr>
          <p:cNvPr id="11" name="Textfeld 10"/>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3647986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3924" y="0"/>
            <a:ext cx="3340074" cy="1366628"/>
          </a:xfrm>
          <a:prstGeom prst="rect">
            <a:avLst/>
          </a:prstGeom>
        </p:spPr>
      </p:pic>
      <p:cxnSp>
        <p:nvCxnSpPr>
          <p:cNvPr id="6" name="Gerade Verbindung 5"/>
          <p:cNvCxnSpPr/>
          <p:nvPr/>
        </p:nvCxnSpPr>
        <p:spPr>
          <a:xfrm flipH="1">
            <a:off x="251520" y="1366628"/>
            <a:ext cx="8568952" cy="0"/>
          </a:xfrm>
          <a:prstGeom prst="line">
            <a:avLst/>
          </a:prstGeom>
          <a:ln w="12700">
            <a:solidFill>
              <a:srgbClr val="F28800"/>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1520" y="1543322"/>
            <a:ext cx="8544635" cy="5126038"/>
          </a:xfrm>
          <a:prstGeom prst="rect">
            <a:avLst/>
          </a:prstGeom>
        </p:spPr>
        <p:txBody>
          <a:bodyPr>
            <a:normAutofit fontScale="92500" lnSpcReduction="10000"/>
          </a:bodyPr>
          <a:lstStyle/>
          <a:p>
            <a:pPr>
              <a:buFont typeface="Arial" charset="0"/>
              <a:buNone/>
              <a:defRPr/>
            </a:pPr>
            <a:r>
              <a:rPr lang="en-US" sz="2000" dirty="0">
                <a:latin typeface="+mj-lt"/>
              </a:rPr>
              <a:t>As guiding principles could be taken into account</a:t>
            </a:r>
            <a:r>
              <a:rPr lang="en-US" sz="2000" dirty="0" smtClean="0">
                <a:latin typeface="+mj-lt"/>
              </a:rPr>
              <a:t>:</a:t>
            </a:r>
          </a:p>
          <a:p>
            <a:pPr>
              <a:buFont typeface="Arial" charset="0"/>
              <a:buNone/>
              <a:defRPr/>
            </a:pPr>
            <a:endParaRPr lang="en-US" sz="2000" dirty="0">
              <a:latin typeface="+mj-lt"/>
            </a:endParaRPr>
          </a:p>
          <a:p>
            <a:pPr>
              <a:buFontTx/>
              <a:buChar char="-"/>
              <a:defRPr/>
            </a:pPr>
            <a:r>
              <a:rPr lang="en-US" sz="2000" dirty="0" smtClean="0">
                <a:latin typeface="+mj-lt"/>
              </a:rPr>
              <a:t>Concentrate </a:t>
            </a:r>
            <a:r>
              <a:rPr lang="en-US" sz="2000" dirty="0">
                <a:latin typeface="+mj-lt"/>
              </a:rPr>
              <a:t>activities in this part of the Region with the most promising potentials to play a growth pole role in the periphery of the Danube </a:t>
            </a:r>
            <a:r>
              <a:rPr lang="en-US" sz="2000" dirty="0" smtClean="0">
                <a:latin typeface="+mj-lt"/>
              </a:rPr>
              <a:t>Region</a:t>
            </a:r>
          </a:p>
          <a:p>
            <a:pPr marL="0" indent="0">
              <a:buNone/>
              <a:defRPr/>
            </a:pPr>
            <a:endParaRPr lang="en-US" sz="2000" dirty="0">
              <a:latin typeface="+mj-lt"/>
            </a:endParaRPr>
          </a:p>
          <a:p>
            <a:pPr>
              <a:buFontTx/>
              <a:buChar char="-"/>
              <a:defRPr/>
            </a:pPr>
            <a:r>
              <a:rPr lang="en-US" sz="2000" dirty="0" smtClean="0">
                <a:latin typeface="+mj-lt"/>
              </a:rPr>
              <a:t>Establish </a:t>
            </a:r>
            <a:r>
              <a:rPr lang="en-US" sz="2000" dirty="0">
                <a:latin typeface="+mj-lt"/>
              </a:rPr>
              <a:t>also from the beginning a core group of private stake holders (companies) as active partners and surround them with a network of public-administrative </a:t>
            </a:r>
            <a:r>
              <a:rPr lang="en-US" sz="2000" dirty="0" smtClean="0">
                <a:latin typeface="+mj-lt"/>
              </a:rPr>
              <a:t>units</a:t>
            </a:r>
          </a:p>
          <a:p>
            <a:pPr marL="0" indent="0">
              <a:buNone/>
              <a:defRPr/>
            </a:pPr>
            <a:endParaRPr lang="en-US" sz="2000" dirty="0">
              <a:latin typeface="+mj-lt"/>
            </a:endParaRPr>
          </a:p>
          <a:p>
            <a:pPr>
              <a:buFontTx/>
              <a:buChar char="-"/>
              <a:defRPr/>
            </a:pPr>
            <a:r>
              <a:rPr lang="en-US" sz="2000" dirty="0" smtClean="0">
                <a:latin typeface="+mj-lt"/>
              </a:rPr>
              <a:t>Define </a:t>
            </a:r>
            <a:r>
              <a:rPr lang="en-US" sz="2000" dirty="0">
                <a:latin typeface="+mj-lt"/>
              </a:rPr>
              <a:t>the potentials not only by figures, but more by the “subjective factor</a:t>
            </a:r>
            <a:r>
              <a:rPr lang="en-US" sz="2000" dirty="0" smtClean="0">
                <a:latin typeface="+mj-lt"/>
              </a:rPr>
              <a:t>”</a:t>
            </a:r>
          </a:p>
          <a:p>
            <a:pPr marL="0" indent="0">
              <a:buNone/>
              <a:defRPr/>
            </a:pPr>
            <a:endParaRPr lang="en-US" sz="2000" dirty="0">
              <a:latin typeface="+mj-lt"/>
            </a:endParaRPr>
          </a:p>
          <a:p>
            <a:pPr>
              <a:buFont typeface="Arial" charset="0"/>
              <a:buNone/>
              <a:defRPr/>
            </a:pPr>
            <a:r>
              <a:rPr lang="en-US" sz="2000" dirty="0">
                <a:latin typeface="+mj-lt"/>
              </a:rPr>
              <a:t>-	Decide to choose Romania/Bulgaria/Serbia/Moldavia/Ukraine and take into account especially the Lower Danube Initiative as well as the development of a “Metropolitan Sofia”, “Metropolitan Beograd” and “Metropolitan Bucharest”.</a:t>
            </a:r>
          </a:p>
          <a:p>
            <a:pPr>
              <a:buFont typeface="Arial" charset="0"/>
              <a:buNone/>
              <a:defRPr/>
            </a:pPr>
            <a:r>
              <a:rPr lang="en-US" sz="2000" dirty="0">
                <a:latin typeface="+mj-lt"/>
              </a:rPr>
              <a:t/>
            </a:r>
            <a:br>
              <a:rPr lang="en-US" sz="2000" dirty="0">
                <a:latin typeface="+mj-lt"/>
              </a:rPr>
            </a:br>
            <a:endParaRPr lang="en-US" dirty="0">
              <a:latin typeface="+mj-lt"/>
            </a:endParaRPr>
          </a:p>
        </p:txBody>
      </p:sp>
      <p:sp>
        <p:nvSpPr>
          <p:cNvPr id="8" name="Textfeld 7"/>
          <p:cNvSpPr txBox="1"/>
          <p:nvPr/>
        </p:nvSpPr>
        <p:spPr>
          <a:xfrm>
            <a:off x="0" y="6525344"/>
            <a:ext cx="9143999" cy="307777"/>
          </a:xfrm>
          <a:prstGeom prst="rect">
            <a:avLst/>
          </a:prstGeom>
          <a:noFill/>
        </p:spPr>
        <p:txBody>
          <a:bodyPr wrap="square" rtlCol="0">
            <a:spAutoFit/>
          </a:bodyPr>
          <a:lstStyle/>
          <a:p>
            <a:pPr algn="ctr"/>
            <a:r>
              <a:rPr lang="de-AT" sz="1400" b="1" dirty="0" smtClean="0">
                <a:solidFill>
                  <a:srgbClr val="0E4194"/>
                </a:solidFill>
                <a:latin typeface="+mj-lt"/>
              </a:rPr>
              <a:t>EU S</a:t>
            </a:r>
            <a:r>
              <a:rPr lang="de-AT" sz="1200" b="1" dirty="0" smtClean="0">
                <a:solidFill>
                  <a:srgbClr val="0E4194"/>
                </a:solidFill>
                <a:latin typeface="+mj-lt"/>
              </a:rPr>
              <a:t>TRATEGY FOR THE </a:t>
            </a:r>
            <a:r>
              <a:rPr lang="de-AT" sz="1400" b="1" dirty="0" smtClean="0">
                <a:solidFill>
                  <a:srgbClr val="0E4194"/>
                </a:solidFill>
                <a:latin typeface="+mj-lt"/>
              </a:rPr>
              <a:t>D</a:t>
            </a:r>
            <a:r>
              <a:rPr lang="de-AT" sz="1200" b="1" dirty="0" smtClean="0">
                <a:solidFill>
                  <a:srgbClr val="0E4194"/>
                </a:solidFill>
                <a:latin typeface="+mj-lt"/>
              </a:rPr>
              <a:t>ANUBE</a:t>
            </a:r>
            <a:r>
              <a:rPr lang="de-AT" sz="1400" b="1" dirty="0" smtClean="0">
                <a:solidFill>
                  <a:srgbClr val="0E4194"/>
                </a:solidFill>
                <a:latin typeface="+mj-lt"/>
              </a:rPr>
              <a:t> R</a:t>
            </a:r>
            <a:r>
              <a:rPr lang="de-AT" sz="1200" b="1" dirty="0" smtClean="0">
                <a:solidFill>
                  <a:srgbClr val="0E4194"/>
                </a:solidFill>
                <a:latin typeface="+mj-lt"/>
              </a:rPr>
              <a:t>EGION</a:t>
            </a:r>
            <a:r>
              <a:rPr lang="de-AT" sz="1400" b="1" dirty="0" smtClean="0">
                <a:solidFill>
                  <a:srgbClr val="0E4194"/>
                </a:solidFill>
                <a:latin typeface="+mj-lt"/>
              </a:rPr>
              <a:t> (EUSDR)  |  www.danube-region.eu</a:t>
            </a:r>
            <a:endParaRPr lang="de-AT" sz="1400" b="1" dirty="0">
              <a:solidFill>
                <a:srgbClr val="0E4194"/>
              </a:solidFill>
              <a:latin typeface="+mj-lt"/>
            </a:endParaRPr>
          </a:p>
        </p:txBody>
      </p:sp>
      <p:sp>
        <p:nvSpPr>
          <p:cNvPr id="9" name="Textfeld 8"/>
          <p:cNvSpPr txBox="1"/>
          <p:nvPr/>
        </p:nvSpPr>
        <p:spPr>
          <a:xfrm>
            <a:off x="262442" y="476672"/>
            <a:ext cx="5541482" cy="369332"/>
          </a:xfrm>
          <a:prstGeom prst="rect">
            <a:avLst/>
          </a:prstGeom>
          <a:noFill/>
        </p:spPr>
        <p:txBody>
          <a:bodyPr wrap="square" rtlCol="0">
            <a:spAutoFit/>
          </a:bodyPr>
          <a:lstStyle/>
          <a:p>
            <a:r>
              <a:rPr lang="de-AT" dirty="0" smtClean="0"/>
              <a:t>3rd PA10 Working Group 3 Meeting</a:t>
            </a:r>
            <a:endParaRPr lang="de-AT" dirty="0"/>
          </a:p>
        </p:txBody>
      </p:sp>
    </p:spTree>
    <p:extLst>
      <p:ext uri="{BB962C8B-B14F-4D97-AF65-F5344CB8AC3E}">
        <p14:creationId xmlns:p14="http://schemas.microsoft.com/office/powerpoint/2010/main" val="1298382239"/>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_Template_PA_10">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Presentation_Template_PA_10</Template>
  <TotalTime>0</TotalTime>
  <Words>661</Words>
  <Application>Microsoft Office PowerPoint</Application>
  <PresentationFormat>Bildschirmpräsentation (4:3)</PresentationFormat>
  <Paragraphs>122</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Presentation_Template_PA_10</vt:lpstr>
      <vt:lpstr> 3rd PA10  EUDRS Working Group 3 Meeting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dc:title>
  <dc:creator>Böhm-Gartner Simone</dc:creator>
  <cp:lastModifiedBy>Böhm-Gartner Simone</cp:lastModifiedBy>
  <cp:revision>25</cp:revision>
  <cp:lastPrinted>2013-11-05T09:52:39Z</cp:lastPrinted>
  <dcterms:created xsi:type="dcterms:W3CDTF">2013-02-14T08:28:14Z</dcterms:created>
  <dcterms:modified xsi:type="dcterms:W3CDTF">2013-11-08T09:21:10Z</dcterms:modified>
</cp:coreProperties>
</file>