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312" r:id="rId2"/>
    <p:sldId id="270" r:id="rId3"/>
    <p:sldId id="313" r:id="rId4"/>
    <p:sldId id="310" r:id="rId5"/>
    <p:sldId id="316" r:id="rId6"/>
    <p:sldId id="317" r:id="rId7"/>
    <p:sldId id="314" r:id="rId8"/>
    <p:sldId id="279" r:id="rId9"/>
    <p:sldId id="305" r:id="rId10"/>
    <p:sldId id="315" r:id="rId11"/>
  </p:sldIdLst>
  <p:sldSz cx="9144000" cy="6858000" type="screen4x3"/>
  <p:notesSz cx="6784975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8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86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638D1-06DC-4B38-AD1B-2814170E720D}" type="datetimeFigureOut">
              <a:rPr lang="sl-SI" smtClean="0"/>
              <a:t>8.3.2016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EC64F-4627-43DE-B714-AB7E516DF115}" type="slidenum">
              <a:rPr lang="sl-SI" smtClean="0"/>
              <a:t>‹Nr.›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21605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8FD8E-F0D6-4058-93DF-E2F29848EE8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8498" y="4705350"/>
            <a:ext cx="54279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0AA39-26B8-47F1-B467-14598A41E31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40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5C343B-0C45-4DAC-859B-1F6CCBDBC52F}" type="slidenum">
              <a:rPr lang="de-AT" smtClean="0"/>
              <a:pPr>
                <a:defRPr/>
              </a:pPr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5C343B-0C45-4DAC-859B-1F6CCBDBC52F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5C343B-0C45-4DAC-859B-1F6CCBDBC52F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5C343B-0C45-4DAC-859B-1F6CCBDBC52F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5C343B-0C45-4DAC-859B-1F6CCBDBC52F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302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64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72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20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12968" cy="720080"/>
          </a:xfrm>
          <a:solidFill>
            <a:srgbClr val="F28800"/>
          </a:solidFill>
        </p:spPr>
        <p:txBody>
          <a:bodyPr/>
          <a:lstStyle>
            <a:lvl1pPr>
              <a:defRPr baseline="0">
                <a:solidFill>
                  <a:srgbClr val="0E419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988840"/>
            <a:ext cx="8712968" cy="413732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02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42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61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6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62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38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75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0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08912" cy="652934"/>
          </a:xfrm>
          <a:prstGeom prst="rect">
            <a:avLst/>
          </a:prstGeom>
          <a:solidFill>
            <a:srgbClr val="F288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82296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AB4C-0E30-4FB7-BCFE-D6BBB642F10C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3FF36-E633-4300-92F9-E48982ABC14A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959" y="0"/>
            <a:ext cx="2251720" cy="92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15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E41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H="1">
            <a:off x="395288" y="1016000"/>
            <a:ext cx="8569325" cy="0"/>
          </a:xfrm>
          <a:prstGeom prst="line">
            <a:avLst/>
          </a:prstGeom>
          <a:ln w="12700">
            <a:solidFill>
              <a:srgbClr val="F28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475656" y="2522902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cap="all" dirty="0">
                <a:solidFill>
                  <a:schemeClr val="accent6"/>
                </a:solidFill>
              </a:rPr>
              <a:t>8</a:t>
            </a:r>
            <a:r>
              <a:rPr lang="en-US" sz="3600" b="1" cap="all" baseline="30000" dirty="0">
                <a:solidFill>
                  <a:schemeClr val="accent6"/>
                </a:solidFill>
              </a:rPr>
              <a:t>TH</a:t>
            </a:r>
            <a:r>
              <a:rPr lang="en-US" sz="3600" b="1" cap="all" dirty="0">
                <a:solidFill>
                  <a:schemeClr val="accent6"/>
                </a:solidFill>
              </a:rPr>
              <a:t> Meeting of the </a:t>
            </a:r>
            <a:endParaRPr lang="en-US" sz="3600" b="1" cap="all" dirty="0" smtClean="0">
              <a:solidFill>
                <a:schemeClr val="accent6"/>
              </a:solidFill>
            </a:endParaRPr>
          </a:p>
          <a:p>
            <a:r>
              <a:rPr lang="en-US" sz="3600" b="1" cap="all" dirty="0" smtClean="0">
                <a:solidFill>
                  <a:schemeClr val="accent6"/>
                </a:solidFill>
              </a:rPr>
              <a:t>pa10 </a:t>
            </a:r>
            <a:r>
              <a:rPr lang="en-US" sz="3600" b="1" cap="all" dirty="0">
                <a:solidFill>
                  <a:schemeClr val="accent6"/>
                </a:solidFill>
              </a:rPr>
              <a:t>STEERING GROUP</a:t>
            </a:r>
            <a:endParaRPr lang="sl-SI" sz="3600" dirty="0">
              <a:solidFill>
                <a:schemeClr val="accent6"/>
              </a:solidFill>
            </a:endParaRPr>
          </a:p>
          <a:p>
            <a:endParaRPr lang="en-US" sz="3600" dirty="0" smtClean="0">
              <a:solidFill>
                <a:schemeClr val="accent6"/>
              </a:solidFill>
            </a:endParaRPr>
          </a:p>
          <a:p>
            <a:r>
              <a:rPr lang="en-US" sz="3200" dirty="0" smtClean="0">
                <a:solidFill>
                  <a:schemeClr val="accent6"/>
                </a:solidFill>
              </a:rPr>
              <a:t>Ljubljana, </a:t>
            </a:r>
            <a:r>
              <a:rPr lang="en-US" sz="3200" dirty="0">
                <a:solidFill>
                  <a:schemeClr val="accent6"/>
                </a:solidFill>
              </a:rPr>
              <a:t>June 12, </a:t>
            </a:r>
            <a:r>
              <a:rPr lang="en-US" sz="3200" dirty="0" smtClean="0">
                <a:solidFill>
                  <a:schemeClr val="accent6"/>
                </a:solidFill>
              </a:rPr>
              <a:t>2015</a:t>
            </a:r>
            <a:endParaRPr lang="sl-SI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08912" cy="652934"/>
          </a:xfrm>
        </p:spPr>
        <p:txBody>
          <a:bodyPr>
            <a:normAutofit/>
          </a:bodyPr>
          <a:lstStyle/>
          <a:p>
            <a:r>
              <a:rPr lang="de-AT" sz="3200" b="1" dirty="0" smtClean="0"/>
              <a:t>SG Meeting Conclusions</a:t>
            </a:r>
            <a:endParaRPr lang="en-GB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8208912" cy="4824536"/>
          </a:xfrm>
          <a:ln>
            <a:noFill/>
          </a:ln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AT" sz="2000" dirty="0" smtClean="0"/>
              <a:t>SG takes note of the PA 10 general orientation and welcomes the progress made.</a:t>
            </a:r>
          </a:p>
          <a:p>
            <a:pPr marL="457200" indent="-457200">
              <a:buFont typeface="+mj-lt"/>
              <a:buAutoNum type="arabicPeriod"/>
            </a:pPr>
            <a:endParaRPr lang="de-AT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2000" dirty="0" smtClean="0"/>
              <a:t>SG endorses new targets that correspond to PA10 actions from EUSDR Action Plan.</a:t>
            </a:r>
          </a:p>
          <a:p>
            <a:pPr marL="457200" indent="-457200">
              <a:buFont typeface="+mj-lt"/>
              <a:buAutoNum type="arabicPeriod"/>
            </a:pPr>
            <a:endParaRPr lang="de-AT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2000" dirty="0" smtClean="0"/>
              <a:t>SG takes note of the results of internal questionnaire and supports the promotion of Danube projects with significant macroregional impact within PA 10.</a:t>
            </a:r>
          </a:p>
          <a:p>
            <a:pPr marL="457200" indent="-457200">
              <a:buFont typeface="+mj-lt"/>
              <a:buAutoNum type="arabicPeriod"/>
            </a:pPr>
            <a:endParaRPr lang="de-AT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de-AT" sz="2000" dirty="0" smtClean="0"/>
              <a:t>SG supports the proposal for a meeting of ministers for regional development. PA 10 (in cooperation with PA 8 and PA 1B) will approach NCs to initiate such a meeting and is ready to support  the DSP in thematic preparations of the meeting.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9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uppieren 44"/>
          <p:cNvGrpSpPr/>
          <p:nvPr/>
        </p:nvGrpSpPr>
        <p:grpSpPr>
          <a:xfrm>
            <a:off x="3455876" y="1792988"/>
            <a:ext cx="2628292" cy="1569541"/>
            <a:chOff x="3226532" y="1186009"/>
            <a:chExt cx="2232248" cy="1317513"/>
          </a:xfrm>
          <a:solidFill>
            <a:srgbClr val="F28800">
              <a:alpha val="75000"/>
            </a:srgbClr>
          </a:solidFill>
        </p:grpSpPr>
        <p:pic>
          <p:nvPicPr>
            <p:cNvPr id="42" name="Grafik 4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6532" y="1186009"/>
              <a:ext cx="2232248" cy="915793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4" name="Abgerundetes Rechteck 3"/>
            <p:cNvSpPr/>
            <p:nvPr/>
          </p:nvSpPr>
          <p:spPr>
            <a:xfrm>
              <a:off x="3226532" y="2060848"/>
              <a:ext cx="2232248" cy="442674"/>
            </a:xfrm>
            <a:prstGeom prst="roundRect">
              <a:avLst/>
            </a:prstGeom>
            <a:solidFill>
              <a:srgbClr val="F28800"/>
            </a:solidFill>
            <a:ln>
              <a:solidFill>
                <a:srgbClr val="0E4194"/>
              </a:solidFill>
            </a:ln>
          </p:spPr>
          <p:txBody>
            <a:bodyPr wrap="square" anchor="ctr" anchorCtr="1">
              <a:normAutofit/>
            </a:bodyPr>
            <a:lstStyle/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PA10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Coordination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7" name="Abgerundetes Rechteck 6"/>
          <p:cNvSpPr/>
          <p:nvPr/>
        </p:nvSpPr>
        <p:spPr>
          <a:xfrm>
            <a:off x="157378" y="2835179"/>
            <a:ext cx="1705707" cy="5273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62500" lnSpcReduction="20000"/>
          </a:bodyPr>
          <a:lstStyle/>
          <a:p>
            <a:pPr algn="ctr"/>
            <a:r>
              <a:rPr lang="en-US" dirty="0" smtClean="0"/>
              <a:t>European Commission/DG </a:t>
            </a:r>
            <a:r>
              <a:rPr lang="en-US" dirty="0" err="1" smtClean="0"/>
              <a:t>Regio</a:t>
            </a:r>
            <a:endParaRPr lang="en-US" dirty="0"/>
          </a:p>
        </p:txBody>
      </p:sp>
      <p:grpSp>
        <p:nvGrpSpPr>
          <p:cNvPr id="170" name="Gruppieren 169"/>
          <p:cNvGrpSpPr/>
          <p:nvPr/>
        </p:nvGrpSpPr>
        <p:grpSpPr>
          <a:xfrm>
            <a:off x="4689732" y="4614090"/>
            <a:ext cx="237258" cy="1993525"/>
            <a:chOff x="2193301" y="4471032"/>
            <a:chExt cx="237258" cy="1993525"/>
          </a:xfrm>
        </p:grpSpPr>
        <p:sp>
          <p:nvSpPr>
            <p:cNvPr id="83" name="Pfeil nach rechts 82"/>
            <p:cNvSpPr/>
            <p:nvPr/>
          </p:nvSpPr>
          <p:spPr>
            <a:xfrm>
              <a:off x="2193301" y="4471032"/>
              <a:ext cx="237258" cy="294844"/>
            </a:xfrm>
            <a:prstGeom prst="rightArrow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25000" lnSpcReduction="20000"/>
            </a:bodyPr>
            <a:lstStyle/>
            <a:p>
              <a:pPr algn="ctr"/>
              <a:endParaRPr lang="en-GB" sz="2000" b="1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4" name="Pfeil nach rechts 83"/>
            <p:cNvSpPr/>
            <p:nvPr/>
          </p:nvSpPr>
          <p:spPr>
            <a:xfrm>
              <a:off x="2193301" y="5037259"/>
              <a:ext cx="237258" cy="294844"/>
            </a:xfrm>
            <a:prstGeom prst="rightArrow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25000" lnSpcReduction="20000"/>
            </a:bodyPr>
            <a:lstStyle/>
            <a:p>
              <a:pPr algn="ctr"/>
              <a:endParaRPr lang="en-GB" sz="2000" b="1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5" name="Pfeil nach rechts 84"/>
            <p:cNvSpPr/>
            <p:nvPr/>
          </p:nvSpPr>
          <p:spPr>
            <a:xfrm>
              <a:off x="2193301" y="5603486"/>
              <a:ext cx="237258" cy="294844"/>
            </a:xfrm>
            <a:prstGeom prst="rightArrow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25000" lnSpcReduction="20000"/>
            </a:bodyPr>
            <a:lstStyle/>
            <a:p>
              <a:pPr algn="ctr"/>
              <a:endParaRPr lang="en-GB" sz="2000" b="1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86" name="Pfeil nach rechts 85"/>
            <p:cNvSpPr/>
            <p:nvPr/>
          </p:nvSpPr>
          <p:spPr>
            <a:xfrm>
              <a:off x="2193301" y="6169713"/>
              <a:ext cx="237258" cy="294844"/>
            </a:xfrm>
            <a:prstGeom prst="rightArrow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25000" lnSpcReduction="20000"/>
            </a:bodyPr>
            <a:lstStyle/>
            <a:p>
              <a:pPr algn="ctr"/>
              <a:endParaRPr lang="en-GB" sz="2000" b="1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96" name="Textfeld 95"/>
          <p:cNvSpPr txBox="1"/>
          <p:nvPr/>
        </p:nvSpPr>
        <p:spPr>
          <a:xfrm>
            <a:off x="2457710" y="2821852"/>
            <a:ext cx="794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/>
              <a:t>Reporting</a:t>
            </a:r>
            <a:endParaRPr lang="en-GB" sz="1200" dirty="0"/>
          </a:p>
        </p:txBody>
      </p:sp>
      <p:grpSp>
        <p:nvGrpSpPr>
          <p:cNvPr id="388" name="Gruppieren 387"/>
          <p:cNvGrpSpPr/>
          <p:nvPr/>
        </p:nvGrpSpPr>
        <p:grpSpPr>
          <a:xfrm>
            <a:off x="157378" y="276954"/>
            <a:ext cx="7345114" cy="364253"/>
            <a:chOff x="175815" y="148423"/>
            <a:chExt cx="7345114" cy="364253"/>
          </a:xfrm>
        </p:grpSpPr>
        <p:sp>
          <p:nvSpPr>
            <p:cNvPr id="6" name="Abgerundetes Rechteck 5"/>
            <p:cNvSpPr/>
            <p:nvPr/>
          </p:nvSpPr>
          <p:spPr>
            <a:xfrm>
              <a:off x="2107658" y="155092"/>
              <a:ext cx="1644189" cy="357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0000" lnSpcReduction="20000"/>
            </a:bodyPr>
            <a:lstStyle/>
            <a:p>
              <a:pPr algn="ctr"/>
              <a:r>
                <a:rPr lang="de-AT" dirty="0" smtClean="0"/>
                <a:t>European </a:t>
              </a:r>
              <a:r>
                <a:rPr lang="de-AT" dirty="0" err="1" smtClean="0"/>
                <a:t>Parliament</a:t>
              </a:r>
              <a:endParaRPr lang="en-GB" dirty="0"/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175815" y="148423"/>
              <a:ext cx="1717801" cy="36425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/>
              <a:r>
                <a:rPr lang="de-AT" dirty="0"/>
                <a:t>Council</a:t>
              </a:r>
              <a:endParaRPr lang="en-GB" dirty="0"/>
            </a:p>
          </p:txBody>
        </p:sp>
        <p:sp>
          <p:nvSpPr>
            <p:cNvPr id="109" name="Abgerundetes Rechteck 108"/>
            <p:cNvSpPr/>
            <p:nvPr/>
          </p:nvSpPr>
          <p:spPr>
            <a:xfrm>
              <a:off x="3966364" y="155093"/>
              <a:ext cx="1644189" cy="357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de-AT" dirty="0" smtClean="0"/>
                <a:t>EESC</a:t>
              </a:r>
              <a:endParaRPr lang="en-GB" dirty="0"/>
            </a:p>
          </p:txBody>
        </p:sp>
        <p:sp>
          <p:nvSpPr>
            <p:cNvPr id="116" name="Abgerundetes Rechteck 115"/>
            <p:cNvSpPr/>
            <p:nvPr/>
          </p:nvSpPr>
          <p:spPr>
            <a:xfrm>
              <a:off x="5876740" y="155093"/>
              <a:ext cx="1644189" cy="357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de-AT" dirty="0" err="1" smtClean="0"/>
                <a:t>CoR</a:t>
              </a:r>
              <a:endParaRPr lang="en-GB" dirty="0"/>
            </a:p>
          </p:txBody>
        </p:sp>
      </p:grpSp>
      <p:grpSp>
        <p:nvGrpSpPr>
          <p:cNvPr id="446" name="Gruppieren 445"/>
          <p:cNvGrpSpPr/>
          <p:nvPr/>
        </p:nvGrpSpPr>
        <p:grpSpPr>
          <a:xfrm>
            <a:off x="1511941" y="3795665"/>
            <a:ext cx="2798748" cy="2973231"/>
            <a:chOff x="1619672" y="3802092"/>
            <a:chExt cx="2798748" cy="2973231"/>
          </a:xfrm>
        </p:grpSpPr>
        <p:sp>
          <p:nvSpPr>
            <p:cNvPr id="13" name="Abgerundetes Rechteck 12"/>
            <p:cNvSpPr/>
            <p:nvPr/>
          </p:nvSpPr>
          <p:spPr>
            <a:xfrm>
              <a:off x="1619672" y="3802092"/>
              <a:ext cx="2786906" cy="452960"/>
            </a:xfrm>
            <a:prstGeom prst="roundRect">
              <a:avLst/>
            </a:prstGeom>
            <a:solidFill>
              <a:srgbClr val="F28800"/>
            </a:solidFill>
            <a:ln>
              <a:solidFill>
                <a:srgbClr val="0E4194"/>
              </a:solidFill>
            </a:ln>
          </p:spPr>
          <p:txBody>
            <a:bodyPr wrap="square" anchor="ctr" anchorCtr="1">
              <a:normAutofit fontScale="32500" lnSpcReduction="20000"/>
            </a:bodyPr>
            <a:lstStyle/>
            <a:p>
              <a:pPr algn="ctr"/>
              <a:r>
                <a:rPr lang="de-AT" sz="5500" b="1" dirty="0" err="1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Steering</a:t>
              </a:r>
              <a:r>
                <a:rPr lang="de-AT" sz="31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49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Group </a:t>
              </a:r>
            </a:p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(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civil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servants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from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the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14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Region countries &amp; EC, RCC, EESC)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3" name="Abgerundetes Rechteck 62"/>
            <p:cNvSpPr/>
            <p:nvPr/>
          </p:nvSpPr>
          <p:spPr>
            <a:xfrm>
              <a:off x="1619672" y="4521403"/>
              <a:ext cx="2792827" cy="515768"/>
            </a:xfrm>
            <a:prstGeom prst="roundRect">
              <a:avLst/>
            </a:prstGeom>
            <a:solidFill>
              <a:srgbClr val="F28800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Advisory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Committee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for D-CAP </a:t>
              </a:r>
            </a:p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(AC D-CAP)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4" name="Abgerundetes Rechteck 63"/>
            <p:cNvSpPr/>
            <p:nvPr/>
          </p:nvSpPr>
          <p:spPr>
            <a:xfrm>
              <a:off x="1619672" y="5100787"/>
              <a:ext cx="2793802" cy="515768"/>
            </a:xfrm>
            <a:prstGeom prst="roundRect">
              <a:avLst/>
            </a:prstGeom>
            <a:solidFill>
              <a:srgbClr val="F28800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Advisory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Committee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for D-LAP </a:t>
              </a:r>
            </a:p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(AC D-LAP)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5" name="Abgerundetes Rechteck 64"/>
            <p:cNvSpPr/>
            <p:nvPr/>
          </p:nvSpPr>
          <p:spPr>
            <a:xfrm>
              <a:off x="1619672" y="5680171"/>
              <a:ext cx="2792827" cy="515768"/>
            </a:xfrm>
            <a:prstGeom prst="roundRect">
              <a:avLst/>
            </a:prstGeom>
            <a:solidFill>
              <a:srgbClr val="F28800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Advisory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Committee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for UPDR </a:t>
              </a:r>
            </a:p>
            <a:p>
              <a:pPr algn="ctr"/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(AC UPDR)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66" name="Abgerundetes Rechteck 65"/>
            <p:cNvSpPr/>
            <p:nvPr/>
          </p:nvSpPr>
          <p:spPr>
            <a:xfrm>
              <a:off x="1619672" y="6259555"/>
              <a:ext cx="2798748" cy="515768"/>
            </a:xfrm>
            <a:prstGeom prst="roundRect">
              <a:avLst/>
            </a:prstGeom>
            <a:solidFill>
              <a:srgbClr val="F28800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en-US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Advisory Committee </a:t>
              </a:r>
              <a:r>
                <a:rPr lang="en-US" sz="2000" b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for D-FIP</a:t>
              </a:r>
              <a:endParaRPr lang="en-US" sz="2000" b="1" dirty="0" smtClean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  <a:p>
              <a:pPr algn="ctr"/>
              <a:r>
                <a:rPr lang="en-US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(AC D-FIP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)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</p:grpSp>
      <p:cxnSp>
        <p:nvCxnSpPr>
          <p:cNvPr id="314" name="Gerade Verbindung 313"/>
          <p:cNvCxnSpPr>
            <a:stCxn id="13" idx="0"/>
            <a:endCxn id="109" idx="2"/>
          </p:cNvCxnSpPr>
          <p:nvPr/>
        </p:nvCxnSpPr>
        <p:spPr>
          <a:xfrm rot="5400000" flipH="1" flipV="1">
            <a:off x="2260479" y="1286122"/>
            <a:ext cx="3154458" cy="1864628"/>
          </a:xfrm>
          <a:prstGeom prst="curvedConnector3">
            <a:avLst>
              <a:gd name="adj1" fmla="val 60694"/>
            </a:avLst>
          </a:prstGeom>
          <a:ln>
            <a:solidFill>
              <a:srgbClr val="F288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2" name="Gruppieren 451"/>
          <p:cNvGrpSpPr/>
          <p:nvPr/>
        </p:nvGrpSpPr>
        <p:grpSpPr>
          <a:xfrm>
            <a:off x="5243653" y="3796390"/>
            <a:ext cx="2855597" cy="2972506"/>
            <a:chOff x="4907991" y="3802092"/>
            <a:chExt cx="2855597" cy="2972506"/>
          </a:xfrm>
        </p:grpSpPr>
        <p:sp>
          <p:nvSpPr>
            <p:cNvPr id="50" name="Abgerundetes Rechteck 49"/>
            <p:cNvSpPr/>
            <p:nvPr/>
          </p:nvSpPr>
          <p:spPr>
            <a:xfrm>
              <a:off x="4937036" y="3802092"/>
              <a:ext cx="2826552" cy="452234"/>
            </a:xfrm>
            <a:prstGeom prst="roundRect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/>
            </a:bodyPr>
            <a:lstStyle/>
            <a:p>
              <a:pPr algn="ctr"/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Stakeholder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Platforms</a:t>
              </a:r>
              <a:endParaRPr lang="en-GB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1" name="Abgerundetes Rechteck 50"/>
            <p:cNvSpPr/>
            <p:nvPr/>
          </p:nvSpPr>
          <p:spPr>
            <a:xfrm>
              <a:off x="4907991" y="4520678"/>
              <a:ext cx="2855597" cy="517236"/>
            </a:xfrm>
            <a:prstGeom prst="roundRect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Capacity </a:t>
              </a:r>
              <a:r>
                <a:rPr lang="de-AT" sz="2000" b="1" dirty="0" err="1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Building</a:t>
              </a:r>
              <a:endParaRPr lang="de-AT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  <a:p>
              <a:pPr algn="ctr"/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Platform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Region (D-CAP)</a:t>
              </a:r>
              <a:endParaRPr lang="en-GB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2" name="Abgerundetes Rechteck 51"/>
            <p:cNvSpPr/>
            <p:nvPr/>
          </p:nvSpPr>
          <p:spPr>
            <a:xfrm>
              <a:off x="4907991" y="5100062"/>
              <a:ext cx="2847771" cy="515768"/>
            </a:xfrm>
            <a:prstGeom prst="roundRect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Local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Actors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Platform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</a:p>
            <a:p>
              <a:pPr algn="ctr"/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(D-LAP)</a:t>
              </a:r>
              <a:endParaRPr lang="en-GB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53" name="Abgerundetes Rechteck 52"/>
            <p:cNvSpPr/>
            <p:nvPr/>
          </p:nvSpPr>
          <p:spPr>
            <a:xfrm>
              <a:off x="4907991" y="5679446"/>
              <a:ext cx="2830874" cy="515768"/>
            </a:xfrm>
            <a:prstGeom prst="roundRect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Urban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Platform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Region (UPDR)</a:t>
              </a:r>
              <a:endParaRPr lang="en-GB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437" name="Abgerundetes Rechteck 436"/>
            <p:cNvSpPr/>
            <p:nvPr/>
          </p:nvSpPr>
          <p:spPr>
            <a:xfrm>
              <a:off x="4907991" y="6258830"/>
              <a:ext cx="2847772" cy="515768"/>
            </a:xfrm>
            <a:prstGeom prst="roundRect">
              <a:avLst/>
            </a:prstGeom>
            <a:solidFill>
              <a:srgbClr val="0E4194"/>
            </a:solidFill>
            <a:ln>
              <a:noFill/>
            </a:ln>
          </p:spPr>
          <p:txBody>
            <a:bodyPr wrap="square" anchor="ctr" anchorCtr="1">
              <a:normAutofit fontScale="70000" lnSpcReduction="20000"/>
            </a:bodyPr>
            <a:lstStyle/>
            <a:p>
              <a:pPr algn="ctr"/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Financing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and Investment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Platform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F28800"/>
                  </a:solidFill>
                  <a:latin typeface="Calibri" pitchFamily="34" charset="0"/>
                  <a:cs typeface="Arial" charset="0"/>
                </a:rPr>
                <a:t> Region (D-FIP)</a:t>
              </a:r>
              <a:endParaRPr lang="en-GB" sz="2000" b="1" dirty="0">
                <a:solidFill>
                  <a:srgbClr val="F28800"/>
                </a:solidFill>
                <a:latin typeface="Calibri" pitchFamily="34" charset="0"/>
                <a:cs typeface="Arial" charset="0"/>
              </a:endParaRPr>
            </a:p>
          </p:txBody>
        </p:sp>
      </p:grpSp>
      <p:cxnSp>
        <p:nvCxnSpPr>
          <p:cNvPr id="450" name="Gewinkelte Verbindung 449"/>
          <p:cNvCxnSpPr>
            <a:stCxn id="13" idx="2"/>
            <a:endCxn id="63" idx="0"/>
          </p:cNvCxnSpPr>
          <p:nvPr/>
        </p:nvCxnSpPr>
        <p:spPr>
          <a:xfrm rot="16200000" flipH="1">
            <a:off x="2773699" y="4380319"/>
            <a:ext cx="266351" cy="2961"/>
          </a:xfrm>
          <a:prstGeom prst="bentConnector3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winkelte Verbindung 36"/>
          <p:cNvCxnSpPr>
            <a:stCxn id="13" idx="0"/>
            <a:endCxn id="4" idx="2"/>
          </p:cNvCxnSpPr>
          <p:nvPr/>
        </p:nvCxnSpPr>
        <p:spPr>
          <a:xfrm rot="5400000" flipH="1" flipV="1">
            <a:off x="3621140" y="2646783"/>
            <a:ext cx="433136" cy="1864628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4" idx="2"/>
            <a:endCxn id="50" idx="0"/>
          </p:cNvCxnSpPr>
          <p:nvPr/>
        </p:nvCxnSpPr>
        <p:spPr>
          <a:xfrm rot="16200000" flipH="1">
            <a:off x="5511068" y="2621483"/>
            <a:ext cx="433861" cy="1915952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97"/>
          <p:cNvCxnSpPr>
            <a:stCxn id="13" idx="3"/>
            <a:endCxn id="87" idx="1"/>
          </p:cNvCxnSpPr>
          <p:nvPr/>
        </p:nvCxnSpPr>
        <p:spPr>
          <a:xfrm flipV="1">
            <a:off x="4298847" y="3145052"/>
            <a:ext cx="3247879" cy="877093"/>
          </a:xfrm>
          <a:prstGeom prst="line">
            <a:avLst/>
          </a:prstGeom>
          <a:ln>
            <a:solidFill>
              <a:srgbClr val="F288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101"/>
          <p:cNvCxnSpPr>
            <a:stCxn id="13" idx="1"/>
            <a:endCxn id="7" idx="2"/>
          </p:cNvCxnSpPr>
          <p:nvPr/>
        </p:nvCxnSpPr>
        <p:spPr>
          <a:xfrm rot="10800000">
            <a:off x="1010233" y="3362531"/>
            <a:ext cx="501709" cy="659615"/>
          </a:xfrm>
          <a:prstGeom prst="curvedConnector2">
            <a:avLst/>
          </a:prstGeom>
          <a:ln>
            <a:solidFill>
              <a:srgbClr val="F28800">
                <a:alpha val="2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Gewinkelte Verbindung 462"/>
          <p:cNvCxnSpPr>
            <a:stCxn id="51" idx="3"/>
            <a:endCxn id="87" idx="2"/>
          </p:cNvCxnSpPr>
          <p:nvPr/>
        </p:nvCxnSpPr>
        <p:spPr>
          <a:xfrm flipV="1">
            <a:off x="8099250" y="3361052"/>
            <a:ext cx="221476" cy="1412542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Gewinkelte Verbindung 466"/>
          <p:cNvCxnSpPr>
            <a:stCxn id="52" idx="3"/>
            <a:endCxn id="87" idx="2"/>
          </p:cNvCxnSpPr>
          <p:nvPr/>
        </p:nvCxnSpPr>
        <p:spPr>
          <a:xfrm flipV="1">
            <a:off x="8091424" y="3361052"/>
            <a:ext cx="229302" cy="1991192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Gewinkelte Verbindung 470"/>
          <p:cNvCxnSpPr>
            <a:stCxn id="53" idx="3"/>
            <a:endCxn id="87" idx="2"/>
          </p:cNvCxnSpPr>
          <p:nvPr/>
        </p:nvCxnSpPr>
        <p:spPr>
          <a:xfrm flipV="1">
            <a:off x="8074527" y="3361052"/>
            <a:ext cx="246199" cy="257057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Gewinkelte Verbindung 472"/>
          <p:cNvCxnSpPr>
            <a:stCxn id="437" idx="3"/>
            <a:endCxn id="87" idx="2"/>
          </p:cNvCxnSpPr>
          <p:nvPr/>
        </p:nvCxnSpPr>
        <p:spPr>
          <a:xfrm flipV="1">
            <a:off x="8091425" y="3361052"/>
            <a:ext cx="229301" cy="314996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Gewinkelte Verbindung 477"/>
          <p:cNvCxnSpPr>
            <a:stCxn id="4" idx="3"/>
            <a:endCxn id="129" idx="1"/>
          </p:cNvCxnSpPr>
          <p:nvPr/>
        </p:nvCxnSpPr>
        <p:spPr>
          <a:xfrm flipV="1">
            <a:off x="6084168" y="1095029"/>
            <a:ext cx="1463534" cy="200382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Gewinkelte Verbindung 481"/>
          <p:cNvCxnSpPr>
            <a:stCxn id="4" idx="3"/>
            <a:endCxn id="363" idx="1"/>
          </p:cNvCxnSpPr>
          <p:nvPr/>
        </p:nvCxnSpPr>
        <p:spPr>
          <a:xfrm flipV="1">
            <a:off x="6084168" y="1617049"/>
            <a:ext cx="1462558" cy="148180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Gewinkelte Verbindung 483"/>
          <p:cNvCxnSpPr>
            <a:stCxn id="4" idx="3"/>
            <a:endCxn id="130" idx="1"/>
          </p:cNvCxnSpPr>
          <p:nvPr/>
        </p:nvCxnSpPr>
        <p:spPr>
          <a:xfrm flipV="1">
            <a:off x="6084168" y="2116972"/>
            <a:ext cx="1481300" cy="981881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Gewinkelte Verbindung 485"/>
          <p:cNvCxnSpPr>
            <a:stCxn id="4" idx="3"/>
            <a:endCxn id="87" idx="1"/>
          </p:cNvCxnSpPr>
          <p:nvPr/>
        </p:nvCxnSpPr>
        <p:spPr>
          <a:xfrm>
            <a:off x="6084168" y="3098853"/>
            <a:ext cx="1462558" cy="46199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Gerade Verbindung mit Pfeil 500"/>
          <p:cNvCxnSpPr>
            <a:stCxn id="7" idx="3"/>
            <a:endCxn id="4" idx="1"/>
          </p:cNvCxnSpPr>
          <p:nvPr/>
        </p:nvCxnSpPr>
        <p:spPr>
          <a:xfrm flipV="1">
            <a:off x="1863085" y="3098853"/>
            <a:ext cx="1592791" cy="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80"/>
          <p:cNvCxnSpPr>
            <a:stCxn id="7" idx="0"/>
            <a:endCxn id="11" idx="2"/>
          </p:cNvCxnSpPr>
          <p:nvPr/>
        </p:nvCxnSpPr>
        <p:spPr>
          <a:xfrm rot="5400000" flipH="1" flipV="1">
            <a:off x="-83731" y="1735170"/>
            <a:ext cx="2193972" cy="6047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winkelte Verbindung 87"/>
          <p:cNvCxnSpPr>
            <a:stCxn id="7" idx="0"/>
            <a:endCxn id="129" idx="1"/>
          </p:cNvCxnSpPr>
          <p:nvPr/>
        </p:nvCxnSpPr>
        <p:spPr>
          <a:xfrm rot="5400000" flipH="1" flipV="1">
            <a:off x="3408892" y="-1303631"/>
            <a:ext cx="1740150" cy="653747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winkelte Verbindung 89"/>
          <p:cNvCxnSpPr>
            <a:stCxn id="7" idx="0"/>
            <a:endCxn id="6" idx="2"/>
          </p:cNvCxnSpPr>
          <p:nvPr/>
        </p:nvCxnSpPr>
        <p:spPr>
          <a:xfrm rot="5400000" flipH="1" flipV="1">
            <a:off x="863788" y="787651"/>
            <a:ext cx="2193973" cy="1901084"/>
          </a:xfrm>
          <a:prstGeom prst="bentConnector3">
            <a:avLst>
              <a:gd name="adj1" fmla="val 79943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winkelte Verbindung 94"/>
          <p:cNvCxnSpPr>
            <a:stCxn id="7" idx="0"/>
            <a:endCxn id="109" idx="2"/>
          </p:cNvCxnSpPr>
          <p:nvPr/>
        </p:nvCxnSpPr>
        <p:spPr>
          <a:xfrm rot="5400000" flipH="1" flipV="1">
            <a:off x="1793141" y="-141702"/>
            <a:ext cx="2193972" cy="3759790"/>
          </a:xfrm>
          <a:prstGeom prst="bentConnector3">
            <a:avLst>
              <a:gd name="adj1" fmla="val 80348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winkelte Verbindung 100"/>
          <p:cNvCxnSpPr>
            <a:stCxn id="7" idx="0"/>
            <a:endCxn id="116" idx="2"/>
          </p:cNvCxnSpPr>
          <p:nvPr/>
        </p:nvCxnSpPr>
        <p:spPr>
          <a:xfrm rot="5400000" flipH="1" flipV="1">
            <a:off x="2748329" y="-1096890"/>
            <a:ext cx="2193972" cy="5670166"/>
          </a:xfrm>
          <a:prstGeom prst="bentConnector3">
            <a:avLst>
              <a:gd name="adj1" fmla="val 79943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104"/>
          <p:cNvCxnSpPr>
            <a:stCxn id="11" idx="0"/>
            <a:endCxn id="129" idx="0"/>
          </p:cNvCxnSpPr>
          <p:nvPr/>
        </p:nvCxnSpPr>
        <p:spPr>
          <a:xfrm rot="16200000" flipH="1">
            <a:off x="4367952" y="-3074720"/>
            <a:ext cx="602075" cy="7305423"/>
          </a:xfrm>
          <a:prstGeom prst="bentConnector3">
            <a:avLst>
              <a:gd name="adj1" fmla="val -37969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uppieren 40"/>
          <p:cNvGrpSpPr/>
          <p:nvPr/>
        </p:nvGrpSpPr>
        <p:grpSpPr>
          <a:xfrm>
            <a:off x="7546726" y="879029"/>
            <a:ext cx="1566742" cy="2482023"/>
            <a:chOff x="7509225" y="838966"/>
            <a:chExt cx="1566742" cy="2482023"/>
          </a:xfrm>
        </p:grpSpPr>
        <p:grpSp>
          <p:nvGrpSpPr>
            <p:cNvPr id="461" name="Gruppieren 460"/>
            <p:cNvGrpSpPr/>
            <p:nvPr/>
          </p:nvGrpSpPr>
          <p:grpSpPr>
            <a:xfrm>
              <a:off x="7509225" y="838966"/>
              <a:ext cx="1566742" cy="2482023"/>
              <a:chOff x="7344426" y="829078"/>
              <a:chExt cx="1566742" cy="2067211"/>
            </a:xfrm>
          </p:grpSpPr>
          <p:grpSp>
            <p:nvGrpSpPr>
              <p:cNvPr id="396" name="Gruppieren 395"/>
              <p:cNvGrpSpPr/>
              <p:nvPr/>
            </p:nvGrpSpPr>
            <p:grpSpPr>
              <a:xfrm>
                <a:off x="7344426" y="829078"/>
                <a:ext cx="1566742" cy="1210950"/>
                <a:chOff x="7394229" y="827950"/>
                <a:chExt cx="1566742" cy="1210950"/>
              </a:xfrm>
            </p:grpSpPr>
            <p:sp>
              <p:nvSpPr>
                <p:cNvPr id="129" name="Abgerundetes Rechteck 128"/>
                <p:cNvSpPr/>
                <p:nvPr/>
              </p:nvSpPr>
              <p:spPr>
                <a:xfrm>
                  <a:off x="7395205" y="827950"/>
                  <a:ext cx="1548000" cy="359801"/>
                </a:xfrm>
                <a:prstGeom prst="roundRect">
                  <a:avLst/>
                </a:prstGeom>
                <a:solidFill>
                  <a:srgbClr val="DCC601"/>
                </a:solidFill>
                <a:ln>
                  <a:noFill/>
                </a:ln>
              </p:spPr>
              <p:txBody>
                <a:bodyPr wrap="square" anchor="ctr" anchorCtr="1">
                  <a:normAutofit fontScale="55000" lnSpcReduction="20000"/>
                </a:bodyPr>
                <a:lstStyle/>
                <a:p>
                  <a:pPr algn="ctr"/>
                  <a:r>
                    <a:rPr lang="de-AT" sz="2000" b="1" dirty="0" smtClean="0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EUSDR High Level Group (NCs)</a:t>
                  </a:r>
                  <a:endParaRPr lang="en-GB" sz="2000" b="1" dirty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endParaRPr>
                </a:p>
              </p:txBody>
            </p:sp>
            <p:sp>
              <p:nvSpPr>
                <p:cNvPr id="130" name="Abgerundetes Rechteck 129"/>
                <p:cNvSpPr/>
                <p:nvPr/>
              </p:nvSpPr>
              <p:spPr>
                <a:xfrm>
                  <a:off x="7412971" y="1679099"/>
                  <a:ext cx="1548000" cy="359801"/>
                </a:xfrm>
                <a:prstGeom prst="roundRect">
                  <a:avLst/>
                </a:prstGeom>
                <a:solidFill>
                  <a:srgbClr val="DCC601"/>
                </a:solidFill>
                <a:ln>
                  <a:noFill/>
                </a:ln>
              </p:spPr>
              <p:txBody>
                <a:bodyPr wrap="square" anchor="ctr" anchorCtr="1">
                  <a:normAutofit fontScale="55000" lnSpcReduction="20000"/>
                </a:bodyPr>
                <a:lstStyle/>
                <a:p>
                  <a:pPr algn="ctr"/>
                  <a:r>
                    <a:rPr lang="de-AT" sz="2000" b="1" dirty="0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Other EUSDR </a:t>
                  </a:r>
                  <a:r>
                    <a:rPr lang="de-AT" sz="2000" b="1" dirty="0" smtClean="0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Priority Areas </a:t>
                  </a:r>
                  <a:r>
                    <a:rPr lang="de-AT" sz="2000" b="1" dirty="0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(PACs)</a:t>
                  </a:r>
                  <a:endParaRPr lang="en-GB" sz="2000" b="1" dirty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endParaRPr>
                </a:p>
              </p:txBody>
            </p:sp>
            <p:sp>
              <p:nvSpPr>
                <p:cNvPr id="363" name="Abgerundetes Rechteck 362"/>
                <p:cNvSpPr/>
                <p:nvPr/>
              </p:nvSpPr>
              <p:spPr>
                <a:xfrm>
                  <a:off x="7394229" y="1262727"/>
                  <a:ext cx="1548000" cy="359801"/>
                </a:xfrm>
                <a:prstGeom prst="roundRect">
                  <a:avLst/>
                </a:prstGeom>
                <a:solidFill>
                  <a:srgbClr val="DCC601"/>
                </a:solidFill>
                <a:ln>
                  <a:noFill/>
                </a:ln>
              </p:spPr>
              <p:txBody>
                <a:bodyPr wrap="square" anchor="ctr" anchorCtr="1">
                  <a:normAutofit fontScale="55000" lnSpcReduction="20000"/>
                </a:bodyPr>
                <a:lstStyle/>
                <a:p>
                  <a:pPr algn="ctr"/>
                  <a:r>
                    <a:rPr lang="de-AT" sz="2000" b="1" dirty="0" err="1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Danube</a:t>
                  </a:r>
                  <a:r>
                    <a:rPr lang="de-AT" sz="2000" b="1" dirty="0">
                      <a:solidFill>
                        <a:srgbClr val="0E4194"/>
                      </a:solidFill>
                      <a:latin typeface="Calibri" pitchFamily="34" charset="0"/>
                      <a:cs typeface="Arial" charset="0"/>
                    </a:rPr>
                    <a:t> Transnational Programme (ETC)</a:t>
                  </a:r>
                  <a:endParaRPr lang="en-GB" sz="2000" b="1" dirty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endParaRPr>
                </a:p>
              </p:txBody>
            </p:sp>
          </p:grpSp>
          <p:sp>
            <p:nvSpPr>
              <p:cNvPr id="87" name="Abgerundetes Rechteck 86"/>
              <p:cNvSpPr/>
              <p:nvPr/>
            </p:nvSpPr>
            <p:spPr>
              <a:xfrm>
                <a:off x="7344426" y="2536488"/>
                <a:ext cx="1548000" cy="359801"/>
              </a:xfrm>
              <a:prstGeom prst="roundRect">
                <a:avLst/>
              </a:prstGeom>
              <a:solidFill>
                <a:srgbClr val="DCC601"/>
              </a:solidFill>
              <a:ln>
                <a:noFill/>
              </a:ln>
            </p:spPr>
            <p:txBody>
              <a:bodyPr wrap="square" anchor="ctr" anchorCtr="1">
                <a:normAutofit fontScale="47500" lnSpcReduction="20000"/>
              </a:bodyPr>
              <a:lstStyle/>
              <a:p>
                <a:pPr algn="ctr"/>
                <a:r>
                  <a:rPr lang="de-AT" sz="2000" b="1" dirty="0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Int. </a:t>
                </a:r>
                <a:r>
                  <a:rPr lang="de-AT" sz="2000" b="1" dirty="0" err="1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Organisations</a:t>
                </a:r>
                <a:r>
                  <a:rPr lang="de-AT" sz="2000" b="1" dirty="0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 (</a:t>
                </a:r>
                <a:r>
                  <a:rPr lang="de-AT" sz="2000" b="1" dirty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RCC, CEI</a:t>
                </a:r>
                <a:r>
                  <a:rPr lang="de-AT" sz="2000" b="1" dirty="0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, </a:t>
                </a:r>
                <a:r>
                  <a:rPr lang="de-AT" sz="2000" b="1" dirty="0" err="1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CoDCR</a:t>
                </a:r>
                <a:r>
                  <a:rPr lang="de-AT" sz="2000" b="1" dirty="0" smtClean="0">
                    <a:solidFill>
                      <a:srgbClr val="0E4194"/>
                    </a:solidFill>
                    <a:latin typeface="Calibri" pitchFamily="34" charset="0"/>
                    <a:cs typeface="Arial" charset="0"/>
                  </a:rPr>
                  <a:t>, IOM, etc.)</a:t>
                </a:r>
                <a:endParaRPr lang="en-GB" sz="2000" b="1" dirty="0">
                  <a:solidFill>
                    <a:srgbClr val="0E4194"/>
                  </a:solidFill>
                  <a:latin typeface="Calibri" pitchFamily="34" charset="0"/>
                  <a:cs typeface="Arial" charset="0"/>
                </a:endParaRPr>
              </a:p>
            </p:txBody>
          </p:sp>
        </p:grpSp>
        <p:sp>
          <p:nvSpPr>
            <p:cNvPr id="56" name="Abgerundetes Rechteck 55"/>
            <p:cNvSpPr/>
            <p:nvPr/>
          </p:nvSpPr>
          <p:spPr>
            <a:xfrm>
              <a:off x="7509225" y="2369380"/>
              <a:ext cx="1548000" cy="432000"/>
            </a:xfrm>
            <a:prstGeom prst="roundRect">
              <a:avLst/>
            </a:prstGeom>
            <a:solidFill>
              <a:srgbClr val="DCC601"/>
            </a:solidFill>
            <a:ln>
              <a:noFill/>
            </a:ln>
          </p:spPr>
          <p:txBody>
            <a:bodyPr wrap="square" anchor="ctr" anchorCtr="1">
              <a:normAutofit fontScale="55000" lnSpcReduction="20000"/>
            </a:bodyPr>
            <a:lstStyle/>
            <a:p>
              <a:pPr algn="ctr"/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Danube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de-AT" sz="2000" b="1" dirty="0" err="1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Strategy</a:t>
              </a:r>
              <a:r>
                <a:rPr lang="de-AT" sz="2000" b="1" dirty="0" smtClean="0">
                  <a:solidFill>
                    <a:srgbClr val="0E4194"/>
                  </a:solidFill>
                  <a:latin typeface="Calibri" pitchFamily="34" charset="0"/>
                  <a:cs typeface="Arial" charset="0"/>
                </a:rPr>
                <a:t> Point</a:t>
              </a:r>
              <a:endParaRPr lang="en-GB" sz="2000" b="1" dirty="0">
                <a:solidFill>
                  <a:srgbClr val="0E4194"/>
                </a:solidFill>
                <a:latin typeface="Calibri" pitchFamily="34" charset="0"/>
                <a:cs typeface="Arial" charset="0"/>
              </a:endParaRPr>
            </a:p>
          </p:txBody>
        </p:sp>
      </p:grpSp>
      <p:cxnSp>
        <p:nvCxnSpPr>
          <p:cNvPr id="454" name="Gewinkelte Verbindung 453"/>
          <p:cNvCxnSpPr>
            <a:stCxn id="4" idx="3"/>
            <a:endCxn id="50" idx="0"/>
          </p:cNvCxnSpPr>
          <p:nvPr/>
        </p:nvCxnSpPr>
        <p:spPr>
          <a:xfrm>
            <a:off x="6084168" y="3098853"/>
            <a:ext cx="601806" cy="69753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winkelte Verbindung 109"/>
          <p:cNvCxnSpPr>
            <a:stCxn id="4" idx="3"/>
            <a:endCxn id="56" idx="1"/>
          </p:cNvCxnSpPr>
          <p:nvPr/>
        </p:nvCxnSpPr>
        <p:spPr>
          <a:xfrm flipV="1">
            <a:off x="6084168" y="2625443"/>
            <a:ext cx="1462558" cy="47341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63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08912" cy="652934"/>
          </a:xfrm>
        </p:spPr>
        <p:txBody>
          <a:bodyPr>
            <a:normAutofit/>
          </a:bodyPr>
          <a:lstStyle/>
          <a:p>
            <a:r>
              <a:rPr lang="de-AT" sz="2400" b="1" dirty="0" smtClean="0"/>
              <a:t>7th SG Meeting (Oct. 2014) – agreed meetings / deadlines</a:t>
            </a:r>
            <a:endParaRPr lang="en-GB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8280920" cy="4464496"/>
          </a:xfrm>
          <a:noFill/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4 Nov.</a:t>
            </a:r>
            <a:r>
              <a:rPr lang="de-AT" sz="2900" dirty="0" smtClean="0"/>
              <a:t>:  	D – LAP Advisory Committee meeting (Vienna)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19 Nov.</a:t>
            </a:r>
            <a:r>
              <a:rPr lang="de-AT" sz="2900" dirty="0" smtClean="0"/>
              <a:t>: 	Submission of top 4/15 preselected PA10 START applications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26-27 Jan</a:t>
            </a:r>
            <a:r>
              <a:rPr lang="de-AT" sz="2900" dirty="0" smtClean="0"/>
              <a:t>.:	Joint UPDR and CoDCR meeting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19 Feb</a:t>
            </a:r>
            <a:r>
              <a:rPr lang="de-AT" sz="2900" dirty="0" smtClean="0"/>
              <a:t>.:	D – CAP Advisory Committee meeting (Ljubljana)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20 Feb.</a:t>
            </a:r>
            <a:r>
              <a:rPr lang="de-AT" sz="2900" dirty="0" smtClean="0"/>
              <a:t>: 	Conference Reinforcement of E-governance in the Danube Region 		(Ljubljana)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23 - 24 Apr.:</a:t>
            </a:r>
            <a:r>
              <a:rPr lang="de-AT" sz="2900" dirty="0" smtClean="0"/>
              <a:t> 	4th Danube Financial Dialogue (Zagreb)</a:t>
            </a:r>
            <a:endParaRPr lang="de-AT" sz="2200" dirty="0" smtClean="0"/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en-GB" sz="2900" i="1" u="sng" dirty="0" smtClean="0"/>
              <a:t>23 Apr. (tbc)</a:t>
            </a:r>
            <a:r>
              <a:rPr lang="en-GB" sz="2900" i="1" dirty="0" smtClean="0"/>
              <a:t>: 	D-FIP Advisory Committee (</a:t>
            </a:r>
            <a:r>
              <a:rPr lang="en-US" sz="2900" i="1" dirty="0" smtClean="0"/>
              <a:t>Zagreb)</a:t>
            </a:r>
            <a:r>
              <a:rPr lang="de-AT" sz="2600" i="1" dirty="0">
                <a:sym typeface="Wingdings" panose="05000000000000000000" pitchFamily="2" charset="2"/>
              </a:rPr>
              <a:t>  </a:t>
            </a:r>
            <a:r>
              <a:rPr lang="de-AT" sz="2600" i="1" dirty="0" smtClean="0">
                <a:sym typeface="Wingdings" panose="05000000000000000000" pitchFamily="2" charset="2"/>
              </a:rPr>
              <a:t>postponed </a:t>
            </a:r>
            <a:r>
              <a:rPr lang="de-AT" sz="2600" i="1" dirty="0">
                <a:sym typeface="Wingdings" panose="05000000000000000000" pitchFamily="2" charset="2"/>
              </a:rPr>
              <a:t>to Oct. 29/30</a:t>
            </a:r>
            <a:endParaRPr lang="en-US" sz="2600" dirty="0" smtClean="0"/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12 June 2015</a:t>
            </a:r>
            <a:r>
              <a:rPr lang="de-AT" sz="2900" dirty="0" smtClean="0"/>
              <a:t>: 	8th PA10 Steering Group (Ljubljana)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u="sng" dirty="0" smtClean="0"/>
              <a:t>June 2015 (tbc)</a:t>
            </a:r>
            <a:r>
              <a:rPr lang="de-AT" sz="2900" dirty="0" smtClean="0"/>
              <a:t>: civil society national hearing, 2nd meeting of the AC D-LAP 		(Vienna)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de-AT" sz="2900" i="1" u="sng" dirty="0" smtClean="0"/>
              <a:t>Autumn 2015 (tbc)</a:t>
            </a:r>
            <a:r>
              <a:rPr lang="de-AT" sz="2900" i="1" dirty="0" smtClean="0"/>
              <a:t>: 5th Danube Financial Dialogue (Bulgaria) </a:t>
            </a:r>
            <a:endParaRPr lang="de-AT" sz="2900" b="1" i="1" dirty="0" smtClean="0">
              <a:solidFill>
                <a:srgbClr val="0E4194"/>
              </a:solidFill>
            </a:endParaRPr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275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489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H="1">
            <a:off x="395288" y="1016000"/>
            <a:ext cx="8569325" cy="0"/>
          </a:xfrm>
          <a:prstGeom prst="line">
            <a:avLst/>
          </a:prstGeom>
          <a:ln w="12700">
            <a:solidFill>
              <a:srgbClr val="F28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feld 6"/>
          <p:cNvSpPr txBox="1">
            <a:spLocks noChangeArrowheads="1"/>
          </p:cNvSpPr>
          <p:nvPr/>
        </p:nvSpPr>
        <p:spPr bwMode="auto">
          <a:xfrm>
            <a:off x="395288" y="1341438"/>
            <a:ext cx="8353425" cy="460375"/>
          </a:xfrm>
          <a:prstGeom prst="rect">
            <a:avLst/>
          </a:prstGeom>
          <a:solidFill>
            <a:srgbClr val="F2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AT" sz="2400" b="1" dirty="0" smtClean="0">
                <a:solidFill>
                  <a:srgbClr val="0E4194"/>
                </a:solidFill>
              </a:rPr>
              <a:t>PA 10 Update</a:t>
            </a:r>
            <a:endParaRPr lang="en-GB" sz="2400" b="1" dirty="0">
              <a:solidFill>
                <a:srgbClr val="0E4194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5287" y="2274838"/>
            <a:ext cx="83534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4</a:t>
            </a:r>
            <a:r>
              <a:rPr lang="en-US" b="1" dirty="0" smtClean="0">
                <a:solidFill>
                  <a:schemeClr val="accent6"/>
                </a:solidFill>
              </a:rPr>
              <a:t> STAKEHOLDER PLATFORMS: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Capacity Building (D – CAP)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Local Actors (D – LAP)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Urban Platform (UPDR)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Financing and Investment Platform (D – FIP)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 smtClean="0">
                <a:solidFill>
                  <a:schemeClr val="accent6"/>
                </a:solidFill>
              </a:rPr>
              <a:t>SPECIAL PROJECTS: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Danube Financing Dialogues (DFD)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Technical Assistance Facility for Danube Region Projects (TAF – DRP)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Danube Region Small Projects Fund (START)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EuroAccess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641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H="1">
            <a:off x="395288" y="1016000"/>
            <a:ext cx="8569325" cy="0"/>
          </a:xfrm>
          <a:prstGeom prst="line">
            <a:avLst/>
          </a:prstGeom>
          <a:ln w="12700">
            <a:solidFill>
              <a:srgbClr val="F28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feld 6"/>
          <p:cNvSpPr txBox="1">
            <a:spLocks noChangeArrowheads="1"/>
          </p:cNvSpPr>
          <p:nvPr/>
        </p:nvSpPr>
        <p:spPr bwMode="auto">
          <a:xfrm>
            <a:off x="395287" y="1186731"/>
            <a:ext cx="8353425" cy="460375"/>
          </a:xfrm>
          <a:prstGeom prst="rect">
            <a:avLst/>
          </a:prstGeom>
          <a:solidFill>
            <a:srgbClr val="F2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AT" sz="2400" b="1" dirty="0" smtClean="0">
                <a:solidFill>
                  <a:srgbClr val="0E4194"/>
                </a:solidFill>
              </a:rPr>
              <a:t>EuroAccess</a:t>
            </a:r>
            <a:endParaRPr lang="en-GB" sz="2400" b="1" dirty="0">
              <a:solidFill>
                <a:srgbClr val="0E4194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1044749" y="1647106"/>
            <a:ext cx="6881812" cy="521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5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H="1">
            <a:off x="395288" y="1016000"/>
            <a:ext cx="8569325" cy="0"/>
          </a:xfrm>
          <a:prstGeom prst="line">
            <a:avLst/>
          </a:prstGeom>
          <a:ln w="12700">
            <a:solidFill>
              <a:srgbClr val="F28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feld 6"/>
          <p:cNvSpPr txBox="1">
            <a:spLocks noChangeArrowheads="1"/>
          </p:cNvSpPr>
          <p:nvPr/>
        </p:nvSpPr>
        <p:spPr bwMode="auto">
          <a:xfrm>
            <a:off x="395287" y="1186731"/>
            <a:ext cx="8353425" cy="460375"/>
          </a:xfrm>
          <a:prstGeom prst="rect">
            <a:avLst/>
          </a:prstGeom>
          <a:solidFill>
            <a:srgbClr val="F2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AT" sz="2400" b="1" dirty="0" smtClean="0">
                <a:solidFill>
                  <a:srgbClr val="0E4194"/>
                </a:solidFill>
              </a:rPr>
              <a:t>EuroAccess</a:t>
            </a:r>
            <a:endParaRPr lang="en-GB" sz="2400" b="1" dirty="0">
              <a:solidFill>
                <a:srgbClr val="0E4194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899592" y="1647106"/>
            <a:ext cx="7344816" cy="502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484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H="1">
            <a:off x="395288" y="1016000"/>
            <a:ext cx="8569325" cy="0"/>
          </a:xfrm>
          <a:prstGeom prst="line">
            <a:avLst/>
          </a:prstGeom>
          <a:ln w="12700">
            <a:solidFill>
              <a:srgbClr val="F28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feld 6"/>
          <p:cNvSpPr txBox="1">
            <a:spLocks noChangeArrowheads="1"/>
          </p:cNvSpPr>
          <p:nvPr/>
        </p:nvSpPr>
        <p:spPr bwMode="auto">
          <a:xfrm>
            <a:off x="380851" y="477044"/>
            <a:ext cx="5631309" cy="460375"/>
          </a:xfrm>
          <a:prstGeom prst="rect">
            <a:avLst/>
          </a:prstGeom>
          <a:solidFill>
            <a:srgbClr val="F28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AT" sz="2400" b="1" dirty="0" smtClean="0">
                <a:solidFill>
                  <a:srgbClr val="0E4194"/>
                </a:solidFill>
              </a:rPr>
              <a:t>PA 10 Targets</a:t>
            </a:r>
            <a:endParaRPr lang="en-GB" sz="2400" b="1" dirty="0">
              <a:solidFill>
                <a:srgbClr val="0E4194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200306"/>
              </p:ext>
            </p:extLst>
          </p:nvPr>
        </p:nvGraphicFramePr>
        <p:xfrm>
          <a:off x="168896" y="1124744"/>
          <a:ext cx="8785101" cy="564337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41648"/>
                <a:gridCol w="4919589"/>
                <a:gridCol w="2997874"/>
                <a:gridCol w="625990"/>
              </a:tblGrid>
              <a:tr h="1481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Target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Action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PA10 Platform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8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“</a:t>
                      </a:r>
                      <a:r>
                        <a:rPr lang="en-GB" sz="1200" kern="1200" dirty="0">
                          <a:solidFill>
                            <a:schemeClr val="accent6"/>
                          </a:solidFill>
                          <a:effectLst/>
                        </a:rPr>
                        <a:t>Improve World Bank governance indicators related to government effectiveness, r</a:t>
                      </a:r>
                      <a:r>
                        <a:rPr lang="sl-SI" sz="1200" kern="1200" dirty="0">
                          <a:solidFill>
                            <a:schemeClr val="accent6"/>
                          </a:solidFill>
                          <a:effectLst/>
                        </a:rPr>
                        <a:t>egulatory quality and control of corruption </a:t>
                      </a:r>
                      <a:r>
                        <a:rPr lang="en-GB" sz="1200" kern="1200" dirty="0">
                          <a:solidFill>
                            <a:schemeClr val="accent6"/>
                          </a:solidFill>
                          <a:effectLst/>
                        </a:rPr>
                        <a:t>in comparison to 2011</a:t>
                      </a:r>
                      <a:r>
                        <a:rPr lang="en-GB" sz="1200" kern="1200" dirty="0" smtClean="0">
                          <a:solidFill>
                            <a:schemeClr val="accent6"/>
                          </a:solidFill>
                          <a:effectLst/>
                        </a:rPr>
                        <a:t>”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smtClean="0">
                          <a:effectLst/>
                        </a:rPr>
                        <a:t>[Max. 4 weeks for business start-up permissions by</a:t>
                      </a:r>
                      <a:r>
                        <a:rPr lang="en-GB" sz="1200" kern="1200" baseline="0" dirty="0" smtClean="0">
                          <a:effectLst/>
                        </a:rPr>
                        <a:t> 2015]</a:t>
                      </a:r>
                      <a:endParaRPr lang="sl-SI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“To combat institutional capacity and public service related problems in the Danube Region.”</a:t>
                      </a:r>
                      <a:endParaRPr lang="sl-SI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D-CAP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0283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“80 % of participating countries involve the national, regional and local authorities and CSOs through annual 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national </a:t>
                      </a: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(provincial) EUSDR 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consultations in </a:t>
                      </a: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cooperation with the National Coordinators of the EUSDR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”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[Establishing</a:t>
                      </a:r>
                      <a:r>
                        <a:rPr lang="en-GB" sz="12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 platform including civil society organizations and open governance networks]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“To improve the trust of citizens and stakeholders in political authorities.”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D-LAP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6314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“To establish a Danube Civil Society Forum.”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02833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“The UPDR helps to generate, 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through </a:t>
                      </a: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the exchange of information and the support, on all levels of cooperation, for 25% of 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UPDR stakeholder </a:t>
                      </a: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organisations at least one Urban Danube Project, furthering the aim of better spending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”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[To facilitate network of metropolitan areas and systems by 2014]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“To build metropolitan regions in the Danube region”.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UPDR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283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“To improve the trust of citizens and stakeholders in political authorities”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0283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“To facilitate the administrative cooperation of communities living in border regions”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0283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“To ensure sufficient information flow and exchange at all levels.”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45880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sl-SI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/>
                          </a:solidFill>
                          <a:effectLst/>
                        </a:rPr>
                        <a:t>“Increase the average absorption rate of EU funds in the Danube region in comparison to 2007-2013 period</a:t>
                      </a:r>
                      <a:r>
                        <a:rPr lang="en-GB" sz="1200" dirty="0" smtClean="0">
                          <a:solidFill>
                            <a:schemeClr val="accent6"/>
                          </a:solidFill>
                          <a:effectLst/>
                        </a:rPr>
                        <a:t>”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[Establish a Danube Financing Platform by 2013]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“To review bottlenecks relating to the low absorption rate of EU funds and to ensure better coordination of funding.”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D-FIP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283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“To support the development of local financial products for business and community development”</a:t>
                      </a:r>
                      <a:endParaRPr lang="sl-SI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0283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“To examine the feasibility of Danube Investment framework.”</a:t>
                      </a:r>
                      <a:endParaRPr lang="sl-SI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7" marR="4737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23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052735"/>
            <a:ext cx="7772400" cy="936105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4</a:t>
            </a:r>
            <a:r>
              <a:rPr lang="en-US" sz="2700" b="1" baseline="30000" dirty="0" smtClean="0"/>
              <a:t>th</a:t>
            </a:r>
            <a:r>
              <a:rPr lang="en-US" sz="2700" b="1" dirty="0" smtClean="0"/>
              <a:t> EUSDR Annual </a:t>
            </a:r>
            <a:r>
              <a:rPr lang="en-US" sz="2700" b="1" dirty="0"/>
              <a:t>Forum 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Ulm, Oct</a:t>
            </a:r>
            <a:r>
              <a:rPr lang="en-US" sz="2700" b="1" dirty="0"/>
              <a:t>. </a:t>
            </a:r>
            <a:r>
              <a:rPr lang="en-US" sz="2700" b="1" dirty="0" smtClean="0"/>
              <a:t>29 </a:t>
            </a:r>
            <a:r>
              <a:rPr lang="en-US" sz="2700" b="1" dirty="0"/>
              <a:t>– </a:t>
            </a:r>
            <a:r>
              <a:rPr lang="en-US" sz="2700" b="1" dirty="0" smtClean="0"/>
              <a:t>30, 2015 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9592" y="2636912"/>
            <a:ext cx="6904856" cy="3528392"/>
          </a:xfrm>
        </p:spPr>
        <p:txBody>
          <a:bodyPr>
            <a:normAutofit/>
          </a:bodyPr>
          <a:lstStyle/>
          <a:p>
            <a:pPr algn="l"/>
            <a:r>
              <a:rPr lang="en-GB" sz="2400" b="1" dirty="0">
                <a:solidFill>
                  <a:schemeClr val="accent6"/>
                </a:solidFill>
              </a:rPr>
              <a:t>PA 10 </a:t>
            </a:r>
            <a:r>
              <a:rPr lang="en-GB" sz="2400" b="1" dirty="0" smtClean="0">
                <a:solidFill>
                  <a:schemeClr val="accent6"/>
                </a:solidFill>
              </a:rPr>
              <a:t>Activities:</a:t>
            </a:r>
          </a:p>
          <a:p>
            <a:pPr algn="l"/>
            <a:endParaRPr lang="en-GB" sz="1400" b="1" dirty="0">
              <a:solidFill>
                <a:schemeClr val="accent6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2</a:t>
            </a:r>
            <a:r>
              <a:rPr lang="en-GB" sz="2000" baseline="30000" dirty="0">
                <a:solidFill>
                  <a:schemeClr val="tx1"/>
                </a:solidFill>
              </a:rPr>
              <a:t>nd</a:t>
            </a:r>
            <a:r>
              <a:rPr lang="en-GB" sz="2000" dirty="0">
                <a:solidFill>
                  <a:schemeClr val="tx1"/>
                </a:solidFill>
              </a:rPr>
              <a:t> Participation </a:t>
            </a:r>
            <a:r>
              <a:rPr lang="en-GB" sz="2000" dirty="0" smtClean="0">
                <a:solidFill>
                  <a:schemeClr val="tx1"/>
                </a:solidFill>
              </a:rPr>
              <a:t>Day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err="1" smtClean="0">
                <a:solidFill>
                  <a:schemeClr val="tx1"/>
                </a:solidFill>
              </a:rPr>
              <a:t>CoDCR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conference 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sz="2000" b="1" dirty="0" smtClean="0">
                <a:solidFill>
                  <a:schemeClr val="accent6"/>
                </a:solidFill>
              </a:rPr>
              <a:t>Joint </a:t>
            </a:r>
            <a:r>
              <a:rPr lang="en-GB" sz="2000" b="1" dirty="0">
                <a:solidFill>
                  <a:schemeClr val="accent6"/>
                </a:solidFill>
              </a:rPr>
              <a:t>SG meeting PA1b, PA8, </a:t>
            </a:r>
            <a:r>
              <a:rPr lang="en-GB" sz="2000" b="1" dirty="0" smtClean="0">
                <a:solidFill>
                  <a:schemeClr val="accent6"/>
                </a:solidFill>
              </a:rPr>
              <a:t>PA10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>
                <a:solidFill>
                  <a:schemeClr val="tx1"/>
                </a:solidFill>
              </a:rPr>
              <a:t>D – FIP Advisory Committee meeting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>
                <a:solidFill>
                  <a:schemeClr val="tx1"/>
                </a:solidFill>
              </a:rPr>
              <a:t>Panel discussion on civil society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>
                <a:solidFill>
                  <a:schemeClr val="tx1"/>
                </a:solidFill>
              </a:rPr>
              <a:t>Workshops (2): urban issues, inst. </a:t>
            </a:r>
            <a:r>
              <a:rPr lang="en-GB" sz="2000" dirty="0">
                <a:solidFill>
                  <a:schemeClr val="tx1"/>
                </a:solidFill>
              </a:rPr>
              <a:t>c</a:t>
            </a:r>
            <a:r>
              <a:rPr lang="en-GB" sz="2000" dirty="0" smtClean="0">
                <a:solidFill>
                  <a:schemeClr val="tx1"/>
                </a:solidFill>
              </a:rPr>
              <a:t>apacity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sz="2000" dirty="0" smtClean="0">
                <a:solidFill>
                  <a:schemeClr val="tx1"/>
                </a:solidFill>
              </a:rPr>
              <a:t>Information stand: TAF – DRP, START</a:t>
            </a:r>
          </a:p>
          <a:p>
            <a:pPr algn="l"/>
            <a:endParaRPr lang="en-GB" sz="2900" b="1" dirty="0" smtClean="0">
              <a:solidFill>
                <a:schemeClr val="accent6"/>
              </a:solidFill>
            </a:endParaRPr>
          </a:p>
          <a:p>
            <a:pPr algn="l"/>
            <a:endParaRPr lang="en-GB" sz="2900" b="1" dirty="0" smtClean="0">
              <a:solidFill>
                <a:schemeClr val="accent6"/>
              </a:solidFill>
            </a:endParaRPr>
          </a:p>
          <a:p>
            <a:pPr algn="l"/>
            <a:endParaRPr lang="sl-SI" sz="2900" b="1" dirty="0">
              <a:solidFill>
                <a:schemeClr val="accent6"/>
              </a:solidFill>
            </a:endParaRP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7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08912" cy="652934"/>
          </a:xfrm>
        </p:spPr>
        <p:txBody>
          <a:bodyPr>
            <a:normAutofit/>
          </a:bodyPr>
          <a:lstStyle/>
          <a:p>
            <a:r>
              <a:rPr lang="de-AT" sz="3200" b="1" dirty="0" smtClean="0"/>
              <a:t>Next Steps</a:t>
            </a:r>
            <a:endParaRPr lang="en-GB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8208912" cy="4824536"/>
          </a:xfrm>
          <a:ln>
            <a:noFill/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de-AT" dirty="0" smtClean="0"/>
          </a:p>
          <a:p>
            <a:pPr>
              <a:lnSpc>
                <a:spcPct val="120000"/>
              </a:lnSpc>
            </a:pPr>
            <a:r>
              <a:rPr lang="en-GB" sz="2900" u="sng" dirty="0"/>
              <a:t>17 </a:t>
            </a:r>
            <a:r>
              <a:rPr lang="en-GB" sz="2900" u="sng" dirty="0" smtClean="0"/>
              <a:t>June</a:t>
            </a:r>
            <a:r>
              <a:rPr lang="en-GB" sz="2900" dirty="0" smtClean="0"/>
              <a:t>: 	reception </a:t>
            </a:r>
            <a:r>
              <a:rPr lang="en-GB" sz="2900" dirty="0"/>
              <a:t>at the house of the city of Vienna </a:t>
            </a:r>
            <a:r>
              <a:rPr lang="en-GB" sz="2900" dirty="0" smtClean="0"/>
              <a:t>(Brussels)</a:t>
            </a:r>
            <a:endParaRPr lang="sl-SI" sz="2900" dirty="0"/>
          </a:p>
          <a:p>
            <a:pPr>
              <a:lnSpc>
                <a:spcPct val="120000"/>
              </a:lnSpc>
            </a:pPr>
            <a:r>
              <a:rPr lang="en-GB" sz="2900" u="sng" dirty="0"/>
              <a:t>18 </a:t>
            </a:r>
            <a:r>
              <a:rPr lang="en-GB" sz="2900" u="sng" dirty="0" smtClean="0"/>
              <a:t>June</a:t>
            </a:r>
            <a:r>
              <a:rPr lang="en-GB" sz="2900" dirty="0" smtClean="0"/>
              <a:t>: 	intervention </a:t>
            </a:r>
            <a:r>
              <a:rPr lang="en-GB" sz="2900" dirty="0"/>
              <a:t>of Kurt </a:t>
            </a:r>
            <a:r>
              <a:rPr lang="en-GB" sz="2900" dirty="0" err="1"/>
              <a:t>Puchinger</a:t>
            </a:r>
            <a:r>
              <a:rPr lang="en-GB" sz="2900" dirty="0"/>
              <a:t> at the EESC, ECOSOC </a:t>
            </a:r>
            <a:r>
              <a:rPr lang="en-GB" sz="2900" dirty="0" smtClean="0"/>
              <a:t>meeting </a:t>
            </a:r>
            <a:r>
              <a:rPr lang="en-GB" sz="2900" dirty="0"/>
              <a:t>(Brussels</a:t>
            </a:r>
            <a:r>
              <a:rPr lang="en-GB" sz="2900" dirty="0" smtClean="0"/>
              <a:t>)</a:t>
            </a:r>
            <a:endParaRPr lang="sl-SI" sz="2900" dirty="0"/>
          </a:p>
          <a:p>
            <a:pPr>
              <a:lnSpc>
                <a:spcPct val="120000"/>
              </a:lnSpc>
            </a:pPr>
            <a:r>
              <a:rPr lang="en-GB" sz="2900" u="sng" dirty="0" smtClean="0"/>
              <a:t>24-25 June</a:t>
            </a:r>
            <a:r>
              <a:rPr lang="en-GB" sz="2900" dirty="0" smtClean="0"/>
              <a:t>: 	floating </a:t>
            </a:r>
            <a:r>
              <a:rPr lang="en-GB" sz="2900" dirty="0"/>
              <a:t>conference </a:t>
            </a:r>
            <a:r>
              <a:rPr lang="en-GB" sz="2900" dirty="0" smtClean="0"/>
              <a:t>PAC, NC, EC and DSP meeting (Bratislava/Vienna) </a:t>
            </a:r>
            <a:endParaRPr lang="sl-SI" sz="2900" dirty="0"/>
          </a:p>
          <a:p>
            <a:pPr>
              <a:lnSpc>
                <a:spcPct val="120000"/>
              </a:lnSpc>
            </a:pPr>
            <a:r>
              <a:rPr lang="en-GB" sz="2900" u="sng" dirty="0"/>
              <a:t>18 September</a:t>
            </a:r>
            <a:r>
              <a:rPr lang="en-GB" sz="2900" dirty="0"/>
              <a:t>: </a:t>
            </a:r>
            <a:r>
              <a:rPr lang="en-GB" sz="2900" dirty="0" smtClean="0"/>
              <a:t>	ARGE </a:t>
            </a:r>
            <a:r>
              <a:rPr lang="en-GB" sz="2900" dirty="0" err="1"/>
              <a:t>Donau</a:t>
            </a:r>
            <a:r>
              <a:rPr lang="en-GB" sz="2900" dirty="0"/>
              <a:t> </a:t>
            </a:r>
            <a:r>
              <a:rPr lang="en-GB" sz="2900" dirty="0" smtClean="0"/>
              <a:t>Meeting</a:t>
            </a:r>
            <a:endParaRPr lang="sl-SI" sz="2900" dirty="0"/>
          </a:p>
          <a:p>
            <a:pPr>
              <a:lnSpc>
                <a:spcPct val="120000"/>
              </a:lnSpc>
            </a:pPr>
            <a:r>
              <a:rPr lang="en-GB" sz="2900" u="sng" dirty="0"/>
              <a:t>28 </a:t>
            </a:r>
            <a:r>
              <a:rPr lang="en-GB" sz="2900" u="sng" dirty="0" smtClean="0"/>
              <a:t>October</a:t>
            </a:r>
            <a:r>
              <a:rPr lang="en-GB" sz="2900" dirty="0" smtClean="0"/>
              <a:t>: 	2</a:t>
            </a:r>
            <a:r>
              <a:rPr lang="en-GB" sz="2900" baseline="30000" dirty="0" smtClean="0"/>
              <a:t>nd</a:t>
            </a:r>
            <a:r>
              <a:rPr lang="en-GB" sz="2900" dirty="0" smtClean="0"/>
              <a:t> </a:t>
            </a:r>
            <a:r>
              <a:rPr lang="en-GB" sz="2900" dirty="0"/>
              <a:t>Participation Day of the </a:t>
            </a:r>
            <a:r>
              <a:rPr lang="en-GB" sz="2900" dirty="0" smtClean="0"/>
              <a:t>EUSDR (Ulm)</a:t>
            </a:r>
            <a:endParaRPr lang="sl-SI" sz="2900" dirty="0"/>
          </a:p>
          <a:p>
            <a:pPr>
              <a:lnSpc>
                <a:spcPct val="120000"/>
              </a:lnSpc>
            </a:pPr>
            <a:r>
              <a:rPr lang="en-GB" sz="2900" u="sng" dirty="0" smtClean="0"/>
              <a:t>29-30 October</a:t>
            </a:r>
            <a:r>
              <a:rPr lang="en-GB" sz="2900" dirty="0" smtClean="0"/>
              <a:t>: 	4</a:t>
            </a:r>
            <a:r>
              <a:rPr lang="en-GB" sz="2900" baseline="30000" dirty="0" smtClean="0"/>
              <a:t>th</a:t>
            </a:r>
            <a:r>
              <a:rPr lang="en-GB" sz="2900" dirty="0" smtClean="0"/>
              <a:t> </a:t>
            </a:r>
            <a:r>
              <a:rPr lang="en-GB" sz="2900" dirty="0"/>
              <a:t>Annual Forum of the </a:t>
            </a:r>
            <a:r>
              <a:rPr lang="en-GB" sz="2900" dirty="0" smtClean="0"/>
              <a:t>EUSDR (Ulm)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GB" sz="2900" dirty="0" smtClean="0"/>
              <a:t>	* </a:t>
            </a:r>
            <a:r>
              <a:rPr lang="en-GB" sz="2900" dirty="0" err="1" smtClean="0"/>
              <a:t>CoDCR</a:t>
            </a:r>
            <a:r>
              <a:rPr lang="en-GB" sz="2900" dirty="0" smtClean="0"/>
              <a:t> conference</a:t>
            </a:r>
            <a:r>
              <a:rPr lang="en-GB" sz="2900" dirty="0"/>
              <a:t> </a:t>
            </a:r>
            <a:endParaRPr lang="en-GB" sz="2900" dirty="0" smtClean="0"/>
          </a:p>
          <a:p>
            <a:pPr marL="914400" lvl="2" indent="0">
              <a:lnSpc>
                <a:spcPct val="120000"/>
              </a:lnSpc>
              <a:buNone/>
            </a:pPr>
            <a:r>
              <a:rPr lang="en-GB" sz="2900" b="1" dirty="0" smtClean="0">
                <a:solidFill>
                  <a:schemeClr val="accent6"/>
                </a:solidFill>
              </a:rPr>
              <a:t>	</a:t>
            </a:r>
            <a:r>
              <a:rPr lang="en-GB" sz="2900" dirty="0" smtClean="0"/>
              <a:t>* PA10 panel discussion, workshops and information stand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GB" sz="2900" b="1" dirty="0" smtClean="0">
                <a:solidFill>
                  <a:schemeClr val="accent6"/>
                </a:solidFill>
              </a:rPr>
              <a:t>	* Joint </a:t>
            </a:r>
            <a:r>
              <a:rPr lang="en-GB" sz="2900" b="1" dirty="0">
                <a:solidFill>
                  <a:schemeClr val="accent6"/>
                </a:solidFill>
              </a:rPr>
              <a:t>SG meeting PA1b, PA8, </a:t>
            </a:r>
            <a:r>
              <a:rPr lang="en-GB" sz="2900" b="1" dirty="0" smtClean="0">
                <a:solidFill>
                  <a:schemeClr val="accent6"/>
                </a:solidFill>
              </a:rPr>
              <a:t>PA10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GB" sz="2900" b="1" dirty="0">
                <a:solidFill>
                  <a:schemeClr val="accent6"/>
                </a:solidFill>
              </a:rPr>
              <a:t>	</a:t>
            </a:r>
            <a:r>
              <a:rPr lang="en-GB" sz="2900" dirty="0" smtClean="0"/>
              <a:t>* D – FIP Advisory Committee meeting</a:t>
            </a:r>
            <a:r>
              <a:rPr lang="en-GB" sz="2900" b="1" dirty="0" smtClean="0">
                <a:solidFill>
                  <a:schemeClr val="accent6"/>
                </a:solidFill>
              </a:rPr>
              <a:t>	</a:t>
            </a:r>
            <a:endParaRPr lang="sl-SI" sz="2900" b="1" dirty="0">
              <a:solidFill>
                <a:schemeClr val="accent6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900" u="sng" dirty="0" smtClean="0"/>
              <a:t>13 Jul.-  Sept.: </a:t>
            </a:r>
            <a:r>
              <a:rPr lang="en-US" sz="2900" dirty="0" smtClean="0"/>
              <a:t>	TAF – DRP 3</a:t>
            </a:r>
            <a:r>
              <a:rPr lang="en-US" sz="2900" baseline="30000" dirty="0" smtClean="0"/>
              <a:t>rd</a:t>
            </a:r>
            <a:r>
              <a:rPr lang="en-US" sz="2900" dirty="0" smtClean="0"/>
              <a:t> call </a:t>
            </a:r>
            <a:r>
              <a:rPr lang="en-US" sz="2900" dirty="0"/>
              <a:t>SG selection </a:t>
            </a:r>
            <a:r>
              <a:rPr lang="en-US" sz="2900" dirty="0" smtClean="0"/>
              <a:t>procedure (via email)</a:t>
            </a:r>
            <a:endParaRPr lang="en-US" sz="2900" u="sng" dirty="0" smtClean="0"/>
          </a:p>
          <a:p>
            <a:pPr>
              <a:lnSpc>
                <a:spcPct val="120000"/>
              </a:lnSpc>
            </a:pPr>
            <a:r>
              <a:rPr lang="en-US" sz="2900" u="sng" dirty="0" smtClean="0"/>
              <a:t>27 Jul.-18 Sept.:</a:t>
            </a:r>
            <a:r>
              <a:rPr lang="en-US" sz="2900" dirty="0" smtClean="0"/>
              <a:t> 	START 2</a:t>
            </a:r>
            <a:r>
              <a:rPr lang="en-US" sz="2900" baseline="30000" dirty="0" smtClean="0"/>
              <a:t>nd</a:t>
            </a:r>
            <a:r>
              <a:rPr lang="en-US" sz="2900" dirty="0" smtClean="0"/>
              <a:t> call SG </a:t>
            </a:r>
            <a:r>
              <a:rPr lang="en-US" sz="2900" dirty="0"/>
              <a:t>selection procedure </a:t>
            </a:r>
            <a:r>
              <a:rPr lang="en-US" sz="2900" dirty="0" smtClean="0"/>
              <a:t>(via email</a:t>
            </a:r>
            <a:r>
              <a:rPr lang="en-US" sz="2900" dirty="0"/>
              <a:t>)</a:t>
            </a:r>
            <a:endParaRPr lang="de-AT" sz="2900" dirty="0"/>
          </a:p>
          <a:p>
            <a:pPr>
              <a:lnSpc>
                <a:spcPct val="120000"/>
              </a:lnSpc>
            </a:pPr>
            <a:r>
              <a:rPr lang="de-AT" sz="2900" u="sng" dirty="0" smtClean="0"/>
              <a:t>Nov. 2015 (tbc)</a:t>
            </a:r>
            <a:r>
              <a:rPr lang="de-AT" sz="2900" dirty="0" smtClean="0"/>
              <a:t>:	Conference on Good Governance as Fundament of European Integration 		(Vienna)</a:t>
            </a:r>
          </a:p>
          <a:p>
            <a:pPr>
              <a:lnSpc>
                <a:spcPct val="120000"/>
              </a:lnSpc>
            </a:pPr>
            <a:r>
              <a:rPr lang="de-AT" sz="2900" u="sng" dirty="0" smtClean="0"/>
              <a:t>Nov. 2015 (tbc) </a:t>
            </a:r>
            <a:r>
              <a:rPr lang="de-AT" sz="2900" dirty="0" smtClean="0"/>
              <a:t>: 	D </a:t>
            </a:r>
            <a:r>
              <a:rPr lang="de-AT" sz="2900" dirty="0"/>
              <a:t>– CAP Advisory </a:t>
            </a:r>
            <a:r>
              <a:rPr lang="de-AT" sz="2900" dirty="0" smtClean="0"/>
              <a:t>Committee (Vienna / back to back to the conference)</a:t>
            </a:r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00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663</Words>
  <Application>Microsoft Office PowerPoint</Application>
  <PresentationFormat>Bildschirmpräsentation (4:3)</PresentationFormat>
  <Paragraphs>137</Paragraphs>
  <Slides>10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Design1</vt:lpstr>
      <vt:lpstr>PowerPoint-Präsentation</vt:lpstr>
      <vt:lpstr>PowerPoint-Präsentation</vt:lpstr>
      <vt:lpstr>7th SG Meeting (Oct. 2014) – agreed meetings / deadlines</vt:lpstr>
      <vt:lpstr>PowerPoint-Präsentation</vt:lpstr>
      <vt:lpstr>PowerPoint-Präsentation</vt:lpstr>
      <vt:lpstr>PowerPoint-Präsentation</vt:lpstr>
      <vt:lpstr>PowerPoint-Präsentation</vt:lpstr>
      <vt:lpstr>  4th EUSDR Annual Forum  Ulm, Oct. 29 – 30, 2015  </vt:lpstr>
      <vt:lpstr>Next Steps</vt:lpstr>
      <vt:lpstr>SG Meeting 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Joerg Mirtl</dc:creator>
  <cp:lastModifiedBy>Böhm-Gartner Simone</cp:lastModifiedBy>
  <cp:revision>77</cp:revision>
  <cp:lastPrinted>2015-06-11T08:48:40Z</cp:lastPrinted>
  <dcterms:created xsi:type="dcterms:W3CDTF">2014-10-28T12:11:26Z</dcterms:created>
  <dcterms:modified xsi:type="dcterms:W3CDTF">2016-03-08T10:16:15Z</dcterms:modified>
</cp:coreProperties>
</file>