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handoutMasterIdLst>
    <p:handoutMasterId r:id="rId19"/>
  </p:handoutMasterIdLst>
  <p:sldIdLst>
    <p:sldId id="260" r:id="rId2"/>
    <p:sldId id="411" r:id="rId3"/>
    <p:sldId id="412" r:id="rId4"/>
    <p:sldId id="435" r:id="rId5"/>
    <p:sldId id="444" r:id="rId6"/>
    <p:sldId id="436" r:id="rId7"/>
    <p:sldId id="429" r:id="rId8"/>
    <p:sldId id="430" r:id="rId9"/>
    <p:sldId id="431" r:id="rId10"/>
    <p:sldId id="434" r:id="rId11"/>
    <p:sldId id="442" r:id="rId12"/>
    <p:sldId id="438" r:id="rId13"/>
    <p:sldId id="445" r:id="rId14"/>
    <p:sldId id="441" r:id="rId15"/>
    <p:sldId id="439" r:id="rId16"/>
    <p:sldId id="443" r:id="rId17"/>
  </p:sldIdLst>
  <p:sldSz cx="9144000" cy="6858000" type="screen4x3"/>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99"/>
    <a:srgbClr val="CDE5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76" autoAdjust="0"/>
  </p:normalViewPr>
  <p:slideViewPr>
    <p:cSldViewPr>
      <p:cViewPr>
        <p:scale>
          <a:sx n="90" d="100"/>
          <a:sy n="90" d="100"/>
        </p:scale>
        <p:origin x="-1566" y="-432"/>
      </p:cViewPr>
      <p:guideLst>
        <p:guide orient="horz" pos="2160"/>
        <p:guide pos="2880"/>
      </p:guideLst>
    </p:cSldViewPr>
  </p:slideViewPr>
  <p:outlineViewPr>
    <p:cViewPr>
      <p:scale>
        <a:sx n="33" d="100"/>
        <a:sy n="33" d="100"/>
      </p:scale>
      <p:origin x="0" y="79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32417E2D-5E5E-4C7C-9369-105C22352104}" type="datetimeFigureOut">
              <a:rPr lang="hu-HU" smtClean="0"/>
              <a:t>2016.03.08.</a:t>
            </a:fld>
            <a:endParaRPr lang="hu-HU"/>
          </a:p>
        </p:txBody>
      </p:sp>
      <p:sp>
        <p:nvSpPr>
          <p:cNvPr id="4" name="Élőláb helye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vl1pPr>
          </a:lstStyle>
          <a:p>
            <a:endParaRPr lang="hu-HU"/>
          </a:p>
        </p:txBody>
      </p:sp>
      <p:sp>
        <p:nvSpPr>
          <p:cNvPr id="5" name="Dia számának helye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vl1pPr>
          </a:lstStyle>
          <a:p>
            <a:fld id="{4746F8CB-CB99-4809-A5C7-479EF3AB23C6}" type="slidenum">
              <a:rPr lang="hu-HU" smtClean="0"/>
              <a:t>‹Nr.›</a:t>
            </a:fld>
            <a:endParaRPr lang="hu-HU"/>
          </a:p>
        </p:txBody>
      </p:sp>
    </p:spTree>
    <p:extLst>
      <p:ext uri="{BB962C8B-B14F-4D97-AF65-F5344CB8AC3E}">
        <p14:creationId xmlns:p14="http://schemas.microsoft.com/office/powerpoint/2010/main" val="36760009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B58A6332-EC83-478C-B99D-D456680DBB1A}" type="datetimeFigureOut">
              <a:rPr lang="en-US" smtClean="0"/>
              <a:t>3/8/2016</a:t>
            </a:fld>
            <a:endParaRPr lang="en-US"/>
          </a:p>
        </p:txBody>
      </p:sp>
      <p:sp>
        <p:nvSpPr>
          <p:cNvPr id="4" name="Slide Image Placeholder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294B3154-784B-4977-98F5-91CF49434EFE}" type="slidenum">
              <a:rPr lang="en-US" smtClean="0"/>
              <a:t>‹Nr.›</a:t>
            </a:fld>
            <a:endParaRPr lang="en-US"/>
          </a:p>
        </p:txBody>
      </p:sp>
    </p:spTree>
    <p:extLst>
      <p:ext uri="{BB962C8B-B14F-4D97-AF65-F5344CB8AC3E}">
        <p14:creationId xmlns:p14="http://schemas.microsoft.com/office/powerpoint/2010/main" val="27480188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6FFAD28-1A54-42C3-B076-116488CA2717}" type="datetimeFigureOut">
              <a:rPr lang="en-US" smtClean="0"/>
              <a:t>3/8/2016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A3D76F-8705-4F0D-BAC2-979E176BEAAD}" type="slidenum">
              <a:rPr lang="en-US" smtClean="0"/>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FFAD28-1A54-42C3-B076-116488CA2717}" type="datetimeFigureOut">
              <a:rPr lang="en-US" smtClean="0"/>
              <a:t>3/8/2016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A3D76F-8705-4F0D-BAC2-979E176BEAAD}" type="slidenum">
              <a:rPr lang="en-US" smtClean="0"/>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6FFAD28-1A54-42C3-B076-116488CA2717}" type="datetimeFigureOut">
              <a:rPr lang="en-US" smtClean="0"/>
              <a:t>3/8/2016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A3D76F-8705-4F0D-BAC2-979E176BEAAD}" type="slidenum">
              <a:rPr lang="en-US" smtClean="0"/>
              <a:t>‹Nr.›</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FFAD28-1A54-42C3-B076-116488CA2717}" type="datetimeFigureOut">
              <a:rPr lang="en-US" smtClean="0"/>
              <a:t>3/8/2016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A3D76F-8705-4F0D-BAC2-979E176BEAAD}" type="slidenum">
              <a:rPr lang="en-US" smtClean="0"/>
              <a:t>‹Nr.›</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FFAD28-1A54-42C3-B076-116488CA2717}" type="datetimeFigureOut">
              <a:rPr lang="en-US" smtClean="0"/>
              <a:t>3/8/2016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A3D76F-8705-4F0D-BAC2-979E176BEAAD}" type="slidenum">
              <a:rPr lang="en-US" smtClean="0"/>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6FFAD28-1A54-42C3-B076-116488CA2717}" type="datetimeFigureOut">
              <a:rPr lang="en-US" smtClean="0"/>
              <a:t>3/8/2016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A3D76F-8705-4F0D-BAC2-979E176BEAAD}" type="slidenum">
              <a:rPr lang="en-US" smtClean="0"/>
              <a:t>‹Nr.›</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6FFAD28-1A54-42C3-B076-116488CA2717}" type="datetimeFigureOut">
              <a:rPr lang="en-US" smtClean="0"/>
              <a:t>3/8/2016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A3D76F-8705-4F0D-BAC2-979E176BEAAD}" type="slidenum">
              <a:rPr lang="en-US" smtClean="0"/>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6FFAD28-1A54-42C3-B076-116488CA2717}" type="datetimeFigureOut">
              <a:rPr lang="en-US" smtClean="0"/>
              <a:t>3/8/2016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A3D76F-8705-4F0D-BAC2-979E176BEAAD}" type="slidenum">
              <a:rPr lang="en-US" smtClean="0"/>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F6FFAD28-1A54-42C3-B076-116488CA2717}" type="datetimeFigureOut">
              <a:rPr lang="en-US" smtClean="0"/>
              <a:t>3/8/2016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A3D76F-8705-4F0D-BAC2-979E176BEAAD}" type="slidenum">
              <a:rPr lang="en-US" smtClean="0"/>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6FFAD28-1A54-42C3-B076-116488CA2717}" type="datetimeFigureOut">
              <a:rPr lang="en-US" smtClean="0"/>
              <a:t>3/8/2016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A3D76F-8705-4F0D-BAC2-979E176BEAAD}" type="slidenum">
              <a:rPr lang="en-US" smtClean="0"/>
              <a:t>‹Nr.›</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FFAD28-1A54-42C3-B076-116488CA2717}" type="datetimeFigureOut">
              <a:rPr lang="en-US" smtClean="0"/>
              <a:t>3/8/2016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A3D76F-8705-4F0D-BAC2-979E176BEAAD}" type="slidenum">
              <a:rPr lang="en-US" smtClean="0"/>
              <a:t>‹Nr.›</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6FFAD28-1A54-42C3-B076-116488CA2717}" type="datetimeFigureOut">
              <a:rPr lang="en-US" smtClean="0"/>
              <a:t>3/8/2016</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7EA3D76F-8705-4F0D-BAC2-979E176BEAAD}" type="slidenum">
              <a:rPr lang="en-US" smtClean="0"/>
              <a:t>‹Nr.›</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hyperlink" Target="mailto:johannes.gabriel@ngm.gov.h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5.png"/><Relationship Id="rId7" Type="http://schemas.openxmlformats.org/officeDocument/2006/relationships/image" Target="cid:image003.png@01D09EDA.1B3C9A40" TargetMode="Externa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cid:image001.png@01D09EDA.1B3C9A40" TargetMode="Externa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t/>
            </a:r>
            <a:br>
              <a:rPr lang="en-GB" dirty="0"/>
            </a:br>
            <a:r>
              <a:rPr lang="en-GB" dirty="0"/>
              <a:t> </a:t>
            </a:r>
            <a:r>
              <a:rPr lang="en-US" dirty="0"/>
              <a:t/>
            </a:r>
            <a:br>
              <a:rPr lang="en-US" dirty="0"/>
            </a:br>
            <a:endParaRPr lang="en-US" dirty="0"/>
          </a:p>
        </p:txBody>
      </p:sp>
      <p:sp>
        <p:nvSpPr>
          <p:cNvPr id="3" name="Subtitle 2"/>
          <p:cNvSpPr>
            <a:spLocks noGrp="1"/>
          </p:cNvSpPr>
          <p:nvPr>
            <p:ph type="subTitle" idx="1"/>
          </p:nvPr>
        </p:nvSpPr>
        <p:spPr>
          <a:xfrm>
            <a:off x="1676400" y="2438400"/>
            <a:ext cx="6400800" cy="2286000"/>
          </a:xfrm>
        </p:spPr>
        <p:txBody>
          <a:bodyPr>
            <a:normAutofit fontScale="77500" lnSpcReduction="20000"/>
          </a:bodyPr>
          <a:lstStyle/>
          <a:p>
            <a:r>
              <a:rPr lang="en-GB" sz="3600" b="1" dirty="0" smtClean="0">
                <a:solidFill>
                  <a:schemeClr val="accent2">
                    <a:lumMod val="75000"/>
                  </a:schemeClr>
                </a:solidFill>
                <a:latin typeface="Calibri" panose="020F0502020204030204" pitchFamily="34" charset="0"/>
              </a:rPr>
              <a:t>Synergies between EUSDR PA 1</a:t>
            </a:r>
            <a:r>
              <a:rPr lang="hu-HU" sz="3600" b="1" dirty="0" smtClean="0">
                <a:solidFill>
                  <a:schemeClr val="accent2">
                    <a:lumMod val="75000"/>
                  </a:schemeClr>
                </a:solidFill>
                <a:latin typeface="Calibri" panose="020F0502020204030204" pitchFamily="34" charset="0"/>
              </a:rPr>
              <a:t>0</a:t>
            </a:r>
            <a:r>
              <a:rPr lang="en-GB" sz="3600" b="1" dirty="0" smtClean="0">
                <a:solidFill>
                  <a:schemeClr val="accent2">
                    <a:lumMod val="75000"/>
                  </a:schemeClr>
                </a:solidFill>
                <a:latin typeface="Calibri" panose="020F0502020204030204" pitchFamily="34" charset="0"/>
              </a:rPr>
              <a:t> and the Danube Transnational Programme</a:t>
            </a:r>
          </a:p>
          <a:p>
            <a:endParaRPr lang="en-GB" sz="2400" b="1" dirty="0" smtClean="0">
              <a:solidFill>
                <a:schemeClr val="accent2">
                  <a:lumMod val="75000"/>
                </a:schemeClr>
              </a:solidFill>
              <a:latin typeface="Calibri" panose="020F0502020204030204" pitchFamily="34" charset="0"/>
            </a:endParaRPr>
          </a:p>
          <a:p>
            <a:r>
              <a:rPr lang="en-GB" sz="2400" b="1" dirty="0" smtClean="0">
                <a:solidFill>
                  <a:schemeClr val="accent2">
                    <a:lumMod val="75000"/>
                  </a:schemeClr>
                </a:solidFill>
                <a:latin typeface="Calibri" panose="020F0502020204030204" pitchFamily="34" charset="0"/>
              </a:rPr>
              <a:t>DTP First Call for Proposal and beyond  </a:t>
            </a:r>
          </a:p>
          <a:p>
            <a:endParaRPr lang="en-GB" sz="3600" b="1" dirty="0" smtClean="0">
              <a:solidFill>
                <a:schemeClr val="accent2">
                  <a:lumMod val="75000"/>
                </a:schemeClr>
              </a:solidFill>
              <a:latin typeface="Calibri" panose="020F0502020204030204" pitchFamily="34" charset="0"/>
            </a:endParaRPr>
          </a:p>
          <a:p>
            <a:r>
              <a:rPr lang="hu-HU" dirty="0">
                <a:solidFill>
                  <a:schemeClr val="accent2">
                    <a:lumMod val="75000"/>
                  </a:schemeClr>
                </a:solidFill>
                <a:latin typeface="Calibri" panose="020F0502020204030204" pitchFamily="34" charset="0"/>
              </a:rPr>
              <a:t>8</a:t>
            </a:r>
            <a:r>
              <a:rPr lang="hu-HU" dirty="0" smtClean="0">
                <a:solidFill>
                  <a:schemeClr val="accent2">
                    <a:lumMod val="75000"/>
                  </a:schemeClr>
                </a:solidFill>
                <a:latin typeface="Calibri" panose="020F0502020204030204" pitchFamily="34" charset="0"/>
              </a:rPr>
              <a:t>th Steering Group Meeting of Priority Area 10</a:t>
            </a:r>
          </a:p>
          <a:p>
            <a:r>
              <a:rPr lang="hu-HU" dirty="0" smtClean="0">
                <a:solidFill>
                  <a:schemeClr val="accent2">
                    <a:lumMod val="75000"/>
                  </a:schemeClr>
                </a:solidFill>
                <a:latin typeface="Calibri" panose="020F0502020204030204" pitchFamily="34" charset="0"/>
              </a:rPr>
              <a:t>Ljubljana, 12th June 2015</a:t>
            </a:r>
            <a:endParaRPr lang="en-GB" dirty="0">
              <a:solidFill>
                <a:schemeClr val="accent2">
                  <a:lumMod val="75000"/>
                </a:schemeClr>
              </a:solidFill>
              <a:latin typeface="Calibri" panose="020F0502020204030204" pitchFamily="34" charset="0"/>
            </a:endParaRP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71600" y="609600"/>
            <a:ext cx="3624991" cy="990600"/>
          </a:xfrm>
          <a:prstGeom prst="rect">
            <a:avLst/>
          </a:prstGeom>
        </p:spPr>
      </p:pic>
      <p:pic>
        <p:nvPicPr>
          <p:cNvPr id="102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76400" y="1462030"/>
            <a:ext cx="2209800" cy="519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19713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581400" y="457200"/>
            <a:ext cx="5257800" cy="779463"/>
          </a:xfrm>
          <a:prstGeom prst="rect">
            <a:avLst/>
          </a:prstGeom>
        </p:spPr>
        <p:txBody>
          <a:bodyP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smtClean="0">
                <a:solidFill>
                  <a:schemeClr val="accent1">
                    <a:lumMod val="50000"/>
                  </a:schemeClr>
                </a:solidFill>
                <a:latin typeface="Calibri" panose="020F0502020204030204" pitchFamily="34" charset="0"/>
              </a:rPr>
              <a:t>DTP – EUSDR cooperation</a:t>
            </a:r>
            <a:endParaRPr lang="en-US" sz="2800" b="1" dirty="0">
              <a:solidFill>
                <a:schemeClr val="accent1">
                  <a:lumMod val="50000"/>
                </a:schemeClr>
              </a:solidFill>
              <a:latin typeface="Calibri" panose="020F0502020204030204" pitchFamily="34" charset="0"/>
            </a:endParaRPr>
          </a:p>
        </p:txBody>
      </p:sp>
      <p:pic>
        <p:nvPicPr>
          <p:cNvPr id="4" name="Picture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4400" y="1143000"/>
            <a:ext cx="15716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371" y="538670"/>
            <a:ext cx="2554229" cy="697993"/>
          </a:xfrm>
          <a:prstGeom prst="rect">
            <a:avLst/>
          </a:prstGeom>
        </p:spPr>
      </p:pic>
      <p:sp>
        <p:nvSpPr>
          <p:cNvPr id="3" name="Oval 2"/>
          <p:cNvSpPr/>
          <p:nvPr/>
        </p:nvSpPr>
        <p:spPr>
          <a:xfrm>
            <a:off x="1066800" y="2133600"/>
            <a:ext cx="3505200" cy="2209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b="1" dirty="0" smtClean="0">
                <a:solidFill>
                  <a:srgbClr val="31B6FD">
                    <a:lumMod val="50000"/>
                  </a:srgbClr>
                </a:solidFill>
                <a:latin typeface="Calibri" panose="020F0502020204030204" pitchFamily="34" charset="0"/>
              </a:rPr>
              <a:t>SO 4.2</a:t>
            </a:r>
          </a:p>
          <a:p>
            <a:pPr algn="ctr"/>
            <a:r>
              <a:rPr lang="hu-HU" dirty="0" smtClean="0">
                <a:solidFill>
                  <a:srgbClr val="31B6FD">
                    <a:lumMod val="50000"/>
                  </a:srgbClr>
                </a:solidFill>
                <a:latin typeface="Calibri" panose="020F0502020204030204" pitchFamily="34" charset="0"/>
              </a:rPr>
              <a:t>- PAC support</a:t>
            </a:r>
          </a:p>
          <a:p>
            <a:pPr algn="ctr"/>
            <a:r>
              <a:rPr lang="hu-HU" dirty="0" smtClean="0">
                <a:solidFill>
                  <a:srgbClr val="31B6FD">
                    <a:lumMod val="50000"/>
                  </a:srgbClr>
                </a:solidFill>
                <a:latin typeface="Calibri" panose="020F0502020204030204" pitchFamily="34" charset="0"/>
              </a:rPr>
              <a:t>- Seed Money </a:t>
            </a:r>
          </a:p>
          <a:p>
            <a:pPr algn="ctr"/>
            <a:r>
              <a:rPr lang="hu-HU" dirty="0" smtClean="0">
                <a:solidFill>
                  <a:srgbClr val="31B6FD">
                    <a:lumMod val="50000"/>
                  </a:srgbClr>
                </a:solidFill>
                <a:latin typeface="Calibri" panose="020F0502020204030204" pitchFamily="34" charset="0"/>
              </a:rPr>
              <a:t>- Strategy Point</a:t>
            </a:r>
            <a:endParaRPr lang="en-US" dirty="0"/>
          </a:p>
        </p:txBody>
      </p:sp>
      <p:sp>
        <p:nvSpPr>
          <p:cNvPr id="9" name="Oval 8"/>
          <p:cNvSpPr/>
          <p:nvPr/>
        </p:nvSpPr>
        <p:spPr>
          <a:xfrm>
            <a:off x="4038600" y="2133600"/>
            <a:ext cx="3505200" cy="2209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accent1">
                    <a:lumMod val="50000"/>
                  </a:schemeClr>
                </a:solidFill>
                <a:latin typeface="Calibri" panose="020F0502020204030204" pitchFamily="34" charset="0"/>
              </a:rPr>
              <a:t>Evaluation </a:t>
            </a:r>
            <a:r>
              <a:rPr lang="en-GB" b="1" dirty="0">
                <a:solidFill>
                  <a:schemeClr val="accent1">
                    <a:lumMod val="50000"/>
                  </a:schemeClr>
                </a:solidFill>
                <a:latin typeface="Calibri" panose="020F0502020204030204" pitchFamily="34" charset="0"/>
              </a:rPr>
              <a:t>criteria for EUSDR relevant projects in the Danube Programme</a:t>
            </a:r>
          </a:p>
        </p:txBody>
      </p:sp>
      <p:sp>
        <p:nvSpPr>
          <p:cNvPr id="10" name="Oval 9"/>
          <p:cNvSpPr/>
          <p:nvPr/>
        </p:nvSpPr>
        <p:spPr>
          <a:xfrm>
            <a:off x="2486025" y="3733800"/>
            <a:ext cx="3724275" cy="2209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b="1" dirty="0" smtClean="0">
                <a:solidFill>
                  <a:schemeClr val="accent1">
                    <a:lumMod val="50000"/>
                  </a:schemeClr>
                </a:solidFill>
                <a:latin typeface="Calibri" panose="020F0502020204030204" pitchFamily="34" charset="0"/>
              </a:rPr>
              <a:t>Further optional cooperation measures</a:t>
            </a:r>
          </a:p>
          <a:p>
            <a:pPr algn="ctr"/>
            <a:r>
              <a:rPr lang="hu-HU" dirty="0" smtClean="0">
                <a:solidFill>
                  <a:schemeClr val="accent1">
                    <a:lumMod val="50000"/>
                  </a:schemeClr>
                </a:solidFill>
                <a:latin typeface="Calibri" panose="020F0502020204030204" pitchFamily="34" charset="0"/>
              </a:rPr>
              <a:t>- Project generation</a:t>
            </a:r>
          </a:p>
          <a:p>
            <a:pPr algn="ctr"/>
            <a:r>
              <a:rPr lang="hu-HU" dirty="0" smtClean="0">
                <a:solidFill>
                  <a:schemeClr val="accent1">
                    <a:lumMod val="50000"/>
                  </a:schemeClr>
                </a:solidFill>
                <a:latin typeface="Calibri" panose="020F0502020204030204" pitchFamily="34" charset="0"/>
              </a:rPr>
              <a:t>- Project implementation</a:t>
            </a:r>
            <a:endParaRPr lang="en-GB" dirty="0">
              <a:solidFill>
                <a:schemeClr val="accent1">
                  <a:lumMod val="50000"/>
                </a:schemeClr>
              </a:solidFill>
              <a:latin typeface="Calibri" panose="020F0502020204030204" pitchFamily="34" charset="0"/>
            </a:endParaRPr>
          </a:p>
        </p:txBody>
      </p:sp>
    </p:spTree>
    <p:extLst>
      <p:ext uri="{BB962C8B-B14F-4D97-AF65-F5344CB8AC3E}">
        <p14:creationId xmlns:p14="http://schemas.microsoft.com/office/powerpoint/2010/main" val="26247278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581400" y="457200"/>
            <a:ext cx="5257800" cy="779463"/>
          </a:xfrm>
          <a:prstGeom prst="rect">
            <a:avLst/>
          </a:prstGeom>
        </p:spPr>
        <p:txBody>
          <a:bodyP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b="1" dirty="0" smtClean="0">
                <a:solidFill>
                  <a:schemeClr val="accent1">
                    <a:lumMod val="50000"/>
                  </a:schemeClr>
                </a:solidFill>
                <a:latin typeface="Calibri" panose="020F0502020204030204" pitchFamily="34" charset="0"/>
              </a:rPr>
              <a:t>DTP – EUSDR cooperation</a:t>
            </a:r>
            <a:endParaRPr lang="en-US" sz="2800" b="1" dirty="0">
              <a:solidFill>
                <a:schemeClr val="accent1">
                  <a:lumMod val="50000"/>
                </a:schemeClr>
              </a:solidFill>
              <a:latin typeface="Calibri" panose="020F0502020204030204" pitchFamily="34" charset="0"/>
            </a:endParaRPr>
          </a:p>
        </p:txBody>
      </p:sp>
      <p:pic>
        <p:nvPicPr>
          <p:cNvPr id="4" name="Picture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4400" y="1143000"/>
            <a:ext cx="15716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371" y="538670"/>
            <a:ext cx="2554229" cy="697993"/>
          </a:xfrm>
          <a:prstGeom prst="rect">
            <a:avLst/>
          </a:prstGeom>
        </p:spPr>
      </p:pic>
      <p:sp>
        <p:nvSpPr>
          <p:cNvPr id="8" name="Textfeld 1"/>
          <p:cNvSpPr txBox="1"/>
          <p:nvPr/>
        </p:nvSpPr>
        <p:spPr>
          <a:xfrm>
            <a:off x="820478" y="1828800"/>
            <a:ext cx="7485322" cy="4231928"/>
          </a:xfrm>
          <a:prstGeom prst="rect">
            <a:avLst/>
          </a:prstGeom>
          <a:noFill/>
        </p:spPr>
        <p:txBody>
          <a:bodyPr wrap="square" rtlCol="0">
            <a:spAutoFit/>
          </a:bodyPr>
          <a:lstStyle/>
          <a:p>
            <a:pPr marL="285750" indent="-285750">
              <a:spcBef>
                <a:spcPts val="600"/>
              </a:spcBef>
              <a:buFont typeface="Wingdings" panose="05000000000000000000" pitchFamily="2" charset="2"/>
              <a:buChar char="§"/>
            </a:pPr>
            <a:r>
              <a:rPr lang="hu-HU" sz="2000" b="1" dirty="0" smtClean="0">
                <a:solidFill>
                  <a:schemeClr val="bg2">
                    <a:lumMod val="25000"/>
                  </a:schemeClr>
                </a:solidFill>
                <a:latin typeface="Calibri" panose="020F0502020204030204" pitchFamily="34" charset="0"/>
              </a:rPr>
              <a:t>Integration of EUSDR relevant evaluation criteria into DTP assessment methodology </a:t>
            </a:r>
            <a:r>
              <a:rPr lang="hu-HU" sz="2000" dirty="0" smtClean="0">
                <a:solidFill>
                  <a:schemeClr val="bg2">
                    <a:lumMod val="25000"/>
                  </a:schemeClr>
                </a:solidFill>
                <a:latin typeface="Calibri" panose="020F0502020204030204" pitchFamily="34" charset="0"/>
              </a:rPr>
              <a:t>(t.b.c.)</a:t>
            </a:r>
          </a:p>
          <a:p>
            <a:pPr marL="742950" lvl="1" indent="-285750">
              <a:spcBef>
                <a:spcPts val="600"/>
              </a:spcBef>
              <a:buFont typeface="Symbol" panose="05050102010706020507" pitchFamily="18" charset="2"/>
              <a:buChar char="-"/>
            </a:pPr>
            <a:r>
              <a:rPr lang="de-DE" sz="1600" dirty="0" err="1" smtClean="0">
                <a:solidFill>
                  <a:schemeClr val="bg2">
                    <a:lumMod val="25000"/>
                  </a:schemeClr>
                </a:solidFill>
                <a:latin typeface="Calibri" panose="020F0502020204030204" pitchFamily="34" charset="0"/>
              </a:rPr>
              <a:t>two</a:t>
            </a:r>
            <a:r>
              <a:rPr lang="hu-HU" sz="1600" dirty="0" smtClean="0">
                <a:solidFill>
                  <a:schemeClr val="bg2">
                    <a:lumMod val="25000"/>
                  </a:schemeClr>
                </a:solidFill>
                <a:latin typeface="Calibri" panose="020F0502020204030204" pitchFamily="34" charset="0"/>
              </a:rPr>
              <a:t> </a:t>
            </a:r>
            <a:r>
              <a:rPr lang="de-DE" sz="1600" dirty="0" err="1" smtClean="0">
                <a:solidFill>
                  <a:schemeClr val="bg2">
                    <a:lumMod val="25000"/>
                  </a:schemeClr>
                </a:solidFill>
                <a:latin typeface="Calibri" panose="020F0502020204030204" pitchFamily="34" charset="0"/>
              </a:rPr>
              <a:t>discussion</a:t>
            </a:r>
            <a:r>
              <a:rPr lang="de-DE" sz="1600" dirty="0" smtClean="0">
                <a:solidFill>
                  <a:schemeClr val="bg2">
                    <a:lumMod val="25000"/>
                  </a:schemeClr>
                </a:solidFill>
                <a:latin typeface="Calibri" panose="020F0502020204030204" pitchFamily="34" charset="0"/>
              </a:rPr>
              <a:t> </a:t>
            </a:r>
            <a:r>
              <a:rPr lang="de-DE" sz="1600" dirty="0" err="1" smtClean="0">
                <a:solidFill>
                  <a:schemeClr val="bg2">
                    <a:lumMod val="25000"/>
                  </a:schemeClr>
                </a:solidFill>
                <a:latin typeface="Calibri" panose="020F0502020204030204" pitchFamily="34" charset="0"/>
              </a:rPr>
              <a:t>rounds</a:t>
            </a:r>
            <a:r>
              <a:rPr lang="hu-HU" sz="1600" dirty="0" smtClean="0">
                <a:solidFill>
                  <a:schemeClr val="bg2">
                    <a:lumMod val="25000"/>
                  </a:schemeClr>
                </a:solidFill>
                <a:latin typeface="Calibri" panose="020F0502020204030204" pitchFamily="34" charset="0"/>
              </a:rPr>
              <a:t> (PAC –DT</a:t>
            </a:r>
            <a:r>
              <a:rPr lang="de-DE" sz="1600" dirty="0" smtClean="0">
                <a:solidFill>
                  <a:schemeClr val="bg2">
                    <a:lumMod val="25000"/>
                  </a:schemeClr>
                </a:solidFill>
                <a:latin typeface="Calibri" panose="020F0502020204030204" pitchFamily="34" charset="0"/>
              </a:rPr>
              <a:t>P</a:t>
            </a:r>
            <a:r>
              <a:rPr lang="hu-HU" sz="1600" dirty="0" smtClean="0">
                <a:solidFill>
                  <a:schemeClr val="bg2">
                    <a:lumMod val="25000"/>
                  </a:schemeClr>
                </a:solidFill>
                <a:latin typeface="Calibri" panose="020F0502020204030204" pitchFamily="34" charset="0"/>
              </a:rPr>
              <a:t>)</a:t>
            </a:r>
            <a:r>
              <a:rPr lang="de-DE" sz="1600" dirty="0" smtClean="0">
                <a:solidFill>
                  <a:schemeClr val="bg2">
                    <a:lumMod val="25000"/>
                  </a:schemeClr>
                </a:solidFill>
                <a:latin typeface="Calibri" panose="020F0502020204030204" pitchFamily="34" charset="0"/>
              </a:rPr>
              <a:t>, 20th March / 8th May</a:t>
            </a:r>
            <a:endParaRPr lang="hu-HU" sz="1600" dirty="0" smtClean="0">
              <a:solidFill>
                <a:schemeClr val="bg2">
                  <a:lumMod val="25000"/>
                </a:schemeClr>
              </a:solidFill>
              <a:latin typeface="Calibri" panose="020F0502020204030204" pitchFamily="34" charset="0"/>
            </a:endParaRPr>
          </a:p>
          <a:p>
            <a:pPr marL="742950" lvl="1" indent="-285750">
              <a:spcBef>
                <a:spcPts val="600"/>
              </a:spcBef>
              <a:buFont typeface="Symbol" panose="05050102010706020507" pitchFamily="18" charset="2"/>
              <a:buChar char="-"/>
            </a:pPr>
            <a:r>
              <a:rPr lang="hu-HU" sz="1600" dirty="0" smtClean="0">
                <a:solidFill>
                  <a:schemeClr val="bg2">
                    <a:lumMod val="25000"/>
                  </a:schemeClr>
                </a:solidFill>
                <a:latin typeface="Calibri" panose="020F0502020204030204" pitchFamily="34" charset="0"/>
              </a:rPr>
              <a:t>Integration of </a:t>
            </a:r>
            <a:r>
              <a:rPr lang="hu-HU" sz="1600" b="1" dirty="0" smtClean="0">
                <a:solidFill>
                  <a:schemeClr val="bg2">
                    <a:lumMod val="25000"/>
                  </a:schemeClr>
                </a:solidFill>
                <a:latin typeface="Calibri" panose="020F0502020204030204" pitchFamily="34" charset="0"/>
              </a:rPr>
              <a:t>two</a:t>
            </a:r>
            <a:r>
              <a:rPr lang="hu-HU" sz="1600" dirty="0" smtClean="0">
                <a:solidFill>
                  <a:schemeClr val="bg2">
                    <a:lumMod val="25000"/>
                  </a:schemeClr>
                </a:solidFill>
                <a:latin typeface="Calibri" panose="020F0502020204030204" pitchFamily="34" charset="0"/>
              </a:rPr>
              <a:t> </a:t>
            </a:r>
            <a:r>
              <a:rPr lang="hu-HU" sz="1600" b="1" dirty="0" smtClean="0">
                <a:solidFill>
                  <a:schemeClr val="bg2">
                    <a:lumMod val="25000"/>
                  </a:schemeClr>
                </a:solidFill>
                <a:latin typeface="Calibri" panose="020F0502020204030204" pitchFamily="34" charset="0"/>
              </a:rPr>
              <a:t>criteria in the DTP assessment methodolgy  </a:t>
            </a:r>
            <a:r>
              <a:rPr lang="hu-HU" sz="1600" dirty="0" smtClean="0">
                <a:solidFill>
                  <a:schemeClr val="bg2">
                    <a:lumMod val="25000"/>
                  </a:schemeClr>
                </a:solidFill>
                <a:latin typeface="Calibri" panose="020F0502020204030204" pitchFamily="34" charset="0"/>
              </a:rPr>
              <a:t>for evaluating project’s contributions to EUSDR, certain PA(s) and related actions and targets</a:t>
            </a:r>
          </a:p>
          <a:p>
            <a:pPr marL="742950" lvl="1" indent="-285750">
              <a:spcBef>
                <a:spcPts val="600"/>
              </a:spcBef>
              <a:buFont typeface="Symbol" panose="05050102010706020507" pitchFamily="18" charset="2"/>
              <a:buChar char="-"/>
            </a:pPr>
            <a:r>
              <a:rPr lang="hu-HU" sz="1600" dirty="0" smtClean="0">
                <a:solidFill>
                  <a:schemeClr val="bg2">
                    <a:lumMod val="25000"/>
                  </a:schemeClr>
                </a:solidFill>
                <a:latin typeface="Calibri" panose="020F0502020204030204" pitchFamily="34" charset="0"/>
              </a:rPr>
              <a:t>EUSDR Specific </a:t>
            </a:r>
            <a:r>
              <a:rPr lang="hu-HU" sz="1600" b="1" dirty="0" smtClean="0">
                <a:solidFill>
                  <a:schemeClr val="bg2">
                    <a:lumMod val="25000"/>
                  </a:schemeClr>
                </a:solidFill>
                <a:latin typeface="Calibri" panose="020F0502020204030204" pitchFamily="34" charset="0"/>
              </a:rPr>
              <a:t>guidance in the Expression of Interest / Application Form </a:t>
            </a:r>
            <a:r>
              <a:rPr lang="hu-HU" sz="1600" dirty="0" smtClean="0">
                <a:solidFill>
                  <a:schemeClr val="bg2">
                    <a:lumMod val="25000"/>
                  </a:schemeClr>
                </a:solidFill>
                <a:latin typeface="Calibri" panose="020F0502020204030204" pitchFamily="34" charset="0"/>
              </a:rPr>
              <a:t>for applicants, including web-links</a:t>
            </a:r>
          </a:p>
          <a:p>
            <a:pPr marL="742950" lvl="1" indent="-285750">
              <a:spcBef>
                <a:spcPts val="600"/>
              </a:spcBef>
              <a:buFont typeface="Symbol" panose="05050102010706020507" pitchFamily="18" charset="2"/>
              <a:buChar char="-"/>
            </a:pPr>
            <a:r>
              <a:rPr lang="de-DE" sz="1600" dirty="0" err="1" smtClean="0">
                <a:solidFill>
                  <a:schemeClr val="bg2">
                    <a:lumMod val="25000"/>
                  </a:schemeClr>
                </a:solidFill>
                <a:latin typeface="Calibri" panose="020F0502020204030204" pitchFamily="34" charset="0"/>
              </a:rPr>
              <a:t>One</a:t>
            </a:r>
            <a:r>
              <a:rPr lang="de-DE" sz="1600" dirty="0" smtClean="0">
                <a:solidFill>
                  <a:schemeClr val="bg2">
                    <a:lumMod val="25000"/>
                  </a:schemeClr>
                </a:solidFill>
                <a:latin typeface="Calibri" panose="020F0502020204030204" pitchFamily="34" charset="0"/>
              </a:rPr>
              <a:t> </a:t>
            </a:r>
            <a:r>
              <a:rPr lang="hu-HU" sz="1600" b="1" dirty="0" smtClean="0">
                <a:solidFill>
                  <a:schemeClr val="bg2">
                    <a:lumMod val="25000"/>
                  </a:schemeClr>
                </a:solidFill>
                <a:latin typeface="Calibri" panose="020F0502020204030204" pitchFamily="34" charset="0"/>
              </a:rPr>
              <a:t>section on EUSDR in the DTP Assessment Manual</a:t>
            </a:r>
            <a:r>
              <a:rPr lang="hu-HU" sz="1600" dirty="0" smtClean="0">
                <a:solidFill>
                  <a:schemeClr val="bg2">
                    <a:lumMod val="25000"/>
                  </a:schemeClr>
                </a:solidFill>
                <a:latin typeface="Calibri" panose="020F0502020204030204" pitchFamily="34" charset="0"/>
              </a:rPr>
              <a:t>, providing necessary background information</a:t>
            </a:r>
          </a:p>
          <a:p>
            <a:pPr marL="742950" lvl="1" indent="-285750">
              <a:spcBef>
                <a:spcPts val="600"/>
              </a:spcBef>
              <a:buFont typeface="Symbol" panose="05050102010706020507" pitchFamily="18" charset="2"/>
              <a:buChar char="-"/>
            </a:pPr>
            <a:r>
              <a:rPr lang="hu-HU" sz="1600" dirty="0" smtClean="0">
                <a:solidFill>
                  <a:schemeClr val="bg2">
                    <a:lumMod val="25000"/>
                  </a:schemeClr>
                </a:solidFill>
                <a:latin typeface="Calibri" panose="020F0502020204030204" pitchFamily="34" charset="0"/>
              </a:rPr>
              <a:t>Reference to EUSDR in the </a:t>
            </a:r>
            <a:r>
              <a:rPr lang="hu-HU" sz="1600" b="1" dirty="0" smtClean="0">
                <a:solidFill>
                  <a:schemeClr val="bg2">
                    <a:lumMod val="25000"/>
                  </a:schemeClr>
                </a:solidFill>
                <a:latin typeface="Calibri" panose="020F0502020204030204" pitchFamily="34" charset="0"/>
              </a:rPr>
              <a:t>official CfP launching documents / web-publications</a:t>
            </a:r>
          </a:p>
          <a:p>
            <a:pPr marL="742950" lvl="1" indent="-285750">
              <a:spcBef>
                <a:spcPts val="600"/>
              </a:spcBef>
              <a:buFont typeface="Symbol" panose="05050102010706020507" pitchFamily="18" charset="2"/>
              <a:buChar char="-"/>
            </a:pPr>
            <a:r>
              <a:rPr lang="hu-HU" sz="1600" dirty="0" smtClean="0">
                <a:solidFill>
                  <a:schemeClr val="bg2">
                    <a:lumMod val="25000"/>
                  </a:schemeClr>
                </a:solidFill>
                <a:latin typeface="Calibri" panose="020F0502020204030204" pitchFamily="34" charset="0"/>
              </a:rPr>
              <a:t>pre-agreed </a:t>
            </a:r>
            <a:r>
              <a:rPr lang="hu-HU" sz="1600" dirty="0">
                <a:solidFill>
                  <a:schemeClr val="bg2">
                    <a:lumMod val="25000"/>
                  </a:schemeClr>
                </a:solidFill>
                <a:latin typeface="Calibri" panose="020F0502020204030204" pitchFamily="34" charset="0"/>
              </a:rPr>
              <a:t>draft version </a:t>
            </a:r>
            <a:r>
              <a:rPr lang="hu-HU" sz="1600" dirty="0" smtClean="0">
                <a:solidFill>
                  <a:schemeClr val="bg2">
                    <a:lumMod val="25000"/>
                  </a:schemeClr>
                </a:solidFill>
                <a:latin typeface="Calibri" panose="020F0502020204030204" pitchFamily="34" charset="0"/>
              </a:rPr>
              <a:t>of assessment criteria and guidance for applicants to be discussed during next DTP PC in Bratislava (mid-June)</a:t>
            </a:r>
            <a:endParaRPr lang="hu-HU" sz="1600" dirty="0">
              <a:solidFill>
                <a:schemeClr val="bg2">
                  <a:lumMod val="25000"/>
                </a:schemeClr>
              </a:solidFill>
              <a:latin typeface="Calibri" panose="020F0502020204030204" pitchFamily="34" charset="0"/>
            </a:endParaRPr>
          </a:p>
          <a:p>
            <a:pPr lvl="1">
              <a:spcBef>
                <a:spcPts val="600"/>
              </a:spcBef>
            </a:pPr>
            <a:endParaRPr lang="en-US" dirty="0">
              <a:solidFill>
                <a:schemeClr val="bg2">
                  <a:lumMod val="25000"/>
                </a:schemeClr>
              </a:solidFill>
              <a:latin typeface="Calibri" panose="020F0502020204030204" pitchFamily="34" charset="0"/>
            </a:endParaRPr>
          </a:p>
        </p:txBody>
      </p:sp>
    </p:spTree>
    <p:extLst>
      <p:ext uri="{BB962C8B-B14F-4D97-AF65-F5344CB8AC3E}">
        <p14:creationId xmlns:p14="http://schemas.microsoft.com/office/powerpoint/2010/main" val="26382037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820478" y="1828800"/>
            <a:ext cx="7485322" cy="400110"/>
          </a:xfrm>
          <a:prstGeom prst="rect">
            <a:avLst/>
          </a:prstGeom>
          <a:noFill/>
        </p:spPr>
        <p:txBody>
          <a:bodyPr wrap="square" rtlCol="0">
            <a:spAutoFit/>
          </a:bodyPr>
          <a:lstStyle/>
          <a:p>
            <a:pPr marL="285750" indent="-285750">
              <a:spcBef>
                <a:spcPts val="600"/>
              </a:spcBef>
              <a:buFont typeface="Wingdings" panose="05000000000000000000" pitchFamily="2" charset="2"/>
              <a:buChar char="§"/>
            </a:pPr>
            <a:r>
              <a:rPr lang="hu-HU" sz="2000" b="1" dirty="0" smtClean="0">
                <a:solidFill>
                  <a:schemeClr val="bg2">
                    <a:lumMod val="25000"/>
                  </a:schemeClr>
                </a:solidFill>
                <a:latin typeface="Calibri" panose="020F0502020204030204" pitchFamily="34" charset="0"/>
              </a:rPr>
              <a:t>Assessment of project applications</a:t>
            </a:r>
          </a:p>
        </p:txBody>
      </p:sp>
      <p:sp>
        <p:nvSpPr>
          <p:cNvPr id="3" name="Title 1"/>
          <p:cNvSpPr txBox="1">
            <a:spLocks/>
          </p:cNvSpPr>
          <p:nvPr/>
        </p:nvSpPr>
        <p:spPr>
          <a:xfrm>
            <a:off x="3581400" y="457200"/>
            <a:ext cx="5257800" cy="1143000"/>
          </a:xfrm>
          <a:prstGeom prst="rect">
            <a:avLst/>
          </a:prstGeom>
        </p:spPr>
        <p:txBody>
          <a:bodyP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600"/>
              </a:spcBef>
              <a:spcAft>
                <a:spcPts val="600"/>
              </a:spcAft>
            </a:pPr>
            <a:r>
              <a:rPr lang="en-US" sz="2800" b="1" dirty="0">
                <a:solidFill>
                  <a:schemeClr val="accent1">
                    <a:lumMod val="50000"/>
                  </a:schemeClr>
                </a:solidFill>
                <a:latin typeface="Calibri" panose="020F0502020204030204" pitchFamily="34" charset="0"/>
              </a:rPr>
              <a:t>Basic requirements for successful DTP projects</a:t>
            </a:r>
          </a:p>
        </p:txBody>
      </p:sp>
      <p:pic>
        <p:nvPicPr>
          <p:cNvPr id="4" name="Picture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4400" y="1143000"/>
            <a:ext cx="15716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371" y="538670"/>
            <a:ext cx="2554229" cy="697993"/>
          </a:xfrm>
          <a:prstGeom prst="rect">
            <a:avLst/>
          </a:prstGeom>
        </p:spPr>
      </p:pic>
      <p:sp>
        <p:nvSpPr>
          <p:cNvPr id="6" name="Trapezoid 5"/>
          <p:cNvSpPr/>
          <p:nvPr/>
        </p:nvSpPr>
        <p:spPr>
          <a:xfrm rot="5400000">
            <a:off x="685800" y="3124200"/>
            <a:ext cx="2514600" cy="1295400"/>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hu-HU" dirty="0" smtClean="0"/>
              <a:t>Eligibility criteria</a:t>
            </a:r>
          </a:p>
          <a:p>
            <a:pPr algn="ctr"/>
            <a:r>
              <a:rPr lang="hu-HU" sz="1400" dirty="0" smtClean="0"/>
              <a:t>(knock-out) </a:t>
            </a:r>
            <a:endParaRPr lang="en-GB" sz="1400" dirty="0"/>
          </a:p>
        </p:txBody>
      </p:sp>
      <p:sp>
        <p:nvSpPr>
          <p:cNvPr id="8" name="Trapezoid 7"/>
          <p:cNvSpPr/>
          <p:nvPr/>
        </p:nvSpPr>
        <p:spPr>
          <a:xfrm rot="5400000">
            <a:off x="2895600" y="3124200"/>
            <a:ext cx="1752600" cy="1295400"/>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hu-HU" dirty="0" smtClean="0"/>
              <a:t>Strategic criteria</a:t>
            </a:r>
          </a:p>
          <a:p>
            <a:pPr algn="ctr"/>
            <a:r>
              <a:rPr lang="hu-HU" sz="1400" dirty="0" smtClean="0"/>
              <a:t>(threshold) </a:t>
            </a:r>
            <a:endParaRPr lang="en-GB" sz="1400" dirty="0"/>
          </a:p>
        </p:txBody>
      </p:sp>
      <p:sp>
        <p:nvSpPr>
          <p:cNvPr id="9" name="Trapezoid 8"/>
          <p:cNvSpPr/>
          <p:nvPr/>
        </p:nvSpPr>
        <p:spPr>
          <a:xfrm rot="5400000">
            <a:off x="5167865" y="3099833"/>
            <a:ext cx="1066802" cy="1344133"/>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hu-HU" sz="1600" dirty="0" smtClean="0"/>
              <a:t>Operational criteria </a:t>
            </a:r>
            <a:endParaRPr lang="en-GB" sz="1600" dirty="0"/>
          </a:p>
        </p:txBody>
      </p:sp>
      <p:sp>
        <p:nvSpPr>
          <p:cNvPr id="10" name="Vertical Scroll 9"/>
          <p:cNvSpPr/>
          <p:nvPr/>
        </p:nvSpPr>
        <p:spPr>
          <a:xfrm>
            <a:off x="6980274" y="2438400"/>
            <a:ext cx="1371600" cy="2514600"/>
          </a:xfrm>
          <a:prstGeom prst="verticalScroll">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smtClean="0">
                <a:solidFill>
                  <a:schemeClr val="tx1">
                    <a:lumMod val="65000"/>
                    <a:lumOff val="35000"/>
                  </a:schemeClr>
                </a:solidFill>
              </a:rPr>
              <a:t>Ranking list</a:t>
            </a:r>
            <a:endParaRPr lang="en-GB" dirty="0">
              <a:solidFill>
                <a:schemeClr val="tx1">
                  <a:lumMod val="65000"/>
                  <a:lumOff val="35000"/>
                </a:schemeClr>
              </a:solidFill>
            </a:endParaRPr>
          </a:p>
        </p:txBody>
      </p:sp>
      <p:cxnSp>
        <p:nvCxnSpPr>
          <p:cNvPr id="12" name="Straight Connector 11"/>
          <p:cNvCxnSpPr/>
          <p:nvPr/>
        </p:nvCxnSpPr>
        <p:spPr>
          <a:xfrm>
            <a:off x="2819400" y="2438400"/>
            <a:ext cx="0" cy="28194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8200" y="2438400"/>
            <a:ext cx="0" cy="28194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Right Arrow 13"/>
          <p:cNvSpPr/>
          <p:nvPr/>
        </p:nvSpPr>
        <p:spPr>
          <a:xfrm>
            <a:off x="2590800" y="3558540"/>
            <a:ext cx="533400" cy="426719"/>
          </a:xfrm>
          <a:prstGeom prst="right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Arrow 14"/>
          <p:cNvSpPr/>
          <p:nvPr/>
        </p:nvSpPr>
        <p:spPr>
          <a:xfrm>
            <a:off x="4419600" y="3558539"/>
            <a:ext cx="533400" cy="426719"/>
          </a:xfrm>
          <a:prstGeom prst="right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Arrow 15"/>
          <p:cNvSpPr/>
          <p:nvPr/>
        </p:nvSpPr>
        <p:spPr>
          <a:xfrm>
            <a:off x="6373333" y="3558540"/>
            <a:ext cx="533400" cy="426719"/>
          </a:xfrm>
          <a:prstGeom prst="right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p:cNvCxnSpPr/>
          <p:nvPr/>
        </p:nvCxnSpPr>
        <p:spPr>
          <a:xfrm flipH="1">
            <a:off x="6906733" y="3429000"/>
            <a:ext cx="157007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Right Arrow 21"/>
          <p:cNvSpPr/>
          <p:nvPr/>
        </p:nvSpPr>
        <p:spPr>
          <a:xfrm rot="5400000">
            <a:off x="2324099" y="5190640"/>
            <a:ext cx="533400" cy="426719"/>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ight Arrow 22"/>
          <p:cNvSpPr/>
          <p:nvPr/>
        </p:nvSpPr>
        <p:spPr>
          <a:xfrm rot="5400000">
            <a:off x="4168140" y="5158742"/>
            <a:ext cx="533400" cy="426719"/>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Left Arrow 24"/>
          <p:cNvSpPr/>
          <p:nvPr/>
        </p:nvSpPr>
        <p:spPr>
          <a:xfrm rot="19556376">
            <a:off x="7760302" y="2415317"/>
            <a:ext cx="1066800" cy="571498"/>
          </a:xfrm>
          <a:prstGeom prst="left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1400" b="1" dirty="0"/>
              <a:t>F</a:t>
            </a:r>
            <a:r>
              <a:rPr lang="hu-HU" sz="1400" b="1" dirty="0" smtClean="0"/>
              <a:t>unding</a:t>
            </a:r>
            <a:endParaRPr lang="en-GB" sz="1400" b="1" dirty="0"/>
          </a:p>
        </p:txBody>
      </p:sp>
      <p:sp>
        <p:nvSpPr>
          <p:cNvPr id="26" name="Right Arrow 25"/>
          <p:cNvSpPr/>
          <p:nvPr/>
        </p:nvSpPr>
        <p:spPr>
          <a:xfrm rot="5400000">
            <a:off x="8085173" y="3558541"/>
            <a:ext cx="533400" cy="426719"/>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41639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4" grpId="0" animBg="1"/>
      <p:bldP spid="15" grpId="0" animBg="1"/>
      <p:bldP spid="16" grpId="0" animBg="1"/>
      <p:bldP spid="22" grpId="0" animBg="1"/>
      <p:bldP spid="23" grpId="0" animBg="1"/>
      <p:bldP spid="25" grpId="0" animBg="1"/>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820478" y="1828800"/>
            <a:ext cx="7485322" cy="3893374"/>
          </a:xfrm>
          <a:prstGeom prst="rect">
            <a:avLst/>
          </a:prstGeom>
          <a:noFill/>
        </p:spPr>
        <p:txBody>
          <a:bodyPr wrap="square" rtlCol="0">
            <a:spAutoFit/>
          </a:bodyPr>
          <a:lstStyle/>
          <a:p>
            <a:pPr marL="285750" indent="-285750">
              <a:spcBef>
                <a:spcPts val="600"/>
              </a:spcBef>
              <a:buFont typeface="Wingdings" panose="05000000000000000000" pitchFamily="2" charset="2"/>
              <a:buChar char="§"/>
            </a:pPr>
            <a:r>
              <a:rPr lang="hu-HU" sz="2000" b="1" dirty="0" smtClean="0">
                <a:solidFill>
                  <a:schemeClr val="bg2">
                    <a:lumMod val="25000"/>
                  </a:schemeClr>
                </a:solidFill>
                <a:latin typeface="Calibri" panose="020F0502020204030204" pitchFamily="34" charset="0"/>
              </a:rPr>
              <a:t>Eligibility criteria</a:t>
            </a:r>
          </a:p>
          <a:p>
            <a:pPr marL="742950" lvl="1" indent="-285750">
              <a:spcBef>
                <a:spcPts val="600"/>
              </a:spcBef>
              <a:buFont typeface="Symbol" panose="05050102010706020507" pitchFamily="18" charset="2"/>
              <a:buChar char="-"/>
            </a:pPr>
            <a:r>
              <a:rPr lang="hu-HU" dirty="0" smtClean="0">
                <a:solidFill>
                  <a:schemeClr val="bg2">
                    <a:lumMod val="25000"/>
                  </a:schemeClr>
                </a:solidFill>
                <a:latin typeface="Calibri" panose="020F0502020204030204" pitchFamily="34" charset="0"/>
              </a:rPr>
              <a:t>Formal (deadline, submission, ...)</a:t>
            </a:r>
          </a:p>
          <a:p>
            <a:pPr marL="742950" lvl="1" indent="-285750">
              <a:spcBef>
                <a:spcPts val="600"/>
              </a:spcBef>
              <a:buFont typeface="Symbol" panose="05050102010706020507" pitchFamily="18" charset="2"/>
              <a:buChar char="-"/>
            </a:pPr>
            <a:r>
              <a:rPr lang="hu-HU" dirty="0" smtClean="0">
                <a:solidFill>
                  <a:schemeClr val="bg2">
                    <a:lumMod val="25000"/>
                  </a:schemeClr>
                </a:solidFill>
                <a:latin typeface="Calibri" panose="020F0502020204030204" pitchFamily="34" charset="0"/>
              </a:rPr>
              <a:t>Eligibility (Partners</a:t>
            </a:r>
            <a:r>
              <a:rPr lang="de-DE" dirty="0" smtClean="0">
                <a:solidFill>
                  <a:schemeClr val="bg2">
                    <a:lumMod val="25000"/>
                  </a:schemeClr>
                </a:solidFill>
                <a:latin typeface="Calibri" panose="020F0502020204030204" pitchFamily="34" charset="0"/>
              </a:rPr>
              <a:t> / </a:t>
            </a:r>
            <a:r>
              <a:rPr lang="de-DE" dirty="0" err="1" smtClean="0">
                <a:solidFill>
                  <a:schemeClr val="bg2">
                    <a:lumMod val="25000"/>
                  </a:schemeClr>
                </a:solidFill>
                <a:latin typeface="Calibri" panose="020F0502020204030204" pitchFamily="34" charset="0"/>
              </a:rPr>
              <a:t>geographical</a:t>
            </a:r>
            <a:r>
              <a:rPr lang="hu-HU" dirty="0" smtClean="0">
                <a:solidFill>
                  <a:schemeClr val="bg2">
                    <a:lumMod val="25000"/>
                  </a:schemeClr>
                </a:solidFill>
                <a:latin typeface="Calibri" panose="020F0502020204030204" pitchFamily="34" charset="0"/>
              </a:rPr>
              <a:t>)</a:t>
            </a:r>
          </a:p>
          <a:p>
            <a:pPr marL="285750" indent="-285750">
              <a:spcBef>
                <a:spcPts val="600"/>
              </a:spcBef>
              <a:buFont typeface="Wingdings" panose="05000000000000000000" pitchFamily="2" charset="2"/>
              <a:buChar char="§"/>
            </a:pPr>
            <a:r>
              <a:rPr lang="hu-HU" sz="2000" b="1" dirty="0" smtClean="0">
                <a:solidFill>
                  <a:schemeClr val="bg2">
                    <a:lumMod val="25000"/>
                  </a:schemeClr>
                </a:solidFill>
                <a:latin typeface="Calibri" panose="020F0502020204030204" pitchFamily="34" charset="0"/>
              </a:rPr>
              <a:t>Strategic criteria</a:t>
            </a:r>
            <a:endParaRPr lang="en-US" sz="2000" b="1" dirty="0" smtClean="0">
              <a:solidFill>
                <a:schemeClr val="bg2">
                  <a:lumMod val="25000"/>
                </a:schemeClr>
              </a:solidFill>
              <a:latin typeface="Calibri" panose="020F0502020204030204" pitchFamily="34" charset="0"/>
            </a:endParaRPr>
          </a:p>
          <a:p>
            <a:pPr marL="742950" lvl="1" indent="-285750">
              <a:spcBef>
                <a:spcPts val="600"/>
              </a:spcBef>
              <a:buFont typeface="Symbol" panose="05050102010706020507" pitchFamily="18" charset="2"/>
              <a:buChar char="-"/>
            </a:pPr>
            <a:r>
              <a:rPr lang="hu-HU" dirty="0" smtClean="0">
                <a:solidFill>
                  <a:schemeClr val="bg2">
                    <a:lumMod val="25000"/>
                  </a:schemeClr>
                </a:solidFill>
                <a:latin typeface="Calibri" panose="020F0502020204030204" pitchFamily="34" charset="0"/>
              </a:rPr>
              <a:t>Relevance regarding </a:t>
            </a:r>
            <a:r>
              <a:rPr lang="hu-HU" i="1" dirty="0" smtClean="0">
                <a:solidFill>
                  <a:schemeClr val="bg2">
                    <a:lumMod val="25000"/>
                  </a:schemeClr>
                </a:solidFill>
                <a:latin typeface="Calibri" panose="020F0502020204030204" pitchFamily="34" charset="0"/>
              </a:rPr>
              <a:t>specific</a:t>
            </a:r>
            <a:r>
              <a:rPr lang="hu-HU" dirty="0" smtClean="0">
                <a:solidFill>
                  <a:schemeClr val="bg2">
                    <a:lumMod val="25000"/>
                  </a:schemeClr>
                </a:solidFill>
                <a:latin typeface="Calibri" panose="020F0502020204030204" pitchFamily="34" charset="0"/>
              </a:rPr>
              <a:t> needs / challenges of the Danube region</a:t>
            </a:r>
            <a:endParaRPr lang="en-US" dirty="0" smtClean="0">
              <a:solidFill>
                <a:schemeClr val="bg2">
                  <a:lumMod val="25000"/>
                </a:schemeClr>
              </a:solidFill>
              <a:latin typeface="Calibri" panose="020F0502020204030204" pitchFamily="34" charset="0"/>
            </a:endParaRPr>
          </a:p>
          <a:p>
            <a:pPr marL="742950" lvl="1" indent="-285750">
              <a:spcBef>
                <a:spcPts val="600"/>
              </a:spcBef>
              <a:buFont typeface="Symbol" panose="05050102010706020507" pitchFamily="18" charset="2"/>
              <a:buChar char="-"/>
            </a:pPr>
            <a:r>
              <a:rPr lang="hu-HU" dirty="0" smtClean="0">
                <a:solidFill>
                  <a:schemeClr val="bg2">
                    <a:lumMod val="25000"/>
                  </a:schemeClr>
                </a:solidFill>
                <a:latin typeface="Calibri" panose="020F0502020204030204" pitchFamily="34" charset="0"/>
              </a:rPr>
              <a:t>Coherent intervention logic</a:t>
            </a:r>
            <a:r>
              <a:rPr lang="de-DE" dirty="0" smtClean="0">
                <a:solidFill>
                  <a:schemeClr val="bg2">
                    <a:lumMod val="25000"/>
                  </a:schemeClr>
                </a:solidFill>
                <a:latin typeface="Calibri" panose="020F0502020204030204" pitchFamily="34" charset="0"/>
              </a:rPr>
              <a:t> (</a:t>
            </a:r>
            <a:r>
              <a:rPr lang="de-DE" dirty="0" err="1" smtClean="0">
                <a:solidFill>
                  <a:schemeClr val="bg2">
                    <a:lumMod val="25000"/>
                  </a:schemeClr>
                </a:solidFill>
                <a:latin typeface="Calibri" panose="020F0502020204030204" pitchFamily="34" charset="0"/>
              </a:rPr>
              <a:t>project</a:t>
            </a:r>
            <a:r>
              <a:rPr lang="de-DE" dirty="0" smtClean="0">
                <a:solidFill>
                  <a:schemeClr val="bg2">
                    <a:lumMod val="25000"/>
                  </a:schemeClr>
                </a:solidFill>
                <a:latin typeface="Calibri" panose="020F0502020204030204" pitchFamily="34" charset="0"/>
              </a:rPr>
              <a:t> </a:t>
            </a:r>
            <a:r>
              <a:rPr lang="de-DE" dirty="0" err="1" smtClean="0">
                <a:solidFill>
                  <a:schemeClr val="bg2">
                    <a:lumMod val="25000"/>
                  </a:schemeClr>
                </a:solidFill>
                <a:latin typeface="Calibri" panose="020F0502020204030204" pitchFamily="34" charset="0"/>
              </a:rPr>
              <a:t>contribution</a:t>
            </a:r>
            <a:r>
              <a:rPr lang="de-DE" dirty="0" smtClean="0">
                <a:solidFill>
                  <a:schemeClr val="bg2">
                    <a:lumMod val="25000"/>
                  </a:schemeClr>
                </a:solidFill>
                <a:latin typeface="Calibri" panose="020F0502020204030204" pitchFamily="34" charset="0"/>
              </a:rPr>
              <a:t> </a:t>
            </a:r>
            <a:r>
              <a:rPr lang="de-DE" dirty="0" err="1" smtClean="0">
                <a:solidFill>
                  <a:schemeClr val="bg2">
                    <a:lumMod val="25000"/>
                  </a:schemeClr>
                </a:solidFill>
                <a:latin typeface="Calibri" panose="020F0502020204030204" pitchFamily="34" charset="0"/>
              </a:rPr>
              <a:t>to</a:t>
            </a:r>
            <a:r>
              <a:rPr lang="de-DE" dirty="0" smtClean="0">
                <a:solidFill>
                  <a:schemeClr val="bg2">
                    <a:lumMod val="25000"/>
                  </a:schemeClr>
                </a:solidFill>
                <a:latin typeface="Calibri" panose="020F0502020204030204" pitchFamily="34" charset="0"/>
              </a:rPr>
              <a:t> Programme </a:t>
            </a:r>
            <a:r>
              <a:rPr lang="de-DE" dirty="0" err="1" smtClean="0">
                <a:solidFill>
                  <a:schemeClr val="bg2">
                    <a:lumMod val="25000"/>
                  </a:schemeClr>
                </a:solidFill>
                <a:latin typeface="Calibri" panose="020F0502020204030204" pitchFamily="34" charset="0"/>
              </a:rPr>
              <a:t>objectives</a:t>
            </a:r>
            <a:r>
              <a:rPr lang="de-DE" dirty="0" smtClean="0">
                <a:solidFill>
                  <a:schemeClr val="bg2">
                    <a:lumMod val="25000"/>
                  </a:schemeClr>
                </a:solidFill>
                <a:latin typeface="Calibri" panose="020F0502020204030204" pitchFamily="34" charset="0"/>
              </a:rPr>
              <a:t>, </a:t>
            </a:r>
            <a:r>
              <a:rPr lang="de-DE" dirty="0" err="1" smtClean="0">
                <a:solidFill>
                  <a:schemeClr val="bg2">
                    <a:lumMod val="25000"/>
                  </a:schemeClr>
                </a:solidFill>
                <a:latin typeface="Calibri" panose="020F0502020204030204" pitchFamily="34" charset="0"/>
              </a:rPr>
              <a:t>results</a:t>
            </a:r>
            <a:r>
              <a:rPr lang="de-DE" dirty="0">
                <a:solidFill>
                  <a:schemeClr val="bg2">
                    <a:lumMod val="25000"/>
                  </a:schemeClr>
                </a:solidFill>
                <a:latin typeface="Calibri" panose="020F0502020204030204" pitchFamily="34" charset="0"/>
              </a:rPr>
              <a:t> </a:t>
            </a:r>
            <a:r>
              <a:rPr lang="de-DE" dirty="0" err="1" smtClean="0">
                <a:solidFill>
                  <a:schemeClr val="bg2">
                    <a:lumMod val="25000"/>
                  </a:schemeClr>
                </a:solidFill>
                <a:latin typeface="Calibri" panose="020F0502020204030204" pitchFamily="34" charset="0"/>
              </a:rPr>
              <a:t>and</a:t>
            </a:r>
            <a:r>
              <a:rPr lang="de-DE" dirty="0" smtClean="0">
                <a:solidFill>
                  <a:schemeClr val="bg2">
                    <a:lumMod val="25000"/>
                  </a:schemeClr>
                </a:solidFill>
                <a:latin typeface="Calibri" panose="020F0502020204030204" pitchFamily="34" charset="0"/>
              </a:rPr>
              <a:t> </a:t>
            </a:r>
            <a:r>
              <a:rPr lang="de-DE" dirty="0" err="1" smtClean="0">
                <a:solidFill>
                  <a:schemeClr val="bg2">
                    <a:lumMod val="25000"/>
                  </a:schemeClr>
                </a:solidFill>
                <a:latin typeface="Calibri" panose="020F0502020204030204" pitchFamily="34" charset="0"/>
              </a:rPr>
              <a:t>outputs</a:t>
            </a:r>
            <a:r>
              <a:rPr lang="de-DE" dirty="0" smtClean="0">
                <a:solidFill>
                  <a:schemeClr val="bg2">
                    <a:lumMod val="25000"/>
                  </a:schemeClr>
                </a:solidFill>
                <a:latin typeface="Calibri" panose="020F0502020204030204" pitchFamily="34" charset="0"/>
              </a:rPr>
              <a:t>)</a:t>
            </a:r>
            <a:endParaRPr lang="en-US" dirty="0" smtClean="0">
              <a:solidFill>
                <a:schemeClr val="bg2">
                  <a:lumMod val="25000"/>
                </a:schemeClr>
              </a:solidFill>
              <a:latin typeface="Calibri" panose="020F0502020204030204" pitchFamily="34" charset="0"/>
            </a:endParaRPr>
          </a:p>
          <a:p>
            <a:pPr marL="742950" lvl="1" indent="-285750">
              <a:spcBef>
                <a:spcPts val="600"/>
              </a:spcBef>
              <a:buFont typeface="Symbol" panose="05050102010706020507" pitchFamily="18" charset="2"/>
              <a:buChar char="-"/>
            </a:pPr>
            <a:r>
              <a:rPr lang="de-DE" dirty="0" smtClean="0">
                <a:solidFill>
                  <a:schemeClr val="bg2">
                    <a:lumMod val="25000"/>
                  </a:schemeClr>
                </a:solidFill>
                <a:latin typeface="Calibri" panose="020F0502020204030204" pitchFamily="34" charset="0"/>
              </a:rPr>
              <a:t>Project c</a:t>
            </a:r>
            <a:r>
              <a:rPr lang="hu-HU" dirty="0" smtClean="0">
                <a:solidFill>
                  <a:schemeClr val="bg2">
                    <a:lumMod val="25000"/>
                  </a:schemeClr>
                </a:solidFill>
                <a:latin typeface="Calibri" panose="020F0502020204030204" pitchFamily="34" charset="0"/>
              </a:rPr>
              <a:t>ontribution to EU policies, strategies </a:t>
            </a:r>
            <a:r>
              <a:rPr lang="hu-HU" b="1" u="sng" dirty="0" smtClean="0">
                <a:solidFill>
                  <a:schemeClr val="bg2">
                    <a:lumMod val="25000"/>
                  </a:schemeClr>
                </a:solidFill>
                <a:effectLst>
                  <a:outerShdw blurRad="38100" dist="38100" dir="2700000" algn="tl">
                    <a:srgbClr val="000000">
                      <a:alpha val="43137"/>
                    </a:srgbClr>
                  </a:outerShdw>
                </a:effectLst>
                <a:latin typeface="Calibri" panose="020F0502020204030204" pitchFamily="34" charset="0"/>
              </a:rPr>
              <a:t>and EUSDR</a:t>
            </a:r>
            <a:endParaRPr lang="en-US" b="1" u="sng" dirty="0" smtClean="0">
              <a:solidFill>
                <a:schemeClr val="bg2">
                  <a:lumMod val="25000"/>
                </a:schemeClr>
              </a:solidFill>
              <a:effectLst>
                <a:outerShdw blurRad="38100" dist="38100" dir="2700000" algn="tl">
                  <a:srgbClr val="000000">
                    <a:alpha val="43137"/>
                  </a:srgbClr>
                </a:outerShdw>
              </a:effectLst>
              <a:latin typeface="Calibri" panose="020F0502020204030204" pitchFamily="34" charset="0"/>
            </a:endParaRPr>
          </a:p>
          <a:p>
            <a:pPr marL="742950" lvl="1" indent="-285750">
              <a:spcBef>
                <a:spcPts val="600"/>
              </a:spcBef>
              <a:buFont typeface="Symbol" panose="05050102010706020507" pitchFamily="18" charset="2"/>
              <a:buChar char="-"/>
            </a:pPr>
            <a:r>
              <a:rPr lang="hu-HU" dirty="0" smtClean="0">
                <a:solidFill>
                  <a:schemeClr val="bg2">
                    <a:lumMod val="25000"/>
                  </a:schemeClr>
                </a:solidFill>
                <a:latin typeface="Calibri" panose="020F0502020204030204" pitchFamily="34" charset="0"/>
              </a:rPr>
              <a:t>Partnership composition</a:t>
            </a:r>
            <a:endParaRPr lang="en-US" dirty="0" smtClean="0">
              <a:solidFill>
                <a:schemeClr val="bg2">
                  <a:lumMod val="25000"/>
                </a:schemeClr>
              </a:solidFill>
              <a:latin typeface="Calibri" panose="020F0502020204030204" pitchFamily="34" charset="0"/>
            </a:endParaRPr>
          </a:p>
          <a:p>
            <a:pPr marL="742950" lvl="1" indent="-285750">
              <a:spcBef>
                <a:spcPts val="600"/>
              </a:spcBef>
              <a:buFont typeface="Symbol" panose="05050102010706020507" pitchFamily="18" charset="2"/>
              <a:buChar char="-"/>
            </a:pPr>
            <a:r>
              <a:rPr lang="hu-HU" dirty="0" smtClean="0">
                <a:solidFill>
                  <a:schemeClr val="bg2">
                    <a:lumMod val="25000"/>
                  </a:schemeClr>
                </a:solidFill>
                <a:latin typeface="Calibri" panose="020F0502020204030204" pitchFamily="34" charset="0"/>
              </a:rPr>
              <a:t>Transnational relevance</a:t>
            </a:r>
            <a:endParaRPr lang="en-US" dirty="0" smtClean="0">
              <a:solidFill>
                <a:schemeClr val="bg2">
                  <a:lumMod val="25000"/>
                </a:schemeClr>
              </a:solidFill>
              <a:latin typeface="Calibri" panose="020F0502020204030204" pitchFamily="34" charset="0"/>
            </a:endParaRPr>
          </a:p>
          <a:p>
            <a:pPr marL="742950" lvl="1" indent="-285750">
              <a:spcBef>
                <a:spcPts val="600"/>
              </a:spcBef>
              <a:buFont typeface="Symbol" panose="05050102010706020507" pitchFamily="18" charset="2"/>
              <a:buChar char="-"/>
            </a:pPr>
            <a:r>
              <a:rPr lang="hu-HU" dirty="0" smtClean="0">
                <a:solidFill>
                  <a:schemeClr val="bg2">
                    <a:lumMod val="25000"/>
                  </a:schemeClr>
                </a:solidFill>
                <a:latin typeface="Calibri" panose="020F0502020204030204" pitchFamily="34" charset="0"/>
              </a:rPr>
              <a:t>Targets groups and sustainability</a:t>
            </a:r>
            <a:endParaRPr lang="hu-HU" dirty="0">
              <a:solidFill>
                <a:schemeClr val="bg2">
                  <a:lumMod val="25000"/>
                </a:schemeClr>
              </a:solidFill>
              <a:latin typeface="Calibri" panose="020F0502020204030204" pitchFamily="34" charset="0"/>
            </a:endParaRPr>
          </a:p>
        </p:txBody>
      </p:sp>
      <p:sp>
        <p:nvSpPr>
          <p:cNvPr id="3" name="Title 1"/>
          <p:cNvSpPr txBox="1">
            <a:spLocks/>
          </p:cNvSpPr>
          <p:nvPr/>
        </p:nvSpPr>
        <p:spPr>
          <a:xfrm>
            <a:off x="3581400" y="457200"/>
            <a:ext cx="5257800" cy="1143000"/>
          </a:xfrm>
          <a:prstGeom prst="rect">
            <a:avLst/>
          </a:prstGeom>
        </p:spPr>
        <p:txBody>
          <a:bodyP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600"/>
              </a:spcBef>
              <a:spcAft>
                <a:spcPts val="600"/>
              </a:spcAft>
            </a:pPr>
            <a:r>
              <a:rPr lang="en-US" sz="2800" b="1" dirty="0">
                <a:solidFill>
                  <a:schemeClr val="accent1">
                    <a:lumMod val="50000"/>
                  </a:schemeClr>
                </a:solidFill>
                <a:latin typeface="Calibri" panose="020F0502020204030204" pitchFamily="34" charset="0"/>
              </a:rPr>
              <a:t>Basic requirements for successful DTP projects</a:t>
            </a:r>
          </a:p>
        </p:txBody>
      </p:sp>
      <p:pic>
        <p:nvPicPr>
          <p:cNvPr id="4" name="Picture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4400" y="1143000"/>
            <a:ext cx="15716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371" y="538670"/>
            <a:ext cx="2554229" cy="697993"/>
          </a:xfrm>
          <a:prstGeom prst="rect">
            <a:avLst/>
          </a:prstGeom>
        </p:spPr>
      </p:pic>
    </p:spTree>
    <p:extLst>
      <p:ext uri="{BB962C8B-B14F-4D97-AF65-F5344CB8AC3E}">
        <p14:creationId xmlns:p14="http://schemas.microsoft.com/office/powerpoint/2010/main" val="3227995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820478" y="1828800"/>
            <a:ext cx="7485322" cy="4524315"/>
          </a:xfrm>
          <a:prstGeom prst="rect">
            <a:avLst/>
          </a:prstGeom>
          <a:noFill/>
        </p:spPr>
        <p:txBody>
          <a:bodyPr wrap="square" rtlCol="0">
            <a:spAutoFit/>
          </a:bodyPr>
          <a:lstStyle/>
          <a:p>
            <a:pPr marL="285750" indent="-285750">
              <a:spcBef>
                <a:spcPts val="600"/>
              </a:spcBef>
              <a:spcAft>
                <a:spcPts val="600"/>
              </a:spcAft>
              <a:buFont typeface="Wingdings" panose="05000000000000000000" pitchFamily="2" charset="2"/>
              <a:buChar char="§"/>
            </a:pPr>
            <a:r>
              <a:rPr lang="en-GB" sz="2000" b="1" dirty="0" smtClean="0">
                <a:solidFill>
                  <a:schemeClr val="bg2">
                    <a:lumMod val="25000"/>
                  </a:schemeClr>
                </a:solidFill>
                <a:latin typeface="Calibri" panose="020F0502020204030204" pitchFamily="34" charset="0"/>
              </a:rPr>
              <a:t>Operational criteria</a:t>
            </a:r>
          </a:p>
          <a:p>
            <a:pPr marL="742950" lvl="1" indent="-285750">
              <a:spcBef>
                <a:spcPts val="600"/>
              </a:spcBef>
              <a:spcAft>
                <a:spcPts val="600"/>
              </a:spcAft>
              <a:buFont typeface="Symbol" panose="05050102010706020507" pitchFamily="18" charset="2"/>
              <a:buChar char="-"/>
            </a:pPr>
            <a:r>
              <a:rPr lang="en-GB" dirty="0" err="1" smtClean="0">
                <a:solidFill>
                  <a:schemeClr val="bg2">
                    <a:lumMod val="25000"/>
                  </a:schemeClr>
                </a:solidFill>
                <a:latin typeface="Calibri" panose="020F0502020204030204" pitchFamily="34" charset="0"/>
              </a:rPr>
              <a:t>Workplan</a:t>
            </a:r>
            <a:r>
              <a:rPr lang="en-GB" dirty="0" smtClean="0">
                <a:solidFill>
                  <a:schemeClr val="bg2">
                    <a:lumMod val="25000"/>
                  </a:schemeClr>
                </a:solidFill>
                <a:latin typeface="Calibri" panose="020F0502020204030204" pitchFamily="34" charset="0"/>
              </a:rPr>
              <a:t> consistency </a:t>
            </a:r>
            <a:endParaRPr lang="en-GB" b="1" u="sng" dirty="0" smtClean="0">
              <a:solidFill>
                <a:schemeClr val="bg2">
                  <a:lumMod val="25000"/>
                </a:schemeClr>
              </a:solidFill>
              <a:effectLst>
                <a:outerShdw blurRad="38100" dist="38100" dir="2700000" algn="tl">
                  <a:srgbClr val="000000">
                    <a:alpha val="43137"/>
                  </a:srgbClr>
                </a:outerShdw>
              </a:effectLst>
              <a:latin typeface="Calibri" panose="020F0502020204030204" pitchFamily="34" charset="0"/>
            </a:endParaRPr>
          </a:p>
          <a:p>
            <a:pPr marL="742950" lvl="1" indent="-285750">
              <a:spcBef>
                <a:spcPts val="600"/>
              </a:spcBef>
              <a:spcAft>
                <a:spcPts val="600"/>
              </a:spcAft>
              <a:buFont typeface="Symbol" panose="05050102010706020507" pitchFamily="18" charset="2"/>
              <a:buChar char="-"/>
            </a:pPr>
            <a:r>
              <a:rPr lang="en-GB" dirty="0" smtClean="0">
                <a:solidFill>
                  <a:schemeClr val="bg2">
                    <a:lumMod val="25000"/>
                  </a:schemeClr>
                </a:solidFill>
                <a:latin typeface="Calibri" panose="020F0502020204030204" pitchFamily="34" charset="0"/>
              </a:rPr>
              <a:t>Budget</a:t>
            </a:r>
          </a:p>
          <a:p>
            <a:pPr>
              <a:spcBef>
                <a:spcPts val="600"/>
              </a:spcBef>
              <a:spcAft>
                <a:spcPts val="600"/>
              </a:spcAft>
            </a:pPr>
            <a:endParaRPr lang="en-GB" sz="1000" b="1" dirty="0" smtClean="0">
              <a:solidFill>
                <a:schemeClr val="bg2">
                  <a:lumMod val="25000"/>
                </a:schemeClr>
              </a:solidFill>
              <a:latin typeface="Calibri" panose="020F0502020204030204" pitchFamily="34" charset="0"/>
            </a:endParaRPr>
          </a:p>
          <a:p>
            <a:pPr marL="285750" indent="-285750" algn="just">
              <a:spcBef>
                <a:spcPts val="600"/>
              </a:spcBef>
              <a:spcAft>
                <a:spcPts val="600"/>
              </a:spcAft>
              <a:buClr>
                <a:srgbClr val="00B050"/>
              </a:buClr>
              <a:buSzPct val="140000"/>
              <a:buFont typeface="Calibri" panose="020F0502020204030204" pitchFamily="34" charset="0"/>
              <a:buChar char="→"/>
            </a:pPr>
            <a:r>
              <a:rPr lang="en-GB" sz="2000" dirty="0" smtClean="0">
                <a:solidFill>
                  <a:schemeClr val="bg2">
                    <a:lumMod val="25000"/>
                  </a:schemeClr>
                </a:solidFill>
                <a:latin typeface="Calibri" panose="020F0502020204030204" pitchFamily="34" charset="0"/>
              </a:rPr>
              <a:t> Details provided in the official </a:t>
            </a:r>
            <a:r>
              <a:rPr lang="en-GB" sz="2000" u="sng" dirty="0" smtClean="0">
                <a:solidFill>
                  <a:schemeClr val="bg2">
                    <a:lumMod val="25000"/>
                  </a:schemeClr>
                </a:solidFill>
                <a:latin typeface="Calibri" panose="020F0502020204030204" pitchFamily="34" charset="0"/>
              </a:rPr>
              <a:t>DTP Applicants Manual </a:t>
            </a:r>
            <a:r>
              <a:rPr lang="en-GB" sz="2000" dirty="0" smtClean="0">
                <a:solidFill>
                  <a:schemeClr val="bg2">
                    <a:lumMod val="25000"/>
                  </a:schemeClr>
                </a:solidFill>
                <a:latin typeface="Calibri" panose="020F0502020204030204" pitchFamily="34" charset="0"/>
              </a:rPr>
              <a:t>(</a:t>
            </a:r>
            <a:r>
              <a:rPr lang="en-GB" sz="2000" dirty="0" err="1" smtClean="0">
                <a:solidFill>
                  <a:schemeClr val="bg2">
                    <a:lumMod val="25000"/>
                  </a:schemeClr>
                </a:solidFill>
                <a:latin typeface="Calibri" panose="020F0502020204030204" pitchFamily="34" charset="0"/>
              </a:rPr>
              <a:t>t.b.c</a:t>
            </a:r>
            <a:r>
              <a:rPr lang="en-GB" sz="2000" dirty="0" smtClean="0">
                <a:solidFill>
                  <a:schemeClr val="bg2">
                    <a:lumMod val="25000"/>
                  </a:schemeClr>
                </a:solidFill>
                <a:latin typeface="Calibri" panose="020F0502020204030204" pitchFamily="34" charset="0"/>
              </a:rPr>
              <a:t>.)</a:t>
            </a:r>
          </a:p>
          <a:p>
            <a:pPr marL="285750" indent="-285750" algn="just">
              <a:spcBef>
                <a:spcPts val="600"/>
              </a:spcBef>
              <a:spcAft>
                <a:spcPts val="600"/>
              </a:spcAft>
              <a:buClr>
                <a:srgbClr val="00B050"/>
              </a:buClr>
              <a:buSzPct val="140000"/>
              <a:buFont typeface="Calibri" panose="020F0502020204030204" pitchFamily="34" charset="0"/>
              <a:buChar char="→"/>
            </a:pPr>
            <a:r>
              <a:rPr lang="en-GB" sz="2000" dirty="0" smtClean="0">
                <a:solidFill>
                  <a:schemeClr val="bg2">
                    <a:lumMod val="25000"/>
                  </a:schemeClr>
                </a:solidFill>
                <a:latin typeface="Calibri" panose="020F0502020204030204" pitchFamily="34" charset="0"/>
              </a:rPr>
              <a:t> Sound knowledge of Operational Programme and further official      DTP documents indispensable!</a:t>
            </a:r>
          </a:p>
          <a:p>
            <a:pPr marL="285750" indent="-285750" algn="just">
              <a:spcBef>
                <a:spcPts val="600"/>
              </a:spcBef>
              <a:spcAft>
                <a:spcPts val="600"/>
              </a:spcAft>
              <a:buClr>
                <a:srgbClr val="00B050"/>
              </a:buClr>
              <a:buSzPct val="140000"/>
              <a:buFont typeface="Calibri" panose="020F0502020204030204" pitchFamily="34" charset="0"/>
              <a:buChar char="→"/>
            </a:pPr>
            <a:r>
              <a:rPr lang="en-GB" sz="2000" dirty="0" smtClean="0">
                <a:solidFill>
                  <a:schemeClr val="bg2">
                    <a:lumMod val="25000"/>
                  </a:schemeClr>
                </a:solidFill>
                <a:latin typeface="Calibri" panose="020F0502020204030204" pitchFamily="34" charset="0"/>
              </a:rPr>
              <a:t> DTP support offered during project development phase: </a:t>
            </a:r>
            <a:r>
              <a:rPr lang="en-GB" dirty="0" smtClean="0">
                <a:solidFill>
                  <a:schemeClr val="bg2">
                    <a:lumMod val="25000"/>
                  </a:schemeClr>
                </a:solidFill>
                <a:latin typeface="Calibri" panose="020F0502020204030204" pitchFamily="34" charset="0"/>
              </a:rPr>
              <a:t>Info-days, thematic seminars and workshops, national events, project consultations on national (DTP NCPs) and Programme (JS) level</a:t>
            </a:r>
          </a:p>
          <a:p>
            <a:pPr marL="285750" indent="-285750" algn="just">
              <a:spcBef>
                <a:spcPts val="600"/>
              </a:spcBef>
              <a:spcAft>
                <a:spcPts val="600"/>
              </a:spcAft>
              <a:buClr>
                <a:srgbClr val="00B050"/>
              </a:buClr>
              <a:buSzPct val="140000"/>
              <a:buFont typeface="Calibri" panose="020F0502020204030204" pitchFamily="34" charset="0"/>
              <a:buChar char="→"/>
            </a:pPr>
            <a:r>
              <a:rPr lang="en-GB" dirty="0">
                <a:solidFill>
                  <a:schemeClr val="bg2">
                    <a:lumMod val="25000"/>
                  </a:schemeClr>
                </a:solidFill>
                <a:latin typeface="Calibri" panose="020F0502020204030204" pitchFamily="34" charset="0"/>
              </a:rPr>
              <a:t> </a:t>
            </a:r>
            <a:r>
              <a:rPr lang="en-GB" dirty="0" smtClean="0">
                <a:solidFill>
                  <a:schemeClr val="bg2">
                    <a:lumMod val="25000"/>
                  </a:schemeClr>
                </a:solidFill>
                <a:latin typeface="Calibri" panose="020F0502020204030204" pitchFamily="34" charset="0"/>
              </a:rPr>
              <a:t>highly competitive scenario expected – successful projects have to proof </a:t>
            </a:r>
            <a:r>
              <a:rPr lang="en-GB" u="sng" dirty="0" smtClean="0">
                <a:solidFill>
                  <a:schemeClr val="bg2">
                    <a:lumMod val="25000"/>
                  </a:schemeClr>
                </a:solidFill>
                <a:latin typeface="Calibri" panose="020F0502020204030204" pitchFamily="34" charset="0"/>
              </a:rPr>
              <a:t>high quality regarding ALL criteria</a:t>
            </a:r>
            <a:r>
              <a:rPr lang="en-GB" dirty="0" smtClean="0">
                <a:solidFill>
                  <a:schemeClr val="bg2">
                    <a:lumMod val="25000"/>
                  </a:schemeClr>
                </a:solidFill>
                <a:latin typeface="Calibri" panose="020F0502020204030204" pitchFamily="34" charset="0"/>
              </a:rPr>
              <a:t>! </a:t>
            </a:r>
          </a:p>
        </p:txBody>
      </p:sp>
      <p:sp>
        <p:nvSpPr>
          <p:cNvPr id="3" name="Title 1"/>
          <p:cNvSpPr txBox="1">
            <a:spLocks/>
          </p:cNvSpPr>
          <p:nvPr/>
        </p:nvSpPr>
        <p:spPr>
          <a:xfrm>
            <a:off x="3581400" y="457200"/>
            <a:ext cx="5257800" cy="1143000"/>
          </a:xfrm>
          <a:prstGeom prst="rect">
            <a:avLst/>
          </a:prstGeom>
        </p:spPr>
        <p:txBody>
          <a:bodyP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600"/>
              </a:spcBef>
              <a:spcAft>
                <a:spcPts val="600"/>
              </a:spcAft>
            </a:pPr>
            <a:r>
              <a:rPr lang="en-US" sz="2800" b="1" dirty="0">
                <a:solidFill>
                  <a:schemeClr val="accent1">
                    <a:lumMod val="50000"/>
                  </a:schemeClr>
                </a:solidFill>
                <a:latin typeface="Calibri" panose="020F0502020204030204" pitchFamily="34" charset="0"/>
              </a:rPr>
              <a:t>Basic requirements for successful DTP projects</a:t>
            </a:r>
          </a:p>
        </p:txBody>
      </p:sp>
      <p:pic>
        <p:nvPicPr>
          <p:cNvPr id="4" name="Picture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4400" y="1143000"/>
            <a:ext cx="15716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371" y="538670"/>
            <a:ext cx="2554229" cy="697993"/>
          </a:xfrm>
          <a:prstGeom prst="rect">
            <a:avLst/>
          </a:prstGeom>
        </p:spPr>
      </p:pic>
    </p:spTree>
    <p:extLst>
      <p:ext uri="{BB962C8B-B14F-4D97-AF65-F5344CB8AC3E}">
        <p14:creationId xmlns:p14="http://schemas.microsoft.com/office/powerpoint/2010/main" val="1195150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581400" y="457200"/>
            <a:ext cx="5257800" cy="1143000"/>
          </a:xfrm>
          <a:prstGeom prst="rect">
            <a:avLst/>
          </a:prstGeom>
        </p:spPr>
        <p:txBody>
          <a:bodyP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600"/>
              </a:spcBef>
              <a:spcAft>
                <a:spcPts val="600"/>
              </a:spcAft>
            </a:pPr>
            <a:r>
              <a:rPr lang="hu-HU" sz="2800" b="1" dirty="0" smtClean="0">
                <a:solidFill>
                  <a:schemeClr val="accent1">
                    <a:lumMod val="50000"/>
                  </a:schemeClr>
                </a:solidFill>
                <a:latin typeface="Calibri" panose="020F0502020204030204" pitchFamily="34" charset="0"/>
              </a:rPr>
              <a:t>DTP 1st Call for Proposal</a:t>
            </a:r>
            <a:endParaRPr lang="en-US" sz="2800" b="1" dirty="0">
              <a:solidFill>
                <a:schemeClr val="accent1">
                  <a:lumMod val="50000"/>
                </a:schemeClr>
              </a:solidFill>
              <a:latin typeface="Calibri" panose="020F0502020204030204" pitchFamily="34" charset="0"/>
            </a:endParaRPr>
          </a:p>
        </p:txBody>
      </p:sp>
      <p:pic>
        <p:nvPicPr>
          <p:cNvPr id="4" name="Picture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4400" y="1143000"/>
            <a:ext cx="15716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371" y="538670"/>
            <a:ext cx="2554229" cy="697993"/>
          </a:xfrm>
          <a:prstGeom prst="rect">
            <a:avLst/>
          </a:prstGeom>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4645" y="2112333"/>
            <a:ext cx="6076950" cy="399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7270897" y="2594511"/>
            <a:ext cx="1828800" cy="307777"/>
          </a:xfrm>
          <a:prstGeom prst="rect">
            <a:avLst/>
          </a:prstGeom>
          <a:noFill/>
        </p:spPr>
        <p:txBody>
          <a:bodyPr wrap="square" rtlCol="0">
            <a:spAutoFit/>
          </a:bodyPr>
          <a:lstStyle/>
          <a:p>
            <a:r>
              <a:rPr lang="hu-HU" sz="1400" dirty="0" smtClean="0">
                <a:solidFill>
                  <a:schemeClr val="bg2">
                    <a:lumMod val="25000"/>
                  </a:schemeClr>
                </a:solidFill>
                <a:latin typeface="Calibri" panose="020F0502020204030204" pitchFamily="34" charset="0"/>
              </a:rPr>
              <a:t>September 2015</a:t>
            </a:r>
            <a:endParaRPr lang="en-US" sz="1400" dirty="0">
              <a:solidFill>
                <a:schemeClr val="bg2">
                  <a:lumMod val="25000"/>
                </a:schemeClr>
              </a:solidFill>
              <a:latin typeface="Calibri" panose="020F0502020204030204" pitchFamily="34" charset="0"/>
            </a:endParaRPr>
          </a:p>
        </p:txBody>
      </p:sp>
      <p:sp>
        <p:nvSpPr>
          <p:cNvPr id="7" name="Textfeld 1"/>
          <p:cNvSpPr txBox="1"/>
          <p:nvPr/>
        </p:nvSpPr>
        <p:spPr>
          <a:xfrm>
            <a:off x="399285" y="2119423"/>
            <a:ext cx="2867247" cy="3631763"/>
          </a:xfrm>
          <a:prstGeom prst="rect">
            <a:avLst/>
          </a:prstGeom>
          <a:noFill/>
        </p:spPr>
        <p:txBody>
          <a:bodyPr wrap="square" rtlCol="0">
            <a:spAutoFit/>
          </a:bodyPr>
          <a:lstStyle/>
          <a:p>
            <a:pPr marL="285750" indent="-285750">
              <a:spcBef>
                <a:spcPts val="600"/>
              </a:spcBef>
              <a:spcAft>
                <a:spcPts val="600"/>
              </a:spcAft>
              <a:buFont typeface="Wingdings" panose="05000000000000000000" pitchFamily="2" charset="2"/>
              <a:buChar char="§"/>
            </a:pPr>
            <a:r>
              <a:rPr lang="hu-HU" sz="2000" dirty="0" smtClean="0">
                <a:solidFill>
                  <a:schemeClr val="bg2">
                    <a:lumMod val="25000"/>
                  </a:schemeClr>
                </a:solidFill>
                <a:latin typeface="Calibri" panose="020F0502020204030204" pitchFamily="34" charset="0"/>
              </a:rPr>
              <a:t>2-step procedure</a:t>
            </a:r>
          </a:p>
          <a:p>
            <a:pPr marL="285750" indent="-285750">
              <a:spcBef>
                <a:spcPts val="600"/>
              </a:spcBef>
              <a:spcAft>
                <a:spcPts val="600"/>
              </a:spcAft>
              <a:buFont typeface="Wingdings" panose="05000000000000000000" pitchFamily="2" charset="2"/>
              <a:buChar char="§"/>
            </a:pPr>
            <a:r>
              <a:rPr lang="hu-HU" sz="2000" dirty="0" smtClean="0">
                <a:solidFill>
                  <a:schemeClr val="bg2">
                    <a:lumMod val="25000"/>
                  </a:schemeClr>
                </a:solidFill>
                <a:latin typeface="Calibri" panose="020F0502020204030204" pitchFamily="34" charset="0"/>
              </a:rPr>
              <a:t>„Open Call”</a:t>
            </a:r>
          </a:p>
          <a:p>
            <a:pPr marL="285750" indent="-285750">
              <a:spcBef>
                <a:spcPts val="600"/>
              </a:spcBef>
              <a:spcAft>
                <a:spcPts val="600"/>
              </a:spcAft>
              <a:buFont typeface="Wingdings" panose="05000000000000000000" pitchFamily="2" charset="2"/>
              <a:buChar char="§"/>
            </a:pPr>
            <a:r>
              <a:rPr lang="hu-HU" sz="2000" dirty="0" smtClean="0">
                <a:solidFill>
                  <a:schemeClr val="bg2">
                    <a:lumMod val="25000"/>
                  </a:schemeClr>
                </a:solidFill>
                <a:latin typeface="Calibri" panose="020F0502020204030204" pitchFamily="34" charset="0"/>
              </a:rPr>
              <a:t>Launch and offical docs: September 2015</a:t>
            </a:r>
          </a:p>
          <a:p>
            <a:pPr marL="285750" indent="-285750">
              <a:spcBef>
                <a:spcPts val="600"/>
              </a:spcBef>
              <a:spcAft>
                <a:spcPts val="600"/>
              </a:spcAft>
              <a:buFont typeface="Wingdings" panose="05000000000000000000" pitchFamily="2" charset="2"/>
              <a:buChar char="§"/>
            </a:pPr>
            <a:r>
              <a:rPr lang="hu-HU" sz="2000" dirty="0" smtClean="0">
                <a:solidFill>
                  <a:schemeClr val="bg2">
                    <a:lumMod val="25000"/>
                  </a:schemeClr>
                </a:solidFill>
                <a:latin typeface="Calibri" panose="020F0502020204030204" pitchFamily="34" charset="0"/>
              </a:rPr>
              <a:t>Project duration: max. 30 months</a:t>
            </a:r>
          </a:p>
          <a:p>
            <a:pPr marL="285750" indent="-285750">
              <a:spcBef>
                <a:spcPts val="600"/>
              </a:spcBef>
              <a:spcAft>
                <a:spcPts val="600"/>
              </a:spcAft>
              <a:buFont typeface="Wingdings" panose="05000000000000000000" pitchFamily="2" charset="2"/>
              <a:buChar char="§"/>
            </a:pPr>
            <a:endParaRPr lang="hu-HU" sz="2000" b="1" dirty="0" smtClean="0">
              <a:solidFill>
                <a:schemeClr val="bg2">
                  <a:lumMod val="25000"/>
                </a:schemeClr>
              </a:solidFill>
              <a:latin typeface="Calibri" panose="020F0502020204030204" pitchFamily="34" charset="0"/>
            </a:endParaRPr>
          </a:p>
          <a:p>
            <a:pPr marL="285750" indent="-285750">
              <a:spcBef>
                <a:spcPts val="600"/>
              </a:spcBef>
              <a:spcAft>
                <a:spcPts val="600"/>
              </a:spcAft>
              <a:buFont typeface="Wingdings" panose="05000000000000000000" pitchFamily="2" charset="2"/>
              <a:buChar char="§"/>
            </a:pPr>
            <a:endParaRPr lang="hu-HU" sz="2000" b="1" dirty="0" smtClean="0">
              <a:solidFill>
                <a:schemeClr val="bg2">
                  <a:lumMod val="25000"/>
                </a:schemeClr>
              </a:solidFill>
              <a:latin typeface="Calibri" panose="020F0502020204030204" pitchFamily="34" charset="0"/>
            </a:endParaRPr>
          </a:p>
          <a:p>
            <a:pPr>
              <a:spcBef>
                <a:spcPts val="600"/>
              </a:spcBef>
              <a:spcAft>
                <a:spcPts val="600"/>
              </a:spcAft>
            </a:pPr>
            <a:endParaRPr lang="en-US" sz="1000" b="1" dirty="0" smtClean="0">
              <a:solidFill>
                <a:schemeClr val="bg2">
                  <a:lumMod val="25000"/>
                </a:schemeClr>
              </a:solidFill>
              <a:latin typeface="Calibri" panose="020F0502020204030204" pitchFamily="34" charset="0"/>
            </a:endParaRPr>
          </a:p>
        </p:txBody>
      </p:sp>
    </p:spTree>
    <p:extLst>
      <p:ext uri="{BB962C8B-B14F-4D97-AF65-F5344CB8AC3E}">
        <p14:creationId xmlns:p14="http://schemas.microsoft.com/office/powerpoint/2010/main" val="27535633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581400" y="457200"/>
            <a:ext cx="5257800" cy="1143000"/>
          </a:xfrm>
          <a:prstGeom prst="rect">
            <a:avLst/>
          </a:prstGeom>
        </p:spPr>
        <p:txBody>
          <a:bodyP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Bef>
                <a:spcPts val="600"/>
              </a:spcBef>
              <a:spcAft>
                <a:spcPts val="600"/>
              </a:spcAft>
            </a:pPr>
            <a:r>
              <a:rPr lang="de-DE" sz="2800" b="1" dirty="0" err="1" smtClean="0">
                <a:solidFill>
                  <a:schemeClr val="accent1">
                    <a:lumMod val="50000"/>
                  </a:schemeClr>
                </a:solidFill>
                <a:latin typeface="Calibri" panose="020F0502020204030204" pitchFamily="34" charset="0"/>
              </a:rPr>
              <a:t>Contact</a:t>
            </a:r>
            <a:endParaRPr lang="en-US" sz="2800" b="1" dirty="0">
              <a:solidFill>
                <a:schemeClr val="accent1">
                  <a:lumMod val="50000"/>
                </a:schemeClr>
              </a:solidFill>
              <a:latin typeface="Calibri" panose="020F0502020204030204" pitchFamily="34" charset="0"/>
            </a:endParaRPr>
          </a:p>
        </p:txBody>
      </p:sp>
      <p:pic>
        <p:nvPicPr>
          <p:cNvPr id="4" name="Picture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4400" y="1143000"/>
            <a:ext cx="15716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371" y="538670"/>
            <a:ext cx="2554229" cy="697993"/>
          </a:xfrm>
          <a:prstGeom prst="rect">
            <a:avLst/>
          </a:prstGeom>
        </p:spPr>
      </p:pic>
      <p:sp>
        <p:nvSpPr>
          <p:cNvPr id="7" name="Textfeld 1"/>
          <p:cNvSpPr txBox="1"/>
          <p:nvPr/>
        </p:nvSpPr>
        <p:spPr>
          <a:xfrm>
            <a:off x="734776" y="1625009"/>
            <a:ext cx="7964429" cy="5032147"/>
          </a:xfrm>
          <a:prstGeom prst="rect">
            <a:avLst/>
          </a:prstGeom>
          <a:noFill/>
        </p:spPr>
        <p:txBody>
          <a:bodyPr wrap="square" rtlCol="0">
            <a:spAutoFit/>
          </a:bodyPr>
          <a:lstStyle/>
          <a:p>
            <a:endParaRPr lang="de-DE" sz="1600" dirty="0" smtClean="0">
              <a:latin typeface="Calibri" panose="020F0502020204030204" pitchFamily="34" charset="0"/>
            </a:endParaRPr>
          </a:p>
          <a:p>
            <a:r>
              <a:rPr lang="hu-HU" sz="1600" dirty="0" smtClean="0">
                <a:solidFill>
                  <a:schemeClr val="bg2">
                    <a:lumMod val="25000"/>
                  </a:schemeClr>
                </a:solidFill>
                <a:latin typeface="Calibri" panose="020F0502020204030204" pitchFamily="34" charset="0"/>
              </a:rPr>
              <a:t>Johannes </a:t>
            </a:r>
            <a:r>
              <a:rPr lang="hu-HU" sz="1600" dirty="0">
                <a:solidFill>
                  <a:schemeClr val="bg2">
                    <a:lumMod val="25000"/>
                  </a:schemeClr>
                </a:solidFill>
                <a:latin typeface="Calibri" panose="020F0502020204030204" pitchFamily="34" charset="0"/>
              </a:rPr>
              <a:t>Gabriel </a:t>
            </a:r>
          </a:p>
          <a:p>
            <a:r>
              <a:rPr lang="hu-HU" sz="1600" dirty="0">
                <a:solidFill>
                  <a:schemeClr val="bg2">
                    <a:lumMod val="25000"/>
                  </a:schemeClr>
                </a:solidFill>
                <a:latin typeface="Calibri" panose="020F0502020204030204" pitchFamily="34" charset="0"/>
              </a:rPr>
              <a:t> </a:t>
            </a:r>
          </a:p>
          <a:p>
            <a:r>
              <a:rPr lang="hu-HU" sz="1600" dirty="0">
                <a:solidFill>
                  <a:schemeClr val="bg2">
                    <a:lumMod val="25000"/>
                  </a:schemeClr>
                </a:solidFill>
                <a:latin typeface="Calibri" panose="020F0502020204030204" pitchFamily="34" charset="0"/>
              </a:rPr>
              <a:t>Danube Transnational Programme</a:t>
            </a:r>
          </a:p>
          <a:p>
            <a:r>
              <a:rPr lang="hu-HU" sz="1600" dirty="0">
                <a:solidFill>
                  <a:schemeClr val="bg2">
                    <a:lumMod val="25000"/>
                  </a:schemeClr>
                </a:solidFill>
                <a:latin typeface="Calibri" panose="020F0502020204030204" pitchFamily="34" charset="0"/>
              </a:rPr>
              <a:t>Joint Secretariat</a:t>
            </a:r>
          </a:p>
          <a:p>
            <a:r>
              <a:rPr lang="hu-HU" sz="1600" dirty="0">
                <a:solidFill>
                  <a:schemeClr val="bg2">
                    <a:lumMod val="25000"/>
                  </a:schemeClr>
                </a:solidFill>
                <a:latin typeface="Calibri" panose="020F0502020204030204" pitchFamily="34" charset="0"/>
              </a:rPr>
              <a:t>H-1051 Budapest </a:t>
            </a:r>
          </a:p>
          <a:p>
            <a:r>
              <a:rPr lang="hu-HU" sz="1600" dirty="0">
                <a:solidFill>
                  <a:schemeClr val="bg2">
                    <a:lumMod val="25000"/>
                  </a:schemeClr>
                </a:solidFill>
                <a:latin typeface="Calibri" panose="020F0502020204030204" pitchFamily="34" charset="0"/>
              </a:rPr>
              <a:t>Józséf Nándor Tér 2-4</a:t>
            </a:r>
          </a:p>
          <a:p>
            <a:r>
              <a:rPr lang="hu-HU" sz="1600" dirty="0">
                <a:solidFill>
                  <a:schemeClr val="bg2">
                    <a:lumMod val="25000"/>
                  </a:schemeClr>
                </a:solidFill>
                <a:latin typeface="Calibri" panose="020F0502020204030204" pitchFamily="34" charset="0"/>
              </a:rPr>
              <a:t> </a:t>
            </a:r>
          </a:p>
          <a:p>
            <a:r>
              <a:rPr lang="hu-HU" sz="1600" dirty="0">
                <a:solidFill>
                  <a:schemeClr val="bg2">
                    <a:lumMod val="25000"/>
                  </a:schemeClr>
                </a:solidFill>
                <a:latin typeface="Calibri" panose="020F0502020204030204" pitchFamily="34" charset="0"/>
              </a:rPr>
              <a:t>Tel: 0036 1 7955886</a:t>
            </a:r>
          </a:p>
          <a:p>
            <a:r>
              <a:rPr lang="hu-HU" sz="1600" dirty="0">
                <a:solidFill>
                  <a:schemeClr val="bg2">
                    <a:lumMod val="25000"/>
                  </a:schemeClr>
                </a:solidFill>
                <a:latin typeface="Calibri" panose="020F0502020204030204" pitchFamily="34" charset="0"/>
              </a:rPr>
              <a:t>E-mail: </a:t>
            </a:r>
            <a:r>
              <a:rPr lang="hu-HU" sz="1600" u="sng" dirty="0" smtClean="0">
                <a:solidFill>
                  <a:schemeClr val="bg2">
                    <a:lumMod val="25000"/>
                  </a:schemeClr>
                </a:solidFill>
                <a:latin typeface="Calibri" panose="020F0502020204030204" pitchFamily="34" charset="0"/>
                <a:hlinkClick r:id="rId4"/>
              </a:rPr>
              <a:t>johannes.gabriel@ngm.gov.hu</a:t>
            </a:r>
            <a:endParaRPr lang="de-DE" sz="1600" dirty="0" smtClean="0">
              <a:solidFill>
                <a:schemeClr val="bg2">
                  <a:lumMod val="25000"/>
                </a:schemeClr>
              </a:solidFill>
              <a:latin typeface="Calibri" panose="020F0502020204030204" pitchFamily="34" charset="0"/>
            </a:endParaRPr>
          </a:p>
          <a:p>
            <a:endParaRPr lang="de-DE" sz="1600" b="1" dirty="0">
              <a:solidFill>
                <a:schemeClr val="bg2">
                  <a:lumMod val="25000"/>
                </a:schemeClr>
              </a:solidFill>
              <a:latin typeface="Calibri" panose="020F0502020204030204" pitchFamily="34" charset="0"/>
            </a:endParaRPr>
          </a:p>
          <a:p>
            <a:r>
              <a:rPr lang="de-DE" sz="1600" dirty="0" smtClean="0">
                <a:solidFill>
                  <a:schemeClr val="bg2">
                    <a:lumMod val="25000"/>
                  </a:schemeClr>
                </a:solidFill>
                <a:latin typeface="Calibri" panose="020F0502020204030204" pitchFamily="34" charset="0"/>
              </a:rPr>
              <a:t>DTP </a:t>
            </a:r>
            <a:r>
              <a:rPr lang="de-DE" sz="1600" dirty="0" err="1" smtClean="0">
                <a:solidFill>
                  <a:schemeClr val="bg2">
                    <a:lumMod val="25000"/>
                  </a:schemeClr>
                </a:solidFill>
                <a:latin typeface="Calibri" panose="020F0502020204030204" pitchFamily="34" charset="0"/>
              </a:rPr>
              <a:t>website</a:t>
            </a:r>
            <a:r>
              <a:rPr lang="de-DE" sz="1600" dirty="0" smtClean="0">
                <a:solidFill>
                  <a:schemeClr val="bg2">
                    <a:lumMod val="25000"/>
                  </a:schemeClr>
                </a:solidFill>
                <a:latin typeface="Calibri" panose="020F0502020204030204" pitchFamily="34" charset="0"/>
              </a:rPr>
              <a:t>: </a:t>
            </a:r>
            <a:r>
              <a:rPr lang="de-DE" sz="1600" dirty="0" err="1" smtClean="0">
                <a:solidFill>
                  <a:schemeClr val="bg2">
                    <a:lumMod val="25000"/>
                  </a:schemeClr>
                </a:solidFill>
                <a:latin typeface="Calibri" panose="020F0502020204030204" pitchFamily="34" charset="0"/>
              </a:rPr>
              <a:t>coming</a:t>
            </a:r>
            <a:r>
              <a:rPr lang="de-DE" sz="1600" dirty="0" smtClean="0">
                <a:solidFill>
                  <a:schemeClr val="bg2">
                    <a:lumMod val="25000"/>
                  </a:schemeClr>
                </a:solidFill>
                <a:latin typeface="Calibri" panose="020F0502020204030204" pitchFamily="34" charset="0"/>
              </a:rPr>
              <a:t> </a:t>
            </a:r>
            <a:r>
              <a:rPr lang="de-DE" sz="1600" dirty="0" err="1" smtClean="0">
                <a:solidFill>
                  <a:schemeClr val="bg2">
                    <a:lumMod val="25000"/>
                  </a:schemeClr>
                </a:solidFill>
                <a:latin typeface="Calibri" panose="020F0502020204030204" pitchFamily="34" charset="0"/>
              </a:rPr>
              <a:t>soon</a:t>
            </a:r>
            <a:r>
              <a:rPr lang="de-DE" sz="1600" dirty="0">
                <a:solidFill>
                  <a:schemeClr val="bg2">
                    <a:lumMod val="25000"/>
                  </a:schemeClr>
                </a:solidFill>
                <a:latin typeface="Calibri" panose="020F0502020204030204" pitchFamily="34" charset="0"/>
              </a:rPr>
              <a:t> </a:t>
            </a:r>
            <a:endParaRPr lang="de-DE" sz="1600" dirty="0" smtClean="0">
              <a:solidFill>
                <a:schemeClr val="bg2">
                  <a:lumMod val="25000"/>
                </a:schemeClr>
              </a:solidFill>
              <a:latin typeface="Calibri" panose="020F0502020204030204" pitchFamily="34" charset="0"/>
            </a:endParaRPr>
          </a:p>
          <a:p>
            <a:endParaRPr lang="de-DE" sz="1600" b="1" dirty="0" smtClean="0">
              <a:solidFill>
                <a:schemeClr val="bg2">
                  <a:lumMod val="25000"/>
                </a:schemeClr>
              </a:solidFill>
              <a:latin typeface="Calibri" panose="020F0502020204030204" pitchFamily="34" charset="0"/>
            </a:endParaRPr>
          </a:p>
          <a:p>
            <a:r>
              <a:rPr lang="de-DE" sz="1600" dirty="0" smtClean="0">
                <a:solidFill>
                  <a:schemeClr val="bg2">
                    <a:lumMod val="25000"/>
                  </a:schemeClr>
                </a:solidFill>
                <a:latin typeface="Calibri" panose="020F0502020204030204" pitchFamily="34" charset="0"/>
              </a:rPr>
              <a:t>(</a:t>
            </a:r>
            <a:r>
              <a:rPr lang="de-DE" sz="1600" dirty="0" err="1" smtClean="0">
                <a:solidFill>
                  <a:schemeClr val="bg2">
                    <a:lumMod val="25000"/>
                  </a:schemeClr>
                </a:solidFill>
                <a:latin typeface="Calibri" panose="020F0502020204030204" pitchFamily="34" charset="0"/>
              </a:rPr>
              <a:t>updated</a:t>
            </a:r>
            <a:r>
              <a:rPr lang="de-DE" sz="1600" dirty="0" smtClean="0">
                <a:solidFill>
                  <a:schemeClr val="bg2">
                    <a:lumMod val="25000"/>
                  </a:schemeClr>
                </a:solidFill>
                <a:latin typeface="Calibri" panose="020F0502020204030204" pitchFamily="34" charset="0"/>
              </a:rPr>
              <a:t> </a:t>
            </a:r>
            <a:r>
              <a:rPr lang="de-DE" sz="1600" dirty="0" err="1" smtClean="0">
                <a:solidFill>
                  <a:schemeClr val="bg2">
                    <a:lumMod val="25000"/>
                  </a:schemeClr>
                </a:solidFill>
                <a:latin typeface="Calibri" panose="020F0502020204030204" pitchFamily="34" charset="0"/>
              </a:rPr>
              <a:t>information</a:t>
            </a:r>
            <a:r>
              <a:rPr lang="de-DE" sz="1600" dirty="0" smtClean="0">
                <a:solidFill>
                  <a:schemeClr val="bg2">
                    <a:lumMod val="25000"/>
                  </a:schemeClr>
                </a:solidFill>
                <a:latin typeface="Calibri" panose="020F0502020204030204" pitchFamily="34" charset="0"/>
              </a:rPr>
              <a:t> on </a:t>
            </a:r>
            <a:r>
              <a:rPr lang="de-DE" sz="1600" dirty="0" err="1" smtClean="0">
                <a:solidFill>
                  <a:schemeClr val="bg2">
                    <a:lumMod val="25000"/>
                  </a:schemeClr>
                </a:solidFill>
                <a:latin typeface="Calibri" panose="020F0502020204030204" pitchFamily="34" charset="0"/>
              </a:rPr>
              <a:t>the</a:t>
            </a:r>
            <a:r>
              <a:rPr lang="de-DE" sz="1600" dirty="0" smtClean="0">
                <a:solidFill>
                  <a:schemeClr val="bg2">
                    <a:lumMod val="25000"/>
                  </a:schemeClr>
                </a:solidFill>
                <a:latin typeface="Calibri" panose="020F0502020204030204" pitchFamily="34" charset="0"/>
              </a:rPr>
              <a:t> DTP – e.g. </a:t>
            </a:r>
            <a:r>
              <a:rPr lang="de-DE" sz="1600" dirty="0" err="1" smtClean="0">
                <a:solidFill>
                  <a:schemeClr val="bg2">
                    <a:lumMod val="25000"/>
                  </a:schemeClr>
                </a:solidFill>
                <a:latin typeface="Calibri" panose="020F0502020204030204" pitchFamily="34" charset="0"/>
              </a:rPr>
              <a:t>draft</a:t>
            </a:r>
            <a:r>
              <a:rPr lang="de-DE" sz="1600" dirty="0" smtClean="0">
                <a:solidFill>
                  <a:schemeClr val="bg2">
                    <a:lumMod val="25000"/>
                  </a:schemeClr>
                </a:solidFill>
                <a:latin typeface="Calibri" panose="020F0502020204030204" pitchFamily="34" charset="0"/>
              </a:rPr>
              <a:t> </a:t>
            </a:r>
            <a:r>
              <a:rPr lang="de-DE" sz="1600" dirty="0" err="1" smtClean="0">
                <a:solidFill>
                  <a:schemeClr val="bg2">
                    <a:lumMod val="25000"/>
                  </a:schemeClr>
                </a:solidFill>
                <a:latin typeface="Calibri" panose="020F0502020204030204" pitchFamily="34" charset="0"/>
              </a:rPr>
              <a:t>Cooperation</a:t>
            </a:r>
            <a:r>
              <a:rPr lang="de-DE" sz="1600" dirty="0" smtClean="0">
                <a:solidFill>
                  <a:schemeClr val="bg2">
                    <a:lumMod val="25000"/>
                  </a:schemeClr>
                </a:solidFill>
                <a:latin typeface="Calibri" panose="020F0502020204030204" pitchFamily="34" charset="0"/>
              </a:rPr>
              <a:t> Programme – </a:t>
            </a:r>
            <a:r>
              <a:rPr lang="de-DE" sz="1600" dirty="0" err="1" smtClean="0">
                <a:solidFill>
                  <a:schemeClr val="bg2">
                    <a:lumMod val="25000"/>
                  </a:schemeClr>
                </a:solidFill>
                <a:latin typeface="Calibri" panose="020F0502020204030204" pitchFamily="34" charset="0"/>
              </a:rPr>
              <a:t>under</a:t>
            </a:r>
            <a:r>
              <a:rPr lang="de-DE" sz="1600" dirty="0" smtClean="0">
                <a:solidFill>
                  <a:schemeClr val="bg2">
                    <a:lumMod val="25000"/>
                  </a:schemeClr>
                </a:solidFill>
                <a:latin typeface="Calibri" panose="020F0502020204030204" pitchFamily="34" charset="0"/>
              </a:rPr>
              <a:t> </a:t>
            </a:r>
          </a:p>
          <a:p>
            <a:r>
              <a:rPr lang="de-DE" sz="1600" dirty="0" smtClean="0">
                <a:solidFill>
                  <a:schemeClr val="bg2">
                    <a:lumMod val="25000"/>
                  </a:schemeClr>
                </a:solidFill>
                <a:latin typeface="Calibri" panose="020F0502020204030204" pitchFamily="34" charset="0"/>
              </a:rPr>
              <a:t>www.southeast-europe.net)</a:t>
            </a:r>
          </a:p>
          <a:p>
            <a:endParaRPr lang="de-DE" sz="1600" b="1" dirty="0">
              <a:solidFill>
                <a:schemeClr val="bg2">
                  <a:lumMod val="25000"/>
                </a:schemeClr>
              </a:solidFill>
              <a:latin typeface="Calibri" panose="020F0502020204030204" pitchFamily="34" charset="0"/>
            </a:endParaRPr>
          </a:p>
          <a:p>
            <a:endParaRPr lang="hu-HU" sz="2000" b="1" dirty="0" smtClean="0">
              <a:solidFill>
                <a:schemeClr val="bg2">
                  <a:lumMod val="25000"/>
                </a:schemeClr>
              </a:solidFill>
              <a:latin typeface="Calibri" panose="020F0502020204030204" pitchFamily="34" charset="0"/>
            </a:endParaRPr>
          </a:p>
          <a:p>
            <a:pPr marL="285750" indent="-285750">
              <a:spcBef>
                <a:spcPts val="600"/>
              </a:spcBef>
              <a:spcAft>
                <a:spcPts val="600"/>
              </a:spcAft>
              <a:buFont typeface="Wingdings" panose="05000000000000000000" pitchFamily="2" charset="2"/>
              <a:buChar char="§"/>
            </a:pPr>
            <a:endParaRPr lang="hu-HU" sz="2000" b="1" dirty="0" smtClean="0">
              <a:solidFill>
                <a:schemeClr val="bg2">
                  <a:lumMod val="25000"/>
                </a:schemeClr>
              </a:solidFill>
              <a:latin typeface="Calibri" panose="020F0502020204030204" pitchFamily="34" charset="0"/>
            </a:endParaRPr>
          </a:p>
          <a:p>
            <a:pPr>
              <a:spcBef>
                <a:spcPts val="600"/>
              </a:spcBef>
              <a:spcAft>
                <a:spcPts val="600"/>
              </a:spcAft>
            </a:pPr>
            <a:endParaRPr lang="en-US" sz="1000" b="1" dirty="0" smtClean="0">
              <a:solidFill>
                <a:schemeClr val="bg2">
                  <a:lumMod val="25000"/>
                </a:schemeClr>
              </a:solidFill>
              <a:latin typeface="Calibri" panose="020F0502020204030204" pitchFamily="34" charset="0"/>
            </a:endParaRPr>
          </a:p>
        </p:txBody>
      </p:sp>
    </p:spTree>
    <p:extLst>
      <p:ext uri="{BB962C8B-B14F-4D97-AF65-F5344CB8AC3E}">
        <p14:creationId xmlns:p14="http://schemas.microsoft.com/office/powerpoint/2010/main" val="13346719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581400" y="544512"/>
            <a:ext cx="5257800" cy="779463"/>
          </a:xfrm>
          <a:prstGeom prst="rect">
            <a:avLst/>
          </a:prstGeom>
        </p:spPr>
        <p:txBody>
          <a:bodyP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700" b="1" dirty="0" smtClean="0">
                <a:solidFill>
                  <a:schemeClr val="accent2">
                    <a:lumMod val="75000"/>
                  </a:schemeClr>
                </a:solidFill>
                <a:latin typeface="Calibri" panose="020F0502020204030204" pitchFamily="34" charset="0"/>
              </a:rPr>
              <a:t>Content</a:t>
            </a:r>
            <a:endParaRPr lang="en-US" sz="2700" b="1" dirty="0">
              <a:solidFill>
                <a:schemeClr val="accent2">
                  <a:lumMod val="75000"/>
                </a:schemeClr>
              </a:solidFill>
              <a:latin typeface="Calibri" panose="020F0502020204030204" pitchFamily="34" charset="0"/>
            </a:endParaRPr>
          </a:p>
        </p:txBody>
      </p:sp>
      <p:pic>
        <p:nvPicPr>
          <p:cNvPr id="4" name="Picture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4400" y="1143000"/>
            <a:ext cx="15716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371" y="538670"/>
            <a:ext cx="2554229" cy="697993"/>
          </a:xfrm>
          <a:prstGeom prst="rect">
            <a:avLst/>
          </a:prstGeom>
        </p:spPr>
      </p:pic>
      <p:sp>
        <p:nvSpPr>
          <p:cNvPr id="7" name="Textfeld 6"/>
          <p:cNvSpPr txBox="1"/>
          <p:nvPr/>
        </p:nvSpPr>
        <p:spPr>
          <a:xfrm>
            <a:off x="820478" y="1981200"/>
            <a:ext cx="7315201" cy="2646878"/>
          </a:xfrm>
          <a:prstGeom prst="rect">
            <a:avLst/>
          </a:prstGeom>
          <a:noFill/>
        </p:spPr>
        <p:txBody>
          <a:bodyPr wrap="square" rtlCol="0">
            <a:spAutoFit/>
          </a:bodyPr>
          <a:lstStyle/>
          <a:p>
            <a:pPr marL="285750" indent="-285750">
              <a:spcBef>
                <a:spcPts val="600"/>
              </a:spcBef>
              <a:spcAft>
                <a:spcPts val="600"/>
              </a:spcAft>
              <a:buFont typeface="Wingdings" panose="05000000000000000000" pitchFamily="2" charset="2"/>
              <a:buChar char="§"/>
            </a:pPr>
            <a:r>
              <a:rPr lang="en-GB" sz="2000" b="1" dirty="0" smtClean="0">
                <a:solidFill>
                  <a:schemeClr val="bg2">
                    <a:lumMod val="25000"/>
                  </a:schemeClr>
                </a:solidFill>
                <a:latin typeface="Calibri" panose="020F0502020204030204" pitchFamily="34" charset="0"/>
              </a:rPr>
              <a:t>The Danube Transnational Programme</a:t>
            </a:r>
          </a:p>
          <a:p>
            <a:pPr marL="742950" lvl="1" indent="-285750">
              <a:spcBef>
                <a:spcPts val="600"/>
              </a:spcBef>
              <a:spcAft>
                <a:spcPts val="600"/>
              </a:spcAft>
              <a:buFont typeface="Symbol" panose="05050102010706020507" pitchFamily="18" charset="2"/>
              <a:buChar char="-"/>
            </a:pPr>
            <a:r>
              <a:rPr lang="en-GB" dirty="0" smtClean="0">
                <a:solidFill>
                  <a:schemeClr val="bg2">
                    <a:lumMod val="25000"/>
                  </a:schemeClr>
                </a:solidFill>
                <a:latin typeface="Calibri" panose="020F0502020204030204" pitchFamily="34" charset="0"/>
              </a:rPr>
              <a:t> DTP key features</a:t>
            </a:r>
          </a:p>
          <a:p>
            <a:pPr marL="742950" lvl="1" indent="-285750">
              <a:spcBef>
                <a:spcPts val="600"/>
              </a:spcBef>
              <a:spcAft>
                <a:spcPts val="600"/>
              </a:spcAft>
              <a:buFont typeface="Symbol" panose="05050102010706020507" pitchFamily="18" charset="2"/>
              <a:buChar char="-"/>
            </a:pPr>
            <a:r>
              <a:rPr lang="en-GB" dirty="0">
                <a:solidFill>
                  <a:schemeClr val="bg2">
                    <a:lumMod val="25000"/>
                  </a:schemeClr>
                </a:solidFill>
                <a:latin typeface="Calibri" panose="020F0502020204030204" pitchFamily="34" charset="0"/>
              </a:rPr>
              <a:t>T</a:t>
            </a:r>
            <a:r>
              <a:rPr lang="en-GB" dirty="0" smtClean="0">
                <a:solidFill>
                  <a:schemeClr val="bg2">
                    <a:lumMod val="25000"/>
                  </a:schemeClr>
                </a:solidFill>
                <a:latin typeface="Calibri" panose="020F0502020204030204" pitchFamily="34" charset="0"/>
              </a:rPr>
              <a:t>hematic priorities and main linkages to EUSDR PA 10</a:t>
            </a:r>
          </a:p>
          <a:p>
            <a:pPr marL="285750" indent="-285750">
              <a:spcBef>
                <a:spcPts val="600"/>
              </a:spcBef>
              <a:spcAft>
                <a:spcPts val="600"/>
              </a:spcAft>
              <a:buFont typeface="Wingdings" panose="05000000000000000000" pitchFamily="2" charset="2"/>
              <a:buChar char="§"/>
            </a:pPr>
            <a:r>
              <a:rPr lang="en-GB" sz="2000" b="1" dirty="0" smtClean="0">
                <a:solidFill>
                  <a:schemeClr val="bg2">
                    <a:lumMod val="25000"/>
                  </a:schemeClr>
                </a:solidFill>
                <a:latin typeface="Calibri" panose="020F0502020204030204" pitchFamily="34" charset="0"/>
              </a:rPr>
              <a:t>DTP – EUSDR cooperation / EUSDR-specific selection criteria</a:t>
            </a:r>
          </a:p>
          <a:p>
            <a:pPr marL="285750" indent="-285750">
              <a:spcBef>
                <a:spcPts val="600"/>
              </a:spcBef>
              <a:spcAft>
                <a:spcPts val="600"/>
              </a:spcAft>
              <a:buFont typeface="Wingdings" panose="05000000000000000000" pitchFamily="2" charset="2"/>
              <a:buChar char="§"/>
            </a:pPr>
            <a:r>
              <a:rPr lang="en-GB" sz="2000" b="1" dirty="0" smtClean="0">
                <a:solidFill>
                  <a:schemeClr val="bg2">
                    <a:lumMod val="25000"/>
                  </a:schemeClr>
                </a:solidFill>
                <a:latin typeface="Calibri" panose="020F0502020204030204" pitchFamily="34" charset="0"/>
              </a:rPr>
              <a:t>Basic requirements for successful DTP projects</a:t>
            </a:r>
          </a:p>
          <a:p>
            <a:pPr marL="285750" indent="-285750">
              <a:spcBef>
                <a:spcPts val="600"/>
              </a:spcBef>
              <a:spcAft>
                <a:spcPts val="600"/>
              </a:spcAft>
              <a:buFont typeface="Wingdings" panose="05000000000000000000" pitchFamily="2" charset="2"/>
              <a:buChar char="§"/>
            </a:pPr>
            <a:r>
              <a:rPr lang="en-GB" sz="2000" b="1" dirty="0" smtClean="0">
                <a:solidFill>
                  <a:schemeClr val="bg2">
                    <a:lumMod val="25000"/>
                  </a:schemeClr>
                </a:solidFill>
                <a:latin typeface="Calibri" panose="020F0502020204030204" pitchFamily="34" charset="0"/>
              </a:rPr>
              <a:t>First DTP Call for Proposal</a:t>
            </a:r>
            <a:endParaRPr lang="en-GB" b="1" dirty="0" smtClean="0">
              <a:solidFill>
                <a:schemeClr val="bg2">
                  <a:lumMod val="25000"/>
                </a:schemeClr>
              </a:solidFill>
              <a:latin typeface="Calibri" panose="020F0502020204030204" pitchFamily="34" charset="0"/>
            </a:endParaRPr>
          </a:p>
        </p:txBody>
      </p:sp>
    </p:spTree>
    <p:extLst>
      <p:ext uri="{BB962C8B-B14F-4D97-AF65-F5344CB8AC3E}">
        <p14:creationId xmlns:p14="http://schemas.microsoft.com/office/powerpoint/2010/main" val="15158212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581400" y="457200"/>
            <a:ext cx="5257800" cy="1143000"/>
          </a:xfrm>
          <a:prstGeom prst="rect">
            <a:avLst/>
          </a:prstGeom>
        </p:spPr>
        <p:txBody>
          <a:bodyP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700" b="1" dirty="0" smtClean="0">
                <a:solidFill>
                  <a:schemeClr val="accent1">
                    <a:lumMod val="50000"/>
                  </a:schemeClr>
                </a:solidFill>
                <a:latin typeface="Calibri" panose="020F0502020204030204" pitchFamily="34" charset="0"/>
              </a:rPr>
              <a:t>DTP key-features</a:t>
            </a:r>
            <a:endParaRPr lang="en-US" sz="2700" b="1" dirty="0">
              <a:solidFill>
                <a:schemeClr val="accent1">
                  <a:lumMod val="50000"/>
                </a:schemeClr>
              </a:solidFill>
              <a:latin typeface="Calibri" panose="020F0502020204030204" pitchFamily="34" charset="0"/>
            </a:endParaRPr>
          </a:p>
        </p:txBody>
      </p:sp>
      <p:pic>
        <p:nvPicPr>
          <p:cNvPr id="4" name="Picture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4400" y="1143000"/>
            <a:ext cx="15716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371" y="538670"/>
            <a:ext cx="2554229" cy="697993"/>
          </a:xfrm>
          <a:prstGeom prst="rect">
            <a:avLst/>
          </a:prstGeom>
        </p:spPr>
      </p:pic>
      <p:sp>
        <p:nvSpPr>
          <p:cNvPr id="6" name="Title 1"/>
          <p:cNvSpPr txBox="1">
            <a:spLocks/>
          </p:cNvSpPr>
          <p:nvPr/>
        </p:nvSpPr>
        <p:spPr>
          <a:xfrm>
            <a:off x="609600" y="1828800"/>
            <a:ext cx="8229600" cy="4191000"/>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l"/>
            <a:r>
              <a:rPr lang="en-GB" sz="2000" b="1" dirty="0" smtClean="0">
                <a:solidFill>
                  <a:schemeClr val="bg2">
                    <a:lumMod val="25000"/>
                  </a:schemeClr>
                </a:solidFill>
                <a:latin typeface="Calibri" panose="020F0502020204030204" pitchFamily="34" charset="0"/>
              </a:rPr>
              <a:t>Danube Transnational Programme 2014-2020:</a:t>
            </a:r>
          </a:p>
          <a:p>
            <a:pPr lvl="0" algn="l"/>
            <a:r>
              <a:rPr lang="en-GB" sz="2000" dirty="0" smtClean="0">
                <a:solidFill>
                  <a:schemeClr val="bg2">
                    <a:lumMod val="25000"/>
                  </a:schemeClr>
                </a:solidFill>
                <a:latin typeface="Calibri" panose="020F0502020204030204" pitchFamily="34" charset="0"/>
              </a:rPr>
              <a:t> </a:t>
            </a:r>
          </a:p>
          <a:p>
            <a:pPr marL="342900" lvl="0" indent="-342900" algn="l">
              <a:spcBef>
                <a:spcPts val="600"/>
              </a:spcBef>
              <a:spcAft>
                <a:spcPts val="600"/>
              </a:spcAft>
              <a:buFont typeface="Wingdings" panose="05000000000000000000" pitchFamily="2" charset="2"/>
              <a:buChar char="§"/>
            </a:pPr>
            <a:r>
              <a:rPr lang="en-GB" sz="2000" dirty="0" smtClean="0">
                <a:solidFill>
                  <a:schemeClr val="bg2">
                    <a:lumMod val="25000"/>
                  </a:schemeClr>
                </a:solidFill>
                <a:latin typeface="Calibri" panose="020F0502020204030204" pitchFamily="34" charset="0"/>
              </a:rPr>
              <a:t>Geographical area: same as EUSDR</a:t>
            </a:r>
          </a:p>
          <a:p>
            <a:pPr marL="342900" lvl="0" indent="-342900" algn="l">
              <a:spcBef>
                <a:spcPts val="600"/>
              </a:spcBef>
              <a:spcAft>
                <a:spcPts val="600"/>
              </a:spcAft>
              <a:buFont typeface="Wingdings" panose="05000000000000000000" pitchFamily="2" charset="2"/>
              <a:buChar char="§"/>
            </a:pPr>
            <a:r>
              <a:rPr lang="en-GB" sz="2000" dirty="0" smtClean="0">
                <a:solidFill>
                  <a:schemeClr val="bg2">
                    <a:lumMod val="25000"/>
                  </a:schemeClr>
                </a:solidFill>
                <a:latin typeface="Calibri" panose="020F0502020204030204" pitchFamily="34" charset="0"/>
              </a:rPr>
              <a:t>Financial instruments: ERDF, IPA, (ENI)</a:t>
            </a:r>
          </a:p>
          <a:p>
            <a:pPr marL="342900" lvl="0" indent="-342900" algn="l">
              <a:spcBef>
                <a:spcPts val="600"/>
              </a:spcBef>
              <a:spcAft>
                <a:spcPts val="600"/>
              </a:spcAft>
              <a:buFont typeface="Wingdings" panose="05000000000000000000" pitchFamily="2" charset="2"/>
              <a:buChar char="§"/>
            </a:pPr>
            <a:r>
              <a:rPr lang="en-GB" sz="2000" dirty="0" smtClean="0">
                <a:solidFill>
                  <a:schemeClr val="bg2">
                    <a:lumMod val="25000"/>
                  </a:schemeClr>
                </a:solidFill>
                <a:latin typeface="Calibri" panose="020F0502020204030204" pitchFamily="34" charset="0"/>
              </a:rPr>
              <a:t>Budget:    202 095 405 EUR ERDF</a:t>
            </a:r>
          </a:p>
          <a:p>
            <a:pPr lvl="0" algn="l">
              <a:spcBef>
                <a:spcPts val="600"/>
              </a:spcBef>
              <a:spcAft>
                <a:spcPts val="600"/>
              </a:spcAft>
            </a:pPr>
            <a:r>
              <a:rPr lang="en-GB" sz="2000" dirty="0" smtClean="0">
                <a:solidFill>
                  <a:schemeClr val="bg2">
                    <a:lumMod val="25000"/>
                  </a:schemeClr>
                </a:solidFill>
                <a:latin typeface="Calibri" panose="020F0502020204030204" pitchFamily="34" charset="0"/>
              </a:rPr>
              <a:t>                        19 829 192 EUR IPA</a:t>
            </a:r>
          </a:p>
          <a:p>
            <a:pPr marL="285750" lvl="0" indent="-285750" algn="l">
              <a:spcBef>
                <a:spcPts val="600"/>
              </a:spcBef>
              <a:spcAft>
                <a:spcPts val="600"/>
              </a:spcAft>
              <a:buFont typeface="Wingdings" panose="05000000000000000000" pitchFamily="2" charset="2"/>
              <a:buChar char="§"/>
            </a:pPr>
            <a:r>
              <a:rPr lang="en-GB" sz="1800" dirty="0" smtClean="0">
                <a:solidFill>
                  <a:schemeClr val="bg2">
                    <a:lumMod val="25000"/>
                  </a:schemeClr>
                </a:solidFill>
                <a:latin typeface="Calibri" panose="020F0502020204030204" pitchFamily="34" charset="0"/>
              </a:rPr>
              <a:t>Cooperation Programme: not yet approved by the EC</a:t>
            </a:r>
          </a:p>
          <a:p>
            <a:pPr marL="285750" lvl="0" indent="-285750" algn="l">
              <a:spcBef>
                <a:spcPts val="600"/>
              </a:spcBef>
              <a:spcAft>
                <a:spcPts val="600"/>
              </a:spcAft>
              <a:buFont typeface="Wingdings" panose="05000000000000000000" pitchFamily="2" charset="2"/>
              <a:buChar char="§"/>
            </a:pPr>
            <a:r>
              <a:rPr lang="en-GB" sz="1800" dirty="0" smtClean="0">
                <a:solidFill>
                  <a:schemeClr val="bg2">
                    <a:lumMod val="25000"/>
                  </a:schemeClr>
                </a:solidFill>
                <a:latin typeface="Calibri" panose="020F0502020204030204" pitchFamily="34" charset="0"/>
              </a:rPr>
              <a:t>Launching conference: second half of September 2015</a:t>
            </a:r>
          </a:p>
          <a:p>
            <a:pPr marL="285750" lvl="0" indent="-285750" algn="l">
              <a:spcBef>
                <a:spcPts val="600"/>
              </a:spcBef>
              <a:spcAft>
                <a:spcPts val="600"/>
              </a:spcAft>
              <a:buFont typeface="Wingdings" panose="05000000000000000000" pitchFamily="2" charset="2"/>
              <a:buChar char="§"/>
            </a:pPr>
            <a:r>
              <a:rPr lang="en-GB" sz="1800" dirty="0" smtClean="0">
                <a:solidFill>
                  <a:schemeClr val="bg2">
                    <a:lumMod val="25000"/>
                  </a:schemeClr>
                </a:solidFill>
                <a:latin typeface="Calibri" panose="020F0502020204030204" pitchFamily="34" charset="0"/>
              </a:rPr>
              <a:t>First call: September 2015 (two step approach)</a:t>
            </a:r>
            <a:endParaRPr lang="en-GB" sz="1800" dirty="0">
              <a:solidFill>
                <a:schemeClr val="bg2">
                  <a:lumMod val="25000"/>
                </a:schemeClr>
              </a:solidFill>
              <a:latin typeface="Calibri" panose="020F0502020204030204" pitchFamily="34" charset="0"/>
            </a:endParaRPr>
          </a:p>
        </p:txBody>
      </p:sp>
      <p:sp>
        <p:nvSpPr>
          <p:cNvPr id="3" name="Chevron 2"/>
          <p:cNvSpPr/>
          <p:nvPr/>
        </p:nvSpPr>
        <p:spPr>
          <a:xfrm>
            <a:off x="1900171" y="3581400"/>
            <a:ext cx="121158" cy="8991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Chevron 6"/>
          <p:cNvSpPr/>
          <p:nvPr/>
        </p:nvSpPr>
        <p:spPr>
          <a:xfrm>
            <a:off x="1900735" y="4038600"/>
            <a:ext cx="121158" cy="89916"/>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5029488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820478" y="1828800"/>
            <a:ext cx="7485322" cy="4370427"/>
          </a:xfrm>
          <a:prstGeom prst="rect">
            <a:avLst/>
          </a:prstGeom>
          <a:noFill/>
        </p:spPr>
        <p:txBody>
          <a:bodyPr wrap="square" rtlCol="0">
            <a:spAutoFit/>
          </a:bodyPr>
          <a:lstStyle/>
          <a:p>
            <a:pPr marL="285750" indent="-285750">
              <a:spcBef>
                <a:spcPts val="600"/>
              </a:spcBef>
              <a:spcAft>
                <a:spcPts val="600"/>
              </a:spcAft>
              <a:buFont typeface="Wingdings" panose="05000000000000000000" pitchFamily="2" charset="2"/>
              <a:buChar char="§"/>
            </a:pPr>
            <a:r>
              <a:rPr lang="en-GB" sz="2000" b="1" dirty="0" smtClean="0">
                <a:solidFill>
                  <a:schemeClr val="bg2">
                    <a:lumMod val="25000"/>
                  </a:schemeClr>
                </a:solidFill>
                <a:latin typeface="Calibri" panose="020F0502020204030204" pitchFamily="34" charset="0"/>
              </a:rPr>
              <a:t>DTP thematic portfolio: result of an extensive and complex preparation phase</a:t>
            </a:r>
          </a:p>
          <a:p>
            <a:pPr marL="742950" lvl="1" indent="-285750">
              <a:spcBef>
                <a:spcPts val="600"/>
              </a:spcBef>
              <a:spcAft>
                <a:spcPts val="600"/>
              </a:spcAft>
              <a:buFont typeface="Symbol" panose="05050102010706020507" pitchFamily="18" charset="2"/>
              <a:buChar char="-"/>
            </a:pPr>
            <a:r>
              <a:rPr lang="en-GB" dirty="0" smtClean="0">
                <a:solidFill>
                  <a:schemeClr val="bg2">
                    <a:lumMod val="25000"/>
                  </a:schemeClr>
                </a:solidFill>
                <a:latin typeface="Calibri" panose="020F0502020204030204" pitchFamily="34" charset="0"/>
              </a:rPr>
              <a:t>Context factor: launch of EUSDR in 2011 …</a:t>
            </a:r>
          </a:p>
          <a:p>
            <a:pPr marL="742950" lvl="1" indent="-285750">
              <a:spcBef>
                <a:spcPts val="600"/>
              </a:spcBef>
              <a:spcAft>
                <a:spcPts val="600"/>
              </a:spcAft>
              <a:buFont typeface="Symbol" panose="05050102010706020507" pitchFamily="18" charset="2"/>
              <a:buChar char="-"/>
            </a:pPr>
            <a:r>
              <a:rPr lang="en-GB" dirty="0" smtClean="0">
                <a:solidFill>
                  <a:schemeClr val="bg2">
                    <a:lumMod val="25000"/>
                  </a:schemeClr>
                </a:solidFill>
                <a:latin typeface="Calibri" panose="020F0502020204030204" pitchFamily="34" charset="0"/>
              </a:rPr>
              <a:t>Preparatory  studies (e.g. Territorial Analysis)</a:t>
            </a:r>
          </a:p>
          <a:p>
            <a:pPr marL="742950" lvl="1" indent="-285750">
              <a:spcBef>
                <a:spcPts val="600"/>
              </a:spcBef>
              <a:spcAft>
                <a:spcPts val="600"/>
              </a:spcAft>
              <a:buFont typeface="Symbol" panose="05050102010706020507" pitchFamily="18" charset="2"/>
              <a:buChar char="-"/>
            </a:pPr>
            <a:r>
              <a:rPr lang="en-GB" dirty="0" smtClean="0">
                <a:solidFill>
                  <a:schemeClr val="bg2">
                    <a:lumMod val="25000"/>
                  </a:schemeClr>
                </a:solidFill>
                <a:latin typeface="Calibri" panose="020F0502020204030204" pitchFamily="34" charset="0"/>
              </a:rPr>
              <a:t>Series of DTP Programming Committees </a:t>
            </a:r>
          </a:p>
          <a:p>
            <a:pPr marL="742950" lvl="1" indent="-285750">
              <a:spcBef>
                <a:spcPts val="600"/>
              </a:spcBef>
              <a:spcAft>
                <a:spcPts val="600"/>
              </a:spcAft>
              <a:buFont typeface="Symbol" panose="05050102010706020507" pitchFamily="18" charset="2"/>
              <a:buChar char="-"/>
            </a:pPr>
            <a:r>
              <a:rPr lang="en-GB" dirty="0" smtClean="0">
                <a:solidFill>
                  <a:schemeClr val="bg2">
                    <a:lumMod val="25000"/>
                  </a:schemeClr>
                </a:solidFill>
                <a:latin typeface="Calibri" panose="020F0502020204030204" pitchFamily="34" charset="0"/>
              </a:rPr>
              <a:t>Stakeholder consultation</a:t>
            </a:r>
          </a:p>
          <a:p>
            <a:pPr marL="742950" lvl="1" indent="-285750">
              <a:spcBef>
                <a:spcPts val="600"/>
              </a:spcBef>
              <a:spcAft>
                <a:spcPts val="600"/>
              </a:spcAft>
              <a:buFont typeface="Symbol" panose="05050102010706020507" pitchFamily="18" charset="2"/>
              <a:buChar char="-"/>
            </a:pPr>
            <a:r>
              <a:rPr lang="en-GB" dirty="0" smtClean="0">
                <a:solidFill>
                  <a:schemeClr val="bg2">
                    <a:lumMod val="25000"/>
                  </a:schemeClr>
                </a:solidFill>
                <a:latin typeface="Calibri" panose="020F0502020204030204" pitchFamily="34" charset="0"/>
              </a:rPr>
              <a:t>DTP-EUSDR consultations</a:t>
            </a:r>
          </a:p>
          <a:p>
            <a:pPr marL="742950" lvl="1" indent="-285750">
              <a:spcBef>
                <a:spcPts val="600"/>
              </a:spcBef>
              <a:spcAft>
                <a:spcPts val="600"/>
              </a:spcAft>
              <a:buFont typeface="Symbol" panose="05050102010706020507" pitchFamily="18" charset="2"/>
              <a:buChar char="-"/>
            </a:pPr>
            <a:r>
              <a:rPr lang="en-GB" dirty="0" smtClean="0">
                <a:solidFill>
                  <a:schemeClr val="bg2">
                    <a:lumMod val="25000"/>
                  </a:schemeClr>
                </a:solidFill>
                <a:latin typeface="Calibri" panose="020F0502020204030204" pitchFamily="34" charset="0"/>
              </a:rPr>
              <a:t>Thematic concentration!</a:t>
            </a:r>
          </a:p>
          <a:p>
            <a:pPr marL="285750" indent="-285750" algn="just">
              <a:spcBef>
                <a:spcPts val="600"/>
              </a:spcBef>
              <a:spcAft>
                <a:spcPts val="600"/>
              </a:spcAft>
              <a:buClr>
                <a:srgbClr val="00B050"/>
              </a:buClr>
              <a:buSzPct val="140000"/>
              <a:buFont typeface="Calibri" panose="020F0502020204030204" pitchFamily="34" charset="0"/>
              <a:buChar char="→"/>
            </a:pPr>
            <a:r>
              <a:rPr lang="en-GB" dirty="0" smtClean="0">
                <a:solidFill>
                  <a:schemeClr val="bg2">
                    <a:lumMod val="25000"/>
                  </a:schemeClr>
                </a:solidFill>
                <a:latin typeface="Calibri" panose="020F0502020204030204" pitchFamily="34" charset="0"/>
              </a:rPr>
              <a:t> each DTP thematic priority has clear linkages to  one or more EUSDR PA </a:t>
            </a:r>
            <a:r>
              <a:rPr lang="en-GB" u="sng" dirty="0" smtClean="0">
                <a:solidFill>
                  <a:schemeClr val="bg2">
                    <a:lumMod val="25000"/>
                  </a:schemeClr>
                </a:solidFill>
                <a:latin typeface="Calibri" panose="020F0502020204030204" pitchFamily="34" charset="0"/>
              </a:rPr>
              <a:t>but</a:t>
            </a:r>
            <a:r>
              <a:rPr lang="en-GB" dirty="0" smtClean="0">
                <a:solidFill>
                  <a:schemeClr val="bg2">
                    <a:lumMod val="25000"/>
                  </a:schemeClr>
                </a:solidFill>
                <a:latin typeface="Calibri" panose="020F0502020204030204" pitchFamily="34" charset="0"/>
              </a:rPr>
              <a:t> not each EUSDR PA or (sub-) topic is equally reflected by the DTP thematic portfolio</a:t>
            </a:r>
          </a:p>
        </p:txBody>
      </p:sp>
      <p:sp>
        <p:nvSpPr>
          <p:cNvPr id="3" name="Title 1"/>
          <p:cNvSpPr txBox="1">
            <a:spLocks/>
          </p:cNvSpPr>
          <p:nvPr/>
        </p:nvSpPr>
        <p:spPr>
          <a:xfrm>
            <a:off x="3581400" y="457200"/>
            <a:ext cx="5257800" cy="1143000"/>
          </a:xfrm>
          <a:prstGeom prst="rect">
            <a:avLst/>
          </a:prstGeom>
        </p:spPr>
        <p:txBody>
          <a:bodyP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700" b="1" dirty="0" smtClean="0">
                <a:solidFill>
                  <a:schemeClr val="accent1">
                    <a:lumMod val="50000"/>
                  </a:schemeClr>
                </a:solidFill>
                <a:latin typeface="Calibri" panose="020F0502020204030204" pitchFamily="34" charset="0"/>
              </a:rPr>
              <a:t>DTP thematic priorities</a:t>
            </a:r>
            <a:endParaRPr lang="en-US" sz="2700" b="1" dirty="0">
              <a:solidFill>
                <a:schemeClr val="accent1">
                  <a:lumMod val="50000"/>
                </a:schemeClr>
              </a:solidFill>
              <a:latin typeface="Calibri" panose="020F0502020204030204" pitchFamily="34" charset="0"/>
            </a:endParaRPr>
          </a:p>
        </p:txBody>
      </p:sp>
      <p:pic>
        <p:nvPicPr>
          <p:cNvPr id="4" name="Picture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4400" y="1143000"/>
            <a:ext cx="15716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371" y="538670"/>
            <a:ext cx="2554229" cy="697993"/>
          </a:xfrm>
          <a:prstGeom prst="rect">
            <a:avLst/>
          </a:prstGeom>
        </p:spPr>
      </p:pic>
    </p:spTree>
    <p:extLst>
      <p:ext uri="{BB962C8B-B14F-4D97-AF65-F5344CB8AC3E}">
        <p14:creationId xmlns:p14="http://schemas.microsoft.com/office/powerpoint/2010/main" val="3002769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4400" y="1143000"/>
            <a:ext cx="15716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371" y="538670"/>
            <a:ext cx="2554229" cy="697993"/>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1630979384"/>
              </p:ext>
            </p:extLst>
          </p:nvPr>
        </p:nvGraphicFramePr>
        <p:xfrm>
          <a:off x="722371" y="2286000"/>
          <a:ext cx="7422860" cy="3766762"/>
        </p:xfrm>
        <a:graphic>
          <a:graphicData uri="http://schemas.openxmlformats.org/drawingml/2006/table">
            <a:tbl>
              <a:tblPr firstRow="1" firstCol="1" bandRow="1">
                <a:tableStyleId>{5C22544A-7EE6-4342-B048-85BDC9FD1C3A}</a:tableStyleId>
              </a:tblPr>
              <a:tblGrid>
                <a:gridCol w="1758287"/>
                <a:gridCol w="1815779"/>
                <a:gridCol w="1960774"/>
                <a:gridCol w="1888020"/>
              </a:tblGrid>
              <a:tr h="670595">
                <a:tc>
                  <a:txBody>
                    <a:bodyPr/>
                    <a:lstStyle/>
                    <a:p>
                      <a:pPr algn="ctr">
                        <a:spcAft>
                          <a:spcPts val="600"/>
                        </a:spcAft>
                      </a:pPr>
                      <a:r>
                        <a:rPr lang="en-GB" sz="1050" b="1" dirty="0">
                          <a:effectLst/>
                        </a:rPr>
                        <a:t>      </a:t>
                      </a:r>
                      <a:r>
                        <a:rPr lang="en-GB" sz="1050" b="1" u="sng" dirty="0">
                          <a:effectLst/>
                        </a:rPr>
                        <a:t> Priority Axis 1</a:t>
                      </a:r>
                      <a:endParaRPr lang="en-US" sz="1050" b="1" dirty="0">
                        <a:effectLst/>
                      </a:endParaRPr>
                    </a:p>
                    <a:p>
                      <a:pPr algn="ctr">
                        <a:spcAft>
                          <a:spcPts val="600"/>
                        </a:spcAft>
                      </a:pPr>
                      <a:r>
                        <a:rPr lang="en-GB" sz="1050" b="1" dirty="0">
                          <a:effectLst/>
                        </a:rPr>
                        <a:t>Innovative and socially responsible Danube region</a:t>
                      </a:r>
                      <a:endParaRPr lang="en-US" sz="1050" b="1" dirty="0">
                        <a:effectLst/>
                        <a:latin typeface="Times New Roman"/>
                        <a:ea typeface="Times New Roman"/>
                        <a:cs typeface="Times New Roman"/>
                      </a:endParaRPr>
                    </a:p>
                  </a:txBody>
                  <a:tcPr marL="55883" marR="55883" marT="0" marB="0"/>
                </a:tc>
                <a:tc>
                  <a:txBody>
                    <a:bodyPr/>
                    <a:lstStyle/>
                    <a:p>
                      <a:pPr algn="ctr">
                        <a:spcAft>
                          <a:spcPts val="600"/>
                        </a:spcAft>
                      </a:pPr>
                      <a:r>
                        <a:rPr lang="en-GB" sz="1050" b="1" dirty="0">
                          <a:effectLst/>
                        </a:rPr>
                        <a:t>      </a:t>
                      </a:r>
                      <a:r>
                        <a:rPr lang="en-GB" sz="1050" b="1" u="sng" dirty="0">
                          <a:effectLst/>
                        </a:rPr>
                        <a:t>Priority Axis 2</a:t>
                      </a:r>
                      <a:endParaRPr lang="en-US" sz="1050" b="1" dirty="0">
                        <a:effectLst/>
                      </a:endParaRPr>
                    </a:p>
                    <a:p>
                      <a:pPr algn="ctr">
                        <a:spcAft>
                          <a:spcPts val="600"/>
                        </a:spcAft>
                      </a:pPr>
                      <a:r>
                        <a:rPr lang="en-GB" sz="1050" b="1" dirty="0">
                          <a:effectLst/>
                        </a:rPr>
                        <a:t>Environment and culture responsible Danube region</a:t>
                      </a:r>
                      <a:endParaRPr lang="en-US" sz="1050" b="1" dirty="0">
                        <a:effectLst/>
                        <a:latin typeface="Times New Roman"/>
                        <a:ea typeface="Times New Roman"/>
                        <a:cs typeface="Times New Roman"/>
                      </a:endParaRPr>
                    </a:p>
                  </a:txBody>
                  <a:tcPr marL="55883" marR="55883" marT="0" marB="0"/>
                </a:tc>
                <a:tc>
                  <a:txBody>
                    <a:bodyPr/>
                    <a:lstStyle/>
                    <a:p>
                      <a:pPr algn="ctr">
                        <a:spcAft>
                          <a:spcPts val="600"/>
                        </a:spcAft>
                      </a:pPr>
                      <a:r>
                        <a:rPr lang="en-GB" sz="1050" b="1" dirty="0" smtClean="0">
                          <a:effectLst/>
                        </a:rPr>
                        <a:t> </a:t>
                      </a:r>
                      <a:r>
                        <a:rPr lang="en-GB" sz="1050" b="1" u="sng" dirty="0">
                          <a:effectLst/>
                        </a:rPr>
                        <a:t>Priority Axis 3</a:t>
                      </a:r>
                      <a:endParaRPr lang="en-US" sz="1050" b="1" dirty="0">
                        <a:effectLst/>
                      </a:endParaRPr>
                    </a:p>
                    <a:p>
                      <a:pPr algn="ctr">
                        <a:spcAft>
                          <a:spcPts val="600"/>
                        </a:spcAft>
                      </a:pPr>
                      <a:r>
                        <a:rPr lang="en-GB" sz="1050" b="1" dirty="0">
                          <a:effectLst/>
                        </a:rPr>
                        <a:t>Better connected and energy responsible Danube region</a:t>
                      </a:r>
                      <a:endParaRPr lang="en-US" sz="1050" b="1" dirty="0">
                        <a:effectLst/>
                      </a:endParaRPr>
                    </a:p>
                    <a:p>
                      <a:pPr algn="ctr">
                        <a:spcAft>
                          <a:spcPts val="600"/>
                        </a:spcAft>
                      </a:pPr>
                      <a:r>
                        <a:rPr lang="en-GB" sz="1050" b="1" dirty="0">
                          <a:effectLst/>
                        </a:rPr>
                        <a:t> </a:t>
                      </a:r>
                      <a:endParaRPr lang="en-US" sz="1050" b="1" dirty="0">
                        <a:effectLst/>
                        <a:latin typeface="Times New Roman"/>
                        <a:ea typeface="Times New Roman"/>
                        <a:cs typeface="Times New Roman"/>
                      </a:endParaRPr>
                    </a:p>
                  </a:txBody>
                  <a:tcPr marL="55883" marR="55883" marT="0" marB="0"/>
                </a:tc>
                <a:tc>
                  <a:txBody>
                    <a:bodyPr/>
                    <a:lstStyle/>
                    <a:p>
                      <a:pPr algn="ctr">
                        <a:spcAft>
                          <a:spcPts val="600"/>
                        </a:spcAft>
                      </a:pPr>
                      <a:r>
                        <a:rPr lang="en-GB" sz="1050" b="1" u="sng" dirty="0" smtClean="0">
                          <a:effectLst/>
                        </a:rPr>
                        <a:t>Priority </a:t>
                      </a:r>
                      <a:r>
                        <a:rPr lang="en-GB" sz="1050" b="1" u="sng" dirty="0">
                          <a:effectLst/>
                        </a:rPr>
                        <a:t>Axis 4</a:t>
                      </a:r>
                      <a:endParaRPr lang="en-US" sz="1050" b="1" dirty="0">
                        <a:effectLst/>
                      </a:endParaRPr>
                    </a:p>
                    <a:p>
                      <a:pPr algn="ctr">
                        <a:spcAft>
                          <a:spcPts val="600"/>
                        </a:spcAft>
                      </a:pPr>
                      <a:r>
                        <a:rPr lang="en-GB" sz="1050" b="1" dirty="0">
                          <a:effectLst/>
                        </a:rPr>
                        <a:t>Well governed Danube region</a:t>
                      </a:r>
                      <a:endParaRPr lang="en-US" sz="1050" b="1" dirty="0">
                        <a:effectLst/>
                        <a:latin typeface="Times New Roman"/>
                        <a:ea typeface="Times New Roman"/>
                        <a:cs typeface="Times New Roman"/>
                      </a:endParaRPr>
                    </a:p>
                  </a:txBody>
                  <a:tcPr marL="55883" marR="55883" marT="0" marB="0"/>
                </a:tc>
              </a:tr>
              <a:tr h="783619">
                <a:tc>
                  <a:txBody>
                    <a:bodyPr/>
                    <a:lstStyle/>
                    <a:p>
                      <a:pPr>
                        <a:spcBef>
                          <a:spcPts val="200"/>
                        </a:spcBef>
                        <a:spcAft>
                          <a:spcPts val="200"/>
                        </a:spcAft>
                      </a:pPr>
                      <a:r>
                        <a:rPr lang="en-GB" sz="1000" b="0" u="sng" dirty="0">
                          <a:solidFill>
                            <a:schemeClr val="tx1"/>
                          </a:solidFill>
                          <a:effectLst/>
                        </a:rPr>
                        <a:t>Specific objective 1.1 </a:t>
                      </a:r>
                      <a:endParaRPr lang="en-US" sz="1000" b="0" dirty="0">
                        <a:solidFill>
                          <a:schemeClr val="tx1"/>
                        </a:solidFill>
                        <a:effectLst/>
                      </a:endParaRPr>
                    </a:p>
                    <a:p>
                      <a:pPr>
                        <a:spcBef>
                          <a:spcPts val="200"/>
                        </a:spcBef>
                        <a:spcAft>
                          <a:spcPts val="200"/>
                        </a:spcAft>
                      </a:pPr>
                      <a:r>
                        <a:rPr lang="de-AT" sz="1000" b="0" dirty="0">
                          <a:solidFill>
                            <a:schemeClr val="tx1"/>
                          </a:solidFill>
                          <a:effectLst/>
                        </a:rPr>
                        <a:t>Improve framework conditions for innovation</a:t>
                      </a:r>
                      <a:endParaRPr lang="en-US" sz="1000" b="0" dirty="0">
                        <a:solidFill>
                          <a:schemeClr val="tx1"/>
                        </a:solidFill>
                        <a:effectLst/>
                        <a:latin typeface="Arial"/>
                        <a:ea typeface="Times New Roman"/>
                        <a:cs typeface="Times New Roman"/>
                      </a:endParaRPr>
                    </a:p>
                  </a:txBody>
                  <a:tcPr marL="55883" marR="55883" marT="0" marB="0">
                    <a:solidFill>
                      <a:schemeClr val="accent2">
                        <a:lumMod val="40000"/>
                        <a:lumOff val="60000"/>
                      </a:schemeClr>
                    </a:solidFill>
                  </a:tcPr>
                </a:tc>
                <a:tc>
                  <a:txBody>
                    <a:bodyPr/>
                    <a:lstStyle/>
                    <a:p>
                      <a:pPr>
                        <a:spcAft>
                          <a:spcPts val="600"/>
                        </a:spcAft>
                      </a:pPr>
                      <a:r>
                        <a:rPr lang="en-GB" sz="1000" u="sng" dirty="0">
                          <a:solidFill>
                            <a:schemeClr val="tx1"/>
                          </a:solidFill>
                          <a:effectLst/>
                        </a:rPr>
                        <a:t>Specific objective 2.1 </a:t>
                      </a:r>
                      <a:endParaRPr lang="en-US" sz="1000" dirty="0">
                        <a:solidFill>
                          <a:schemeClr val="tx1"/>
                        </a:solidFill>
                        <a:effectLst/>
                      </a:endParaRPr>
                    </a:p>
                    <a:p>
                      <a:pPr>
                        <a:spcAft>
                          <a:spcPts val="600"/>
                        </a:spcAft>
                      </a:pPr>
                      <a:r>
                        <a:rPr lang="en-GB" sz="1000" dirty="0">
                          <a:solidFill>
                            <a:schemeClr val="tx1"/>
                          </a:solidFill>
                          <a:effectLst/>
                        </a:rPr>
                        <a:t>Foster sustainable use of natural and cultural heritage and resources</a:t>
                      </a:r>
                      <a:endParaRPr lang="en-US" sz="1000" dirty="0">
                        <a:solidFill>
                          <a:schemeClr val="tx1"/>
                        </a:solidFill>
                        <a:effectLst/>
                        <a:latin typeface="Times New Roman"/>
                        <a:ea typeface="Times New Roman"/>
                        <a:cs typeface="Times New Roman"/>
                      </a:endParaRPr>
                    </a:p>
                  </a:txBody>
                  <a:tcPr marL="55883" marR="55883" marT="0" marB="0">
                    <a:solidFill>
                      <a:schemeClr val="accent2">
                        <a:lumMod val="40000"/>
                        <a:lumOff val="60000"/>
                      </a:schemeClr>
                    </a:solidFill>
                  </a:tcPr>
                </a:tc>
                <a:tc>
                  <a:txBody>
                    <a:bodyPr/>
                    <a:lstStyle/>
                    <a:p>
                      <a:pPr>
                        <a:spcAft>
                          <a:spcPts val="600"/>
                        </a:spcAft>
                      </a:pPr>
                      <a:r>
                        <a:rPr lang="en-GB" sz="1000" u="sng" dirty="0">
                          <a:solidFill>
                            <a:schemeClr val="tx1"/>
                          </a:solidFill>
                          <a:effectLst/>
                        </a:rPr>
                        <a:t>Specific objective  3.1 </a:t>
                      </a:r>
                      <a:endParaRPr lang="en-US" sz="1000" dirty="0">
                        <a:solidFill>
                          <a:schemeClr val="tx1"/>
                        </a:solidFill>
                        <a:effectLst/>
                      </a:endParaRPr>
                    </a:p>
                    <a:p>
                      <a:pPr>
                        <a:spcAft>
                          <a:spcPts val="600"/>
                        </a:spcAft>
                      </a:pPr>
                      <a:r>
                        <a:rPr lang="en-GB" sz="1000" dirty="0">
                          <a:solidFill>
                            <a:schemeClr val="tx1"/>
                          </a:solidFill>
                          <a:effectLst/>
                        </a:rPr>
                        <a:t>Support environmentally-friendly and safe transport systems and balanced accessibility of urban and rural areas</a:t>
                      </a:r>
                      <a:endParaRPr lang="en-US" sz="1000" dirty="0">
                        <a:solidFill>
                          <a:schemeClr val="tx1"/>
                        </a:solidFill>
                        <a:effectLst/>
                        <a:latin typeface="Times New Roman"/>
                        <a:ea typeface="Times New Roman"/>
                        <a:cs typeface="Times New Roman"/>
                      </a:endParaRPr>
                    </a:p>
                  </a:txBody>
                  <a:tcPr marL="55883" marR="55883" marT="0" marB="0">
                    <a:solidFill>
                      <a:schemeClr val="accent2">
                        <a:lumMod val="40000"/>
                        <a:lumOff val="60000"/>
                      </a:schemeClr>
                    </a:solidFill>
                  </a:tcPr>
                </a:tc>
                <a:tc>
                  <a:txBody>
                    <a:bodyPr/>
                    <a:lstStyle/>
                    <a:p>
                      <a:pPr>
                        <a:spcAft>
                          <a:spcPts val="600"/>
                        </a:spcAft>
                      </a:pPr>
                      <a:r>
                        <a:rPr lang="en-GB" sz="1000" u="sng" dirty="0">
                          <a:solidFill>
                            <a:schemeClr val="tx1"/>
                          </a:solidFill>
                          <a:effectLst/>
                        </a:rPr>
                        <a:t>Specific objective 4.1</a:t>
                      </a:r>
                      <a:endParaRPr lang="en-US" sz="1000" dirty="0">
                        <a:solidFill>
                          <a:schemeClr val="tx1"/>
                        </a:solidFill>
                        <a:effectLst/>
                      </a:endParaRPr>
                    </a:p>
                    <a:p>
                      <a:pPr>
                        <a:spcAft>
                          <a:spcPts val="600"/>
                        </a:spcAft>
                      </a:pPr>
                      <a:r>
                        <a:rPr lang="en-GB" sz="1000" dirty="0" smtClean="0">
                          <a:solidFill>
                            <a:schemeClr val="tx1"/>
                          </a:solidFill>
                          <a:effectLst/>
                        </a:rPr>
                        <a:t>Improve </a:t>
                      </a:r>
                      <a:r>
                        <a:rPr lang="en-GB" sz="1000" dirty="0">
                          <a:solidFill>
                            <a:schemeClr val="tx1"/>
                          </a:solidFill>
                          <a:effectLst/>
                        </a:rPr>
                        <a:t>institutional capacities to tackle major societal challenges</a:t>
                      </a:r>
                      <a:endParaRPr lang="en-US" sz="1000" dirty="0">
                        <a:solidFill>
                          <a:schemeClr val="tx1"/>
                        </a:solidFill>
                        <a:effectLst/>
                        <a:latin typeface="Times New Roman"/>
                        <a:ea typeface="Times New Roman"/>
                        <a:cs typeface="Times New Roman"/>
                      </a:endParaRPr>
                    </a:p>
                  </a:txBody>
                  <a:tcPr marL="55883" marR="55883" marT="0" marB="0">
                    <a:solidFill>
                      <a:schemeClr val="accent2">
                        <a:lumMod val="40000"/>
                        <a:lumOff val="60000"/>
                      </a:schemeClr>
                    </a:solidFill>
                  </a:tcPr>
                </a:tc>
              </a:tr>
              <a:tr h="731520">
                <a:tc>
                  <a:txBody>
                    <a:bodyPr/>
                    <a:lstStyle/>
                    <a:p>
                      <a:pPr>
                        <a:spcAft>
                          <a:spcPts val="600"/>
                        </a:spcAft>
                      </a:pPr>
                      <a:r>
                        <a:rPr lang="en-GB" sz="1000" b="0" u="sng" dirty="0">
                          <a:solidFill>
                            <a:schemeClr val="tx1"/>
                          </a:solidFill>
                          <a:effectLst/>
                        </a:rPr>
                        <a:t>Specific objective 1.2 </a:t>
                      </a:r>
                      <a:endParaRPr lang="en-US" sz="1000" b="0" dirty="0">
                        <a:solidFill>
                          <a:schemeClr val="tx1"/>
                        </a:solidFill>
                        <a:effectLst/>
                      </a:endParaRPr>
                    </a:p>
                    <a:p>
                      <a:pPr>
                        <a:spcAft>
                          <a:spcPts val="600"/>
                        </a:spcAft>
                      </a:pPr>
                      <a:r>
                        <a:rPr lang="en-GB" sz="1000" b="0" dirty="0" smtClean="0">
                          <a:solidFill>
                            <a:schemeClr val="tx1"/>
                          </a:solidFill>
                          <a:effectLst/>
                        </a:rPr>
                        <a:t>Increase </a:t>
                      </a:r>
                      <a:r>
                        <a:rPr lang="en-GB" sz="1000" b="0" dirty="0">
                          <a:solidFill>
                            <a:schemeClr val="tx1"/>
                          </a:solidFill>
                          <a:effectLst/>
                        </a:rPr>
                        <a:t>competences for business and social innovation </a:t>
                      </a:r>
                      <a:endParaRPr lang="en-US" sz="1000" b="0" dirty="0">
                        <a:solidFill>
                          <a:schemeClr val="tx1"/>
                        </a:solidFill>
                        <a:effectLst/>
                        <a:latin typeface="Times New Roman"/>
                        <a:ea typeface="Times New Roman"/>
                        <a:cs typeface="Times New Roman"/>
                      </a:endParaRPr>
                    </a:p>
                  </a:txBody>
                  <a:tcPr marL="55883" marR="55883" marT="0" marB="0">
                    <a:solidFill>
                      <a:schemeClr val="accent2">
                        <a:lumMod val="20000"/>
                        <a:lumOff val="80000"/>
                      </a:schemeClr>
                    </a:solidFill>
                  </a:tcPr>
                </a:tc>
                <a:tc>
                  <a:txBody>
                    <a:bodyPr/>
                    <a:lstStyle/>
                    <a:p>
                      <a:pPr>
                        <a:spcAft>
                          <a:spcPts val="600"/>
                        </a:spcAft>
                      </a:pPr>
                      <a:r>
                        <a:rPr lang="en-GB" sz="1000" u="sng" dirty="0">
                          <a:solidFill>
                            <a:schemeClr val="tx1"/>
                          </a:solidFill>
                          <a:effectLst/>
                        </a:rPr>
                        <a:t>Specific objective 2.2 </a:t>
                      </a:r>
                      <a:endParaRPr lang="en-US" sz="1000" dirty="0">
                        <a:solidFill>
                          <a:schemeClr val="tx1"/>
                        </a:solidFill>
                        <a:effectLst/>
                      </a:endParaRPr>
                    </a:p>
                    <a:p>
                      <a:pPr>
                        <a:spcAft>
                          <a:spcPts val="600"/>
                        </a:spcAft>
                      </a:pPr>
                      <a:r>
                        <a:rPr lang="en-GB" sz="1000" dirty="0">
                          <a:solidFill>
                            <a:schemeClr val="tx1"/>
                          </a:solidFill>
                          <a:effectLst/>
                        </a:rPr>
                        <a:t>Foster the restoration and management of ecological corridors</a:t>
                      </a:r>
                      <a:endParaRPr lang="en-US" sz="1000" dirty="0">
                        <a:solidFill>
                          <a:schemeClr val="tx1"/>
                        </a:solidFill>
                        <a:effectLst/>
                        <a:latin typeface="Times New Roman"/>
                        <a:ea typeface="Times New Roman"/>
                        <a:cs typeface="Times New Roman"/>
                      </a:endParaRPr>
                    </a:p>
                  </a:txBody>
                  <a:tcPr marL="55883" marR="55883" marT="0" marB="0">
                    <a:solidFill>
                      <a:schemeClr val="accent2">
                        <a:lumMod val="20000"/>
                        <a:lumOff val="80000"/>
                      </a:schemeClr>
                    </a:solidFill>
                  </a:tcPr>
                </a:tc>
                <a:tc>
                  <a:txBody>
                    <a:bodyPr/>
                    <a:lstStyle/>
                    <a:p>
                      <a:pPr>
                        <a:spcAft>
                          <a:spcPts val="600"/>
                        </a:spcAft>
                      </a:pPr>
                      <a:r>
                        <a:rPr lang="en-GB" sz="1000" u="sng" dirty="0">
                          <a:solidFill>
                            <a:schemeClr val="tx1"/>
                          </a:solidFill>
                          <a:effectLst/>
                        </a:rPr>
                        <a:t>Specific objective 3. 2</a:t>
                      </a:r>
                      <a:endParaRPr lang="en-US" sz="1000" dirty="0">
                        <a:solidFill>
                          <a:schemeClr val="tx1"/>
                        </a:solidFill>
                        <a:effectLst/>
                      </a:endParaRPr>
                    </a:p>
                    <a:p>
                      <a:pPr>
                        <a:spcAft>
                          <a:spcPts val="600"/>
                        </a:spcAft>
                      </a:pPr>
                      <a:r>
                        <a:rPr lang="en-GB" sz="1000" dirty="0">
                          <a:solidFill>
                            <a:schemeClr val="tx1"/>
                          </a:solidFill>
                          <a:effectLst/>
                        </a:rPr>
                        <a:t> Improve energy security and energy efficiency</a:t>
                      </a:r>
                      <a:endParaRPr lang="en-US" sz="1000" dirty="0">
                        <a:solidFill>
                          <a:schemeClr val="tx1"/>
                        </a:solidFill>
                        <a:effectLst/>
                        <a:latin typeface="Times New Roman"/>
                        <a:ea typeface="Times New Roman"/>
                        <a:cs typeface="Times New Roman"/>
                      </a:endParaRPr>
                    </a:p>
                  </a:txBody>
                  <a:tcPr marL="55883" marR="55883" marT="0" marB="0">
                    <a:solidFill>
                      <a:schemeClr val="accent2">
                        <a:lumMod val="20000"/>
                        <a:lumOff val="80000"/>
                      </a:schemeClr>
                    </a:solidFill>
                  </a:tcPr>
                </a:tc>
                <a:tc>
                  <a:txBody>
                    <a:bodyPr/>
                    <a:lstStyle/>
                    <a:p>
                      <a:pPr>
                        <a:spcAft>
                          <a:spcPts val="600"/>
                        </a:spcAft>
                      </a:pPr>
                      <a:r>
                        <a:rPr lang="en-GB" sz="1000" i="1" u="sng" dirty="0">
                          <a:solidFill>
                            <a:schemeClr val="tx1">
                              <a:lumMod val="50000"/>
                              <a:lumOff val="50000"/>
                            </a:schemeClr>
                          </a:solidFill>
                          <a:effectLst/>
                        </a:rPr>
                        <a:t>Specific objective 4.2</a:t>
                      </a:r>
                      <a:endParaRPr lang="en-US" sz="1000" i="1" dirty="0">
                        <a:solidFill>
                          <a:schemeClr val="tx1">
                            <a:lumMod val="50000"/>
                            <a:lumOff val="50000"/>
                          </a:schemeClr>
                        </a:solidFill>
                        <a:effectLst/>
                      </a:endParaRPr>
                    </a:p>
                    <a:p>
                      <a:pPr>
                        <a:spcAft>
                          <a:spcPts val="600"/>
                        </a:spcAft>
                      </a:pPr>
                      <a:r>
                        <a:rPr lang="en-GB" sz="1000" i="1" dirty="0">
                          <a:solidFill>
                            <a:schemeClr val="tx1">
                              <a:lumMod val="50000"/>
                              <a:lumOff val="50000"/>
                            </a:schemeClr>
                          </a:solidFill>
                          <a:effectLst/>
                        </a:rPr>
                        <a:t> Support to the governance and implementation of the EUSDR</a:t>
                      </a:r>
                      <a:endParaRPr lang="en-US" sz="1000" i="1" dirty="0">
                        <a:solidFill>
                          <a:schemeClr val="tx1">
                            <a:lumMod val="50000"/>
                            <a:lumOff val="50000"/>
                          </a:schemeClr>
                        </a:solidFill>
                        <a:effectLst/>
                        <a:latin typeface="Times New Roman"/>
                        <a:ea typeface="Times New Roman"/>
                        <a:cs typeface="Times New Roman"/>
                      </a:endParaRPr>
                    </a:p>
                  </a:txBody>
                  <a:tcPr marL="55883" marR="55883" marT="0" marB="0">
                    <a:solidFill>
                      <a:schemeClr val="accent2">
                        <a:lumMod val="20000"/>
                        <a:lumOff val="80000"/>
                      </a:schemeClr>
                    </a:solidFill>
                  </a:tcPr>
                </a:tc>
              </a:tr>
              <a:tr h="740381">
                <a:tc>
                  <a:txBody>
                    <a:bodyPr/>
                    <a:lstStyle/>
                    <a:p>
                      <a:pPr>
                        <a:spcAft>
                          <a:spcPts val="0"/>
                        </a:spcAft>
                      </a:pPr>
                      <a:r>
                        <a:rPr lang="en-US" sz="1000" dirty="0">
                          <a:effectLst/>
                        </a:rPr>
                        <a:t> </a:t>
                      </a:r>
                      <a:endParaRPr lang="en-US" sz="1000" dirty="0">
                        <a:effectLst/>
                        <a:latin typeface="Times New Roman"/>
                        <a:ea typeface="Times New Roman"/>
                        <a:cs typeface="Times New Roman"/>
                      </a:endParaRPr>
                    </a:p>
                    <a:p>
                      <a:pPr>
                        <a:lnSpc>
                          <a:spcPts val="1400"/>
                        </a:lnSpc>
                        <a:spcAft>
                          <a:spcPts val="600"/>
                        </a:spcAft>
                      </a:pPr>
                      <a:r>
                        <a:rPr lang="en-GB" sz="1000" dirty="0">
                          <a:solidFill>
                            <a:schemeClr val="tx1"/>
                          </a:solidFill>
                          <a:effectLst/>
                          <a:highlight>
                            <a:srgbClr val="FFFF00"/>
                          </a:highlight>
                        </a:rPr>
                        <a:t> </a:t>
                      </a:r>
                      <a:endParaRPr lang="en-US" sz="1000" dirty="0">
                        <a:solidFill>
                          <a:schemeClr val="tx1"/>
                        </a:solidFill>
                        <a:effectLst/>
                        <a:latin typeface="Times New Roman"/>
                        <a:ea typeface="Times New Roman"/>
                        <a:cs typeface="Times New Roman"/>
                      </a:endParaRPr>
                    </a:p>
                  </a:txBody>
                  <a:tcPr marL="0" marR="0" marT="0" marB="0" anchor="ctr">
                    <a:solidFill>
                      <a:schemeClr val="accent2">
                        <a:lumMod val="40000"/>
                        <a:lumOff val="60000"/>
                      </a:schemeClr>
                    </a:solidFill>
                  </a:tcPr>
                </a:tc>
                <a:tc>
                  <a:txBody>
                    <a:bodyPr/>
                    <a:lstStyle/>
                    <a:p>
                      <a:pPr>
                        <a:spcAft>
                          <a:spcPts val="0"/>
                        </a:spcAft>
                      </a:pPr>
                      <a:r>
                        <a:rPr lang="en-GB" sz="1000" u="sng" dirty="0">
                          <a:solidFill>
                            <a:schemeClr val="tx1"/>
                          </a:solidFill>
                          <a:effectLst/>
                        </a:rPr>
                        <a:t>Specific objective 2.3 </a:t>
                      </a:r>
                      <a:endParaRPr lang="en-US" sz="1000" dirty="0">
                        <a:solidFill>
                          <a:schemeClr val="tx1"/>
                        </a:solidFill>
                        <a:effectLst/>
                      </a:endParaRPr>
                    </a:p>
                    <a:p>
                      <a:pPr>
                        <a:lnSpc>
                          <a:spcPts val="1400"/>
                        </a:lnSpc>
                        <a:spcAft>
                          <a:spcPts val="0"/>
                        </a:spcAft>
                      </a:pPr>
                      <a:r>
                        <a:rPr lang="en-GB" sz="1000" dirty="0">
                          <a:solidFill>
                            <a:schemeClr val="tx1"/>
                          </a:solidFill>
                          <a:effectLst/>
                        </a:rPr>
                        <a:t>Strengthen transnational water management and flood risk prevention </a:t>
                      </a:r>
                      <a:endParaRPr lang="en-US" sz="1000" dirty="0">
                        <a:solidFill>
                          <a:schemeClr val="tx1"/>
                        </a:solidFill>
                        <a:effectLst/>
                        <a:latin typeface="Times New Roman"/>
                        <a:ea typeface="Times New Roman"/>
                        <a:cs typeface="Times New Roman"/>
                      </a:endParaRPr>
                    </a:p>
                  </a:txBody>
                  <a:tcPr marL="55883" marR="55883" marT="0" marB="0">
                    <a:solidFill>
                      <a:schemeClr val="accent2">
                        <a:lumMod val="40000"/>
                        <a:lumOff val="60000"/>
                      </a:schemeClr>
                    </a:solidFill>
                  </a:tcPr>
                </a:tc>
                <a:tc>
                  <a:txBody>
                    <a:bodyPr/>
                    <a:lstStyle/>
                    <a:p>
                      <a:pPr>
                        <a:spcAft>
                          <a:spcPts val="0"/>
                        </a:spcAft>
                      </a:pPr>
                      <a:r>
                        <a:rPr lang="en-GB" sz="1000" dirty="0">
                          <a:solidFill>
                            <a:schemeClr val="tx1"/>
                          </a:solidFill>
                          <a:effectLst/>
                          <a:highlight>
                            <a:srgbClr val="FFFF00"/>
                          </a:highlight>
                        </a:rPr>
                        <a:t> </a:t>
                      </a:r>
                      <a:endParaRPr lang="en-US" sz="1000" dirty="0">
                        <a:solidFill>
                          <a:schemeClr val="tx1"/>
                        </a:solidFill>
                        <a:effectLst/>
                        <a:latin typeface="Times New Roman"/>
                        <a:ea typeface="Times New Roman"/>
                        <a:cs typeface="Times New Roman"/>
                      </a:endParaRPr>
                    </a:p>
                  </a:txBody>
                  <a:tcPr marL="55883" marR="55883" marT="0" marB="0">
                    <a:solidFill>
                      <a:schemeClr val="accent2">
                        <a:lumMod val="40000"/>
                        <a:lumOff val="60000"/>
                      </a:schemeClr>
                    </a:solidFill>
                  </a:tcPr>
                </a:tc>
                <a:tc>
                  <a:txBody>
                    <a:bodyPr/>
                    <a:lstStyle/>
                    <a:p>
                      <a:pPr>
                        <a:spcAft>
                          <a:spcPts val="0"/>
                        </a:spcAft>
                      </a:pPr>
                      <a:r>
                        <a:rPr lang="en-GB" sz="1000" dirty="0">
                          <a:solidFill>
                            <a:schemeClr val="tx1"/>
                          </a:solidFill>
                          <a:effectLst/>
                          <a:highlight>
                            <a:srgbClr val="FFFF00"/>
                          </a:highlight>
                        </a:rPr>
                        <a:t> </a:t>
                      </a:r>
                      <a:endParaRPr lang="en-US" sz="1000" dirty="0">
                        <a:solidFill>
                          <a:schemeClr val="tx1"/>
                        </a:solidFill>
                        <a:effectLst/>
                        <a:latin typeface="Times New Roman"/>
                        <a:ea typeface="Times New Roman"/>
                        <a:cs typeface="Times New Roman"/>
                      </a:endParaRPr>
                    </a:p>
                  </a:txBody>
                  <a:tcPr marL="55883" marR="55883" marT="0" marB="0">
                    <a:solidFill>
                      <a:schemeClr val="accent2">
                        <a:lumMod val="40000"/>
                        <a:lumOff val="60000"/>
                      </a:schemeClr>
                    </a:solidFill>
                  </a:tcPr>
                </a:tc>
              </a:tr>
              <a:tr h="664181">
                <a:tc>
                  <a:txBody>
                    <a:bodyPr/>
                    <a:lstStyle/>
                    <a:p>
                      <a:pPr>
                        <a:spcAft>
                          <a:spcPts val="0"/>
                        </a:spcAft>
                      </a:pPr>
                      <a:r>
                        <a:rPr lang="en-US" sz="1000" dirty="0">
                          <a:effectLst/>
                        </a:rPr>
                        <a:t> </a:t>
                      </a:r>
                      <a:endParaRPr lang="en-US" sz="1000" dirty="0">
                        <a:effectLst/>
                        <a:latin typeface="Times New Roman"/>
                        <a:ea typeface="Times New Roman"/>
                        <a:cs typeface="Times New Roman"/>
                      </a:endParaRPr>
                    </a:p>
                    <a:p>
                      <a:pPr>
                        <a:lnSpc>
                          <a:spcPts val="1400"/>
                        </a:lnSpc>
                        <a:spcAft>
                          <a:spcPts val="600"/>
                        </a:spcAft>
                      </a:pPr>
                      <a:r>
                        <a:rPr lang="en-GB" sz="1000" dirty="0">
                          <a:solidFill>
                            <a:schemeClr val="tx1"/>
                          </a:solidFill>
                          <a:effectLst/>
                          <a:highlight>
                            <a:srgbClr val="FFFF00"/>
                          </a:highlight>
                        </a:rPr>
                        <a:t> </a:t>
                      </a:r>
                      <a:endParaRPr lang="en-US" sz="1000" dirty="0">
                        <a:solidFill>
                          <a:schemeClr val="tx1"/>
                        </a:solidFill>
                        <a:effectLst/>
                        <a:latin typeface="Times New Roman"/>
                        <a:ea typeface="Times New Roman"/>
                        <a:cs typeface="Times New Roman"/>
                      </a:endParaRPr>
                    </a:p>
                  </a:txBody>
                  <a:tcPr marL="0" marR="0" marT="0" marB="0" anchor="ctr">
                    <a:solidFill>
                      <a:schemeClr val="accent2">
                        <a:lumMod val="20000"/>
                        <a:lumOff val="80000"/>
                      </a:schemeClr>
                    </a:solidFill>
                  </a:tcPr>
                </a:tc>
                <a:tc>
                  <a:txBody>
                    <a:bodyPr/>
                    <a:lstStyle/>
                    <a:p>
                      <a:pPr>
                        <a:lnSpc>
                          <a:spcPts val="1400"/>
                        </a:lnSpc>
                        <a:spcAft>
                          <a:spcPts val="600"/>
                        </a:spcAft>
                      </a:pPr>
                      <a:r>
                        <a:rPr lang="en-GB" sz="1000" u="sng" dirty="0">
                          <a:solidFill>
                            <a:schemeClr val="tx1"/>
                          </a:solidFill>
                          <a:effectLst/>
                        </a:rPr>
                        <a:t>Specific objective 2.4 </a:t>
                      </a:r>
                      <a:endParaRPr lang="en-US" sz="1000" u="sng" dirty="0">
                        <a:solidFill>
                          <a:schemeClr val="tx1"/>
                        </a:solidFill>
                        <a:effectLst/>
                      </a:endParaRPr>
                    </a:p>
                    <a:p>
                      <a:pPr>
                        <a:lnSpc>
                          <a:spcPts val="1400"/>
                        </a:lnSpc>
                        <a:spcAft>
                          <a:spcPts val="600"/>
                        </a:spcAft>
                      </a:pPr>
                      <a:r>
                        <a:rPr lang="en-GB" sz="1000" dirty="0">
                          <a:solidFill>
                            <a:schemeClr val="tx1"/>
                          </a:solidFill>
                          <a:effectLst/>
                        </a:rPr>
                        <a:t>Improve preparedness for disaster risk management </a:t>
                      </a:r>
                      <a:endParaRPr lang="en-US" sz="1000" dirty="0">
                        <a:solidFill>
                          <a:schemeClr val="tx1"/>
                        </a:solidFill>
                        <a:effectLst/>
                        <a:latin typeface="Times New Roman"/>
                        <a:ea typeface="Times New Roman"/>
                        <a:cs typeface="Times New Roman"/>
                      </a:endParaRPr>
                    </a:p>
                  </a:txBody>
                  <a:tcPr marL="55883" marR="55883" marT="0" marB="0">
                    <a:solidFill>
                      <a:schemeClr val="accent2">
                        <a:lumMod val="20000"/>
                        <a:lumOff val="80000"/>
                      </a:schemeClr>
                    </a:solidFill>
                  </a:tcPr>
                </a:tc>
                <a:tc>
                  <a:txBody>
                    <a:bodyPr/>
                    <a:lstStyle/>
                    <a:p>
                      <a:pPr>
                        <a:spcAft>
                          <a:spcPts val="0"/>
                        </a:spcAft>
                      </a:pPr>
                      <a:r>
                        <a:rPr lang="en-GB" sz="1000" dirty="0">
                          <a:solidFill>
                            <a:schemeClr val="tx1"/>
                          </a:solidFill>
                          <a:effectLst/>
                          <a:highlight>
                            <a:srgbClr val="FFFF00"/>
                          </a:highlight>
                        </a:rPr>
                        <a:t> </a:t>
                      </a:r>
                      <a:endParaRPr lang="en-US" sz="1000" dirty="0">
                        <a:solidFill>
                          <a:schemeClr val="tx1"/>
                        </a:solidFill>
                        <a:effectLst/>
                        <a:latin typeface="Times New Roman"/>
                        <a:ea typeface="Times New Roman"/>
                        <a:cs typeface="Times New Roman"/>
                      </a:endParaRPr>
                    </a:p>
                  </a:txBody>
                  <a:tcPr marL="55883" marR="55883" marT="0" marB="0">
                    <a:solidFill>
                      <a:schemeClr val="accent2">
                        <a:lumMod val="20000"/>
                        <a:lumOff val="80000"/>
                      </a:schemeClr>
                    </a:solidFill>
                  </a:tcPr>
                </a:tc>
                <a:tc>
                  <a:txBody>
                    <a:bodyPr/>
                    <a:lstStyle/>
                    <a:p>
                      <a:pPr>
                        <a:spcAft>
                          <a:spcPts val="0"/>
                        </a:spcAft>
                      </a:pPr>
                      <a:r>
                        <a:rPr lang="en-GB" sz="1000" dirty="0">
                          <a:solidFill>
                            <a:schemeClr val="tx1"/>
                          </a:solidFill>
                          <a:effectLst/>
                          <a:highlight>
                            <a:srgbClr val="FFFF00"/>
                          </a:highlight>
                        </a:rPr>
                        <a:t> </a:t>
                      </a:r>
                      <a:endParaRPr lang="en-US" sz="1000" dirty="0">
                        <a:solidFill>
                          <a:schemeClr val="tx1"/>
                        </a:solidFill>
                        <a:effectLst/>
                        <a:latin typeface="Times New Roman"/>
                        <a:ea typeface="Times New Roman"/>
                        <a:cs typeface="Times New Roman"/>
                      </a:endParaRPr>
                    </a:p>
                  </a:txBody>
                  <a:tcPr marL="55883" marR="55883" marT="0" marB="0">
                    <a:solidFill>
                      <a:schemeClr val="accent2">
                        <a:lumMod val="20000"/>
                        <a:lumOff val="80000"/>
                      </a:schemeClr>
                    </a:solidFill>
                  </a:tcPr>
                </a:tc>
              </a:tr>
            </a:tbl>
          </a:graphicData>
        </a:graphic>
      </p:graphicFrame>
      <p:pic>
        <p:nvPicPr>
          <p:cNvPr id="1028" name="Picture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7354" y="1836193"/>
            <a:ext cx="342900" cy="3619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96487" y="1804591"/>
            <a:ext cx="361950" cy="381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30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181600" y="1550443"/>
            <a:ext cx="2286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31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10400" y="1788286"/>
            <a:ext cx="352425" cy="371475"/>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5411086" y="4953000"/>
            <a:ext cx="3275714" cy="1357423"/>
          </a:xfrm>
          <a:prstGeom prst="rect">
            <a:avLst/>
          </a:prstGeom>
          <a:solidFill>
            <a:schemeClr val="bg1">
              <a:alpha val="83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urved Up Arrow 7"/>
          <p:cNvSpPr/>
          <p:nvPr/>
        </p:nvSpPr>
        <p:spPr>
          <a:xfrm rot="16200000">
            <a:off x="7236068" y="3902839"/>
            <a:ext cx="2215665" cy="990601"/>
          </a:xfrm>
          <a:prstGeom prst="curvedUpArrow">
            <a:avLst>
              <a:gd name="adj1" fmla="val 25000"/>
              <a:gd name="adj2" fmla="val 60641"/>
              <a:gd name="adj3" fmla="val 37015"/>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itle 1"/>
          <p:cNvSpPr txBox="1">
            <a:spLocks/>
          </p:cNvSpPr>
          <p:nvPr/>
        </p:nvSpPr>
        <p:spPr>
          <a:xfrm>
            <a:off x="3581400" y="457200"/>
            <a:ext cx="5257800" cy="1143000"/>
          </a:xfrm>
          <a:prstGeom prst="rect">
            <a:avLst/>
          </a:prstGeom>
        </p:spPr>
        <p:txBody>
          <a:bodyP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700" b="1" dirty="0" smtClean="0">
                <a:solidFill>
                  <a:schemeClr val="accent1">
                    <a:lumMod val="50000"/>
                  </a:schemeClr>
                </a:solidFill>
                <a:latin typeface="Calibri" panose="020F0502020204030204" pitchFamily="34" charset="0"/>
              </a:rPr>
              <a:t>DTP thematic priorities</a:t>
            </a:r>
          </a:p>
          <a:p>
            <a:r>
              <a:rPr lang="en-US" sz="1600" b="1" dirty="0" smtClean="0">
                <a:solidFill>
                  <a:schemeClr val="accent1">
                    <a:lumMod val="50000"/>
                  </a:schemeClr>
                </a:solidFill>
                <a:latin typeface="Calibri" panose="020F0502020204030204" pitchFamily="34" charset="0"/>
              </a:rPr>
              <a:t>… and linkages to EUSDR PA1</a:t>
            </a:r>
            <a:r>
              <a:rPr lang="hu-HU" sz="1600" b="1" dirty="0" smtClean="0">
                <a:solidFill>
                  <a:schemeClr val="accent1">
                    <a:lumMod val="50000"/>
                  </a:schemeClr>
                </a:solidFill>
                <a:latin typeface="Calibri" panose="020F0502020204030204" pitchFamily="34" charset="0"/>
              </a:rPr>
              <a:t>0</a:t>
            </a:r>
            <a:endParaRPr lang="en-US" sz="1600" b="1" dirty="0">
              <a:solidFill>
                <a:schemeClr val="accent1">
                  <a:lumMod val="50000"/>
                </a:schemeClr>
              </a:solidFill>
              <a:latin typeface="Calibri" panose="020F0502020204030204" pitchFamily="34" charset="0"/>
            </a:endParaRPr>
          </a:p>
        </p:txBody>
      </p:sp>
      <p:pic>
        <p:nvPicPr>
          <p:cNvPr id="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24500" y="5011379"/>
            <a:ext cx="29718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Left-Right Arrow 2"/>
          <p:cNvSpPr/>
          <p:nvPr/>
        </p:nvSpPr>
        <p:spPr>
          <a:xfrm>
            <a:off x="914400" y="5011379"/>
            <a:ext cx="4957717" cy="398821"/>
          </a:xfrm>
          <a:prstGeom prst="leftRightArrow">
            <a:avLst/>
          </a:prstGeom>
          <a:solidFill>
            <a:schemeClr val="accent5">
              <a:lumMod val="7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6906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4400" y="1143000"/>
            <a:ext cx="15716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371" y="538670"/>
            <a:ext cx="2554229" cy="697993"/>
          </a:xfrm>
          <a:prstGeom prst="rect">
            <a:avLst/>
          </a:prstGeom>
        </p:spPr>
      </p:pic>
      <p:sp>
        <p:nvSpPr>
          <p:cNvPr id="17" name="Title 1"/>
          <p:cNvSpPr txBox="1">
            <a:spLocks/>
          </p:cNvSpPr>
          <p:nvPr/>
        </p:nvSpPr>
        <p:spPr>
          <a:xfrm>
            <a:off x="3581400" y="457200"/>
            <a:ext cx="5257800" cy="1143000"/>
          </a:xfrm>
          <a:prstGeom prst="rect">
            <a:avLst/>
          </a:prstGeom>
        </p:spPr>
        <p:txBody>
          <a:bodyP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hu-HU" sz="2700" b="1" dirty="0" smtClean="0">
                <a:solidFill>
                  <a:schemeClr val="accent1">
                    <a:lumMod val="50000"/>
                  </a:schemeClr>
                </a:solidFill>
                <a:latin typeface="Calibri" panose="020F0502020204030204" pitchFamily="34" charset="0"/>
              </a:rPr>
              <a:t>Relevance of Capacity Building in the Danube Cooperation Area</a:t>
            </a:r>
            <a:endParaRPr lang="en-US" sz="1600" b="1" dirty="0">
              <a:solidFill>
                <a:schemeClr val="accent1">
                  <a:lumMod val="50000"/>
                </a:schemeClr>
              </a:solidFill>
              <a:latin typeface="Calibri" panose="020F0502020204030204" pitchFamily="34" charset="0"/>
            </a:endParaRPr>
          </a:p>
        </p:txBody>
      </p:sp>
      <p:pic>
        <p:nvPicPr>
          <p:cNvPr id="2051" name="Picture 4" descr="cid:image001.png@01D09EDA.1B3C9A40"/>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123824" y="2364858"/>
            <a:ext cx="8943976" cy="1474183"/>
          </a:xfrm>
          <a:prstGeom prst="rect">
            <a:avLst/>
          </a:prstGeom>
          <a:noFill/>
          <a:extLst>
            <a:ext uri="{909E8E84-426E-40DD-AFC4-6F175D3DCCD1}">
              <a14:hiddenFill xmlns:a14="http://schemas.microsoft.com/office/drawing/2010/main">
                <a:solidFill>
                  <a:srgbClr val="FFFFFF"/>
                </a:solidFill>
              </a14:hiddenFill>
            </a:ext>
          </a:extLst>
        </p:spPr>
      </p:pic>
      <p:pic>
        <p:nvPicPr>
          <p:cNvPr id="2049" name="Picture 2" descr="cid:image003.png@01D09EDA.1B3C9A40"/>
          <p:cNvPicPr>
            <a:picLocks noChangeAspect="1" noChangeArrowheads="1"/>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145311" y="4173280"/>
            <a:ext cx="8853377" cy="1607228"/>
          </a:xfrm>
          <a:prstGeom prst="rect">
            <a:avLst/>
          </a:prstGeom>
          <a:noFill/>
          <a:extLst>
            <a:ext uri="{909E8E84-426E-40DD-AFC4-6F175D3DCCD1}">
              <a14:hiddenFill xmlns:a14="http://schemas.microsoft.com/office/drawing/2010/main">
                <a:solidFill>
                  <a:srgbClr val="FFFFFF"/>
                </a:solidFill>
              </a14:hiddenFill>
            </a:ext>
          </a:extLst>
        </p:spPr>
      </p:pic>
      <p:pic>
        <p:nvPicPr>
          <p:cNvPr id="2050" name="Rectangle 5"/>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353" y="4173280"/>
            <a:ext cx="8867775" cy="61779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0" name="Rectangle 5"/>
          <p:cNvSpPr>
            <a:spLocks noChangeArrowheads="1"/>
          </p:cNvSpPr>
          <p:nvPr/>
        </p:nvSpPr>
        <p:spPr bwMode="auto">
          <a:xfrm>
            <a:off x="0" y="20193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6"/>
          <p:cNvSpPr>
            <a:spLocks noChangeArrowheads="1"/>
          </p:cNvSpPr>
          <p:nvPr/>
        </p:nvSpPr>
        <p:spPr bwMode="auto">
          <a:xfrm>
            <a:off x="0" y="20193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7"/>
          <p:cNvSpPr>
            <a:spLocks noChangeArrowheads="1"/>
          </p:cNvSpPr>
          <p:nvPr/>
        </p:nvSpPr>
        <p:spPr bwMode="auto">
          <a:xfrm>
            <a:off x="0" y="37052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970771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4400" y="1143000"/>
            <a:ext cx="15716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371" y="538670"/>
            <a:ext cx="2554229" cy="697993"/>
          </a:xfrm>
          <a:prstGeom prst="rect">
            <a:avLst/>
          </a:prstGeom>
        </p:spPr>
      </p:pic>
      <p:sp>
        <p:nvSpPr>
          <p:cNvPr id="6" name="Title 1"/>
          <p:cNvSpPr txBox="1">
            <a:spLocks/>
          </p:cNvSpPr>
          <p:nvPr/>
        </p:nvSpPr>
        <p:spPr>
          <a:xfrm>
            <a:off x="609600" y="1905000"/>
            <a:ext cx="8229600" cy="4572000"/>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just"/>
            <a:r>
              <a:rPr lang="en-US" sz="2400" b="1" dirty="0" smtClean="0">
                <a:solidFill>
                  <a:schemeClr val="bg2">
                    <a:lumMod val="25000"/>
                  </a:schemeClr>
                </a:solidFill>
                <a:latin typeface="Calibri" panose="020F0502020204030204" pitchFamily="34" charset="0"/>
              </a:rPr>
              <a:t>SO 1.2: </a:t>
            </a:r>
            <a:r>
              <a:rPr lang="en-GB" sz="2400" b="1" dirty="0">
                <a:solidFill>
                  <a:schemeClr val="bg2">
                    <a:lumMod val="25000"/>
                  </a:schemeClr>
                </a:solidFill>
                <a:latin typeface="Calibri" panose="020F0502020204030204" pitchFamily="34" charset="0"/>
              </a:rPr>
              <a:t>Foster innovative learning systems to increase competences of employees in the business sector, to strengthen entrepreneurial culture and learning contributing to better meet social needs and the delivery of services in the general interest</a:t>
            </a:r>
            <a:r>
              <a:rPr lang="en-GB" sz="2400" b="1" dirty="0" smtClean="0">
                <a:solidFill>
                  <a:schemeClr val="bg2">
                    <a:lumMod val="25000"/>
                  </a:schemeClr>
                </a:solidFill>
                <a:latin typeface="Calibri" panose="020F0502020204030204" pitchFamily="34" charset="0"/>
              </a:rPr>
              <a:t>.</a:t>
            </a:r>
          </a:p>
          <a:p>
            <a:pPr lvl="0" algn="just"/>
            <a:endParaRPr lang="en-GB" sz="2400" b="1" dirty="0">
              <a:solidFill>
                <a:schemeClr val="bg2">
                  <a:lumMod val="25000"/>
                </a:schemeClr>
              </a:solidFill>
              <a:latin typeface="Calibri" panose="020F0502020204030204" pitchFamily="34" charset="0"/>
            </a:endParaRPr>
          </a:p>
          <a:p>
            <a:pPr marL="342900" lvl="0" indent="-342900" algn="just">
              <a:buFont typeface="Calibri" panose="020F0502020204030204" pitchFamily="34" charset="0"/>
              <a:buChar char="-"/>
            </a:pPr>
            <a:r>
              <a:rPr lang="en-GB" sz="1900" dirty="0">
                <a:solidFill>
                  <a:schemeClr val="bg2">
                    <a:lumMod val="25000"/>
                  </a:schemeClr>
                </a:solidFill>
                <a:latin typeface="Calibri" panose="020F0502020204030204" pitchFamily="34" charset="0"/>
              </a:rPr>
              <a:t>Improved </a:t>
            </a:r>
            <a:r>
              <a:rPr lang="en-GB" sz="1900" b="1" dirty="0">
                <a:solidFill>
                  <a:schemeClr val="bg2">
                    <a:lumMod val="25000"/>
                  </a:schemeClr>
                </a:solidFill>
                <a:latin typeface="Calibri" panose="020F0502020204030204" pitchFamily="34" charset="0"/>
              </a:rPr>
              <a:t>policy learning </a:t>
            </a:r>
            <a:r>
              <a:rPr lang="en-GB" sz="1900" dirty="0">
                <a:solidFill>
                  <a:schemeClr val="bg2">
                    <a:lumMod val="25000"/>
                  </a:schemeClr>
                </a:solidFill>
                <a:latin typeface="Calibri" panose="020F0502020204030204" pitchFamily="34" charset="0"/>
              </a:rPr>
              <a:t>and development of </a:t>
            </a:r>
            <a:r>
              <a:rPr lang="en-GB" sz="1900" b="1" dirty="0">
                <a:solidFill>
                  <a:schemeClr val="bg2">
                    <a:lumMod val="25000"/>
                  </a:schemeClr>
                </a:solidFill>
                <a:latin typeface="Calibri" panose="020F0502020204030204" pitchFamily="34" charset="0"/>
              </a:rPr>
              <a:t>practical solutions </a:t>
            </a:r>
            <a:r>
              <a:rPr lang="en-GB" sz="1900" dirty="0">
                <a:solidFill>
                  <a:schemeClr val="bg2">
                    <a:lumMod val="25000"/>
                  </a:schemeClr>
                </a:solidFill>
                <a:latin typeface="Calibri" panose="020F0502020204030204" pitchFamily="34" charset="0"/>
              </a:rPr>
              <a:t>to better adapt human resources to technological change and market requirements.</a:t>
            </a:r>
            <a:endParaRPr lang="en-US" sz="1900" dirty="0">
              <a:solidFill>
                <a:schemeClr val="bg2">
                  <a:lumMod val="25000"/>
                </a:schemeClr>
              </a:solidFill>
              <a:latin typeface="Calibri" panose="020F0502020204030204" pitchFamily="34" charset="0"/>
            </a:endParaRPr>
          </a:p>
          <a:p>
            <a:pPr marL="342900" lvl="0" indent="-342900" algn="just">
              <a:buFont typeface="Calibri" panose="020F0502020204030204" pitchFamily="34" charset="0"/>
              <a:buChar char="-"/>
            </a:pPr>
            <a:r>
              <a:rPr lang="en-GB" sz="1900" dirty="0">
                <a:solidFill>
                  <a:schemeClr val="bg2">
                    <a:lumMod val="25000"/>
                  </a:schemeClr>
                </a:solidFill>
                <a:latin typeface="Calibri" panose="020F0502020204030204" pitchFamily="34" charset="0"/>
              </a:rPr>
              <a:t>Improved </a:t>
            </a:r>
            <a:r>
              <a:rPr lang="en-GB" sz="1900" b="1" dirty="0">
                <a:solidFill>
                  <a:schemeClr val="bg2">
                    <a:lumMod val="25000"/>
                  </a:schemeClr>
                </a:solidFill>
                <a:latin typeface="Calibri" panose="020F0502020204030204" pitchFamily="34" charset="0"/>
              </a:rPr>
              <a:t>policies</a:t>
            </a:r>
            <a:r>
              <a:rPr lang="en-GB" sz="1900" dirty="0">
                <a:solidFill>
                  <a:schemeClr val="bg2">
                    <a:lumMod val="25000"/>
                  </a:schemeClr>
                </a:solidFill>
                <a:latin typeface="Calibri" panose="020F0502020204030204" pitchFamily="34" charset="0"/>
              </a:rPr>
              <a:t> and </a:t>
            </a:r>
            <a:r>
              <a:rPr lang="en-GB" sz="1900" b="1" dirty="0">
                <a:solidFill>
                  <a:schemeClr val="bg2">
                    <a:lumMod val="25000"/>
                  </a:schemeClr>
                </a:solidFill>
                <a:latin typeface="Calibri" panose="020F0502020204030204" pitchFamily="34" charset="0"/>
              </a:rPr>
              <a:t>practical solutions </a:t>
            </a:r>
            <a:r>
              <a:rPr lang="en-GB" sz="1900" dirty="0">
                <a:solidFill>
                  <a:schemeClr val="bg2">
                    <a:lumMod val="25000"/>
                  </a:schemeClr>
                </a:solidFill>
                <a:latin typeface="Calibri" panose="020F0502020204030204" pitchFamily="34" charset="0"/>
              </a:rPr>
              <a:t>for </a:t>
            </a:r>
            <a:r>
              <a:rPr lang="en-GB" sz="1900" b="1" dirty="0">
                <a:solidFill>
                  <a:schemeClr val="bg2">
                    <a:lumMod val="25000"/>
                  </a:schemeClr>
                </a:solidFill>
                <a:latin typeface="Calibri" panose="020F0502020204030204" pitchFamily="34" charset="0"/>
              </a:rPr>
              <a:t>entrepreneurial culture and learning</a:t>
            </a:r>
            <a:r>
              <a:rPr lang="en-GB" sz="1900" dirty="0">
                <a:solidFill>
                  <a:schemeClr val="bg2">
                    <a:lumMod val="25000"/>
                  </a:schemeClr>
                </a:solidFill>
                <a:latin typeface="Calibri" panose="020F0502020204030204" pitchFamily="34" charset="0"/>
              </a:rPr>
              <a:t>. Building up a stronger culture of entrepreneurship, improve developing skills and competences for innovative entrepreneurship including gender aspects and addressing also high-quality primary and secondary schooling. Strengthen capacities of the so called supporting organizations.</a:t>
            </a:r>
            <a:endParaRPr lang="en-US" sz="1900" dirty="0">
              <a:solidFill>
                <a:schemeClr val="bg2">
                  <a:lumMod val="25000"/>
                </a:schemeClr>
              </a:solidFill>
              <a:latin typeface="Calibri" panose="020F0502020204030204" pitchFamily="34" charset="0"/>
            </a:endParaRPr>
          </a:p>
          <a:p>
            <a:pPr marL="342900" lvl="0" indent="-342900" algn="just">
              <a:buFont typeface="Calibri" panose="020F0502020204030204" pitchFamily="34" charset="0"/>
              <a:buChar char="-"/>
            </a:pPr>
            <a:r>
              <a:rPr lang="en-GB" sz="1900" dirty="0">
                <a:solidFill>
                  <a:schemeClr val="bg2">
                    <a:lumMod val="25000"/>
                  </a:schemeClr>
                </a:solidFill>
                <a:latin typeface="Calibri" panose="020F0502020204030204" pitchFamily="34" charset="0"/>
              </a:rPr>
              <a:t>Improved </a:t>
            </a:r>
            <a:r>
              <a:rPr lang="en-GB" sz="1900" b="1" dirty="0">
                <a:solidFill>
                  <a:schemeClr val="bg2">
                    <a:lumMod val="25000"/>
                  </a:schemeClr>
                </a:solidFill>
                <a:latin typeface="Calibri" panose="020F0502020204030204" pitchFamily="34" charset="0"/>
              </a:rPr>
              <a:t>environment, skills and competences to advance social innovation and social services </a:t>
            </a:r>
            <a:r>
              <a:rPr lang="en-GB" sz="1900" dirty="0">
                <a:solidFill>
                  <a:schemeClr val="bg2">
                    <a:lumMod val="25000"/>
                  </a:schemeClr>
                </a:solidFill>
                <a:latin typeface="Calibri" panose="020F0502020204030204" pitchFamily="34" charset="0"/>
              </a:rPr>
              <a:t>to better meet social needs and further improve the capacities of regions and public institutions to manage new challenges such as those deriving from demographic change, migration and brain drain and to better provide services in the general interest.</a:t>
            </a:r>
            <a:endParaRPr lang="en-US" sz="1900" dirty="0">
              <a:solidFill>
                <a:schemeClr val="bg2">
                  <a:lumMod val="25000"/>
                </a:schemeClr>
              </a:solidFill>
              <a:latin typeface="Calibri" panose="020F0502020204030204" pitchFamily="34" charset="0"/>
            </a:endParaRPr>
          </a:p>
          <a:p>
            <a:pPr marL="342900" lvl="0" indent="-342900" algn="just">
              <a:buFont typeface="Calibri" panose="020F0502020204030204" pitchFamily="34" charset="0"/>
              <a:buChar char="-"/>
            </a:pPr>
            <a:r>
              <a:rPr lang="en-GB" sz="1900" dirty="0">
                <a:solidFill>
                  <a:schemeClr val="bg2">
                    <a:lumMod val="25000"/>
                  </a:schemeClr>
                </a:solidFill>
                <a:latin typeface="Calibri" panose="020F0502020204030204" pitchFamily="34" charset="0"/>
              </a:rPr>
              <a:t>Built up </a:t>
            </a:r>
            <a:r>
              <a:rPr lang="en-GB" sz="1900" b="1" dirty="0">
                <a:solidFill>
                  <a:schemeClr val="bg2">
                    <a:lumMod val="25000"/>
                  </a:schemeClr>
                </a:solidFill>
                <a:latin typeface="Calibri" panose="020F0502020204030204" pitchFamily="34" charset="0"/>
              </a:rPr>
              <a:t>joint educational offers </a:t>
            </a:r>
            <a:r>
              <a:rPr lang="en-GB" sz="1900" dirty="0">
                <a:solidFill>
                  <a:schemeClr val="bg2">
                    <a:lumMod val="25000"/>
                  </a:schemeClr>
                </a:solidFill>
                <a:latin typeface="Calibri" panose="020F0502020204030204" pitchFamily="34" charset="0"/>
              </a:rPr>
              <a:t>in specific fields of interest (e.g. in sustainable transport sector).</a:t>
            </a:r>
            <a:endParaRPr lang="en-US" sz="1900" dirty="0">
              <a:solidFill>
                <a:schemeClr val="bg2">
                  <a:lumMod val="25000"/>
                </a:schemeClr>
              </a:solidFill>
              <a:latin typeface="Calibri" panose="020F0502020204030204" pitchFamily="34" charset="0"/>
            </a:endParaRPr>
          </a:p>
          <a:p>
            <a:pPr marL="342900" lvl="0" indent="-342900" algn="just">
              <a:buFont typeface="Calibri" panose="020F0502020204030204" pitchFamily="34" charset="0"/>
              <a:buChar char="-"/>
            </a:pPr>
            <a:r>
              <a:rPr lang="en-GB" sz="1900" dirty="0">
                <a:solidFill>
                  <a:schemeClr val="bg2">
                    <a:lumMod val="25000"/>
                  </a:schemeClr>
                </a:solidFill>
                <a:latin typeface="Calibri" panose="020F0502020204030204" pitchFamily="34" charset="0"/>
              </a:rPr>
              <a:t>Improved </a:t>
            </a:r>
            <a:r>
              <a:rPr lang="en-GB" sz="1900" b="1" dirty="0">
                <a:solidFill>
                  <a:schemeClr val="bg2">
                    <a:lumMod val="25000"/>
                  </a:schemeClr>
                </a:solidFill>
                <a:latin typeface="Calibri" panose="020F0502020204030204" pitchFamily="34" charset="0"/>
              </a:rPr>
              <a:t>systems for institutional learning and building capacities of public administration </a:t>
            </a:r>
            <a:r>
              <a:rPr lang="en-GB" sz="1900" dirty="0">
                <a:solidFill>
                  <a:schemeClr val="bg2">
                    <a:lumMod val="25000"/>
                  </a:schemeClr>
                </a:solidFill>
                <a:latin typeface="Calibri" panose="020F0502020204030204" pitchFamily="34" charset="0"/>
              </a:rPr>
              <a:t>to better cope with innovation processes</a:t>
            </a:r>
            <a:r>
              <a:rPr lang="en-GB" sz="1900" dirty="0" smtClean="0">
                <a:solidFill>
                  <a:schemeClr val="bg2">
                    <a:lumMod val="25000"/>
                  </a:schemeClr>
                </a:solidFill>
                <a:latin typeface="Calibri" panose="020F0502020204030204" pitchFamily="34" charset="0"/>
              </a:rPr>
              <a:t>.</a:t>
            </a:r>
            <a:endParaRPr lang="en-US" sz="1900" dirty="0">
              <a:solidFill>
                <a:schemeClr val="accent1">
                  <a:lumMod val="50000"/>
                </a:schemeClr>
              </a:solidFill>
              <a:latin typeface="Calibri" panose="020F0502020204030204" pitchFamily="34" charset="0"/>
            </a:endParaRPr>
          </a:p>
          <a:p>
            <a:pPr lvl="0" algn="l"/>
            <a:endParaRPr lang="en-US" sz="2400" dirty="0">
              <a:solidFill>
                <a:schemeClr val="accent1">
                  <a:lumMod val="50000"/>
                </a:schemeClr>
              </a:solidFill>
              <a:latin typeface="Calibri" panose="020F0502020204030204" pitchFamily="34" charset="0"/>
            </a:endParaRPr>
          </a:p>
        </p:txBody>
      </p:sp>
      <p:sp>
        <p:nvSpPr>
          <p:cNvPr id="3" name="Oval 2"/>
          <p:cNvSpPr/>
          <p:nvPr/>
        </p:nvSpPr>
        <p:spPr>
          <a:xfrm>
            <a:off x="1840706" y="5562600"/>
            <a:ext cx="6998494" cy="533400"/>
          </a:xfrm>
          <a:prstGeom prst="ellipse">
            <a:avLst/>
          </a:prstGeom>
          <a:solidFill>
            <a:schemeClr val="accent5">
              <a:lumMod val="75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a:xfrm>
            <a:off x="3581400" y="457200"/>
            <a:ext cx="5257800" cy="1143000"/>
          </a:xfrm>
          <a:prstGeom prst="rect">
            <a:avLst/>
          </a:prstGeom>
        </p:spPr>
        <p:txBody>
          <a:bodyP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700" b="1" dirty="0" smtClean="0">
                <a:solidFill>
                  <a:schemeClr val="accent1">
                    <a:lumMod val="50000"/>
                  </a:schemeClr>
                </a:solidFill>
                <a:latin typeface="Calibri" panose="020F0502020204030204" pitchFamily="34" charset="0"/>
              </a:rPr>
              <a:t>DTP thematic priorities</a:t>
            </a:r>
          </a:p>
          <a:p>
            <a:r>
              <a:rPr lang="en-US" sz="1600" b="1" dirty="0" smtClean="0">
                <a:solidFill>
                  <a:schemeClr val="accent1">
                    <a:lumMod val="50000"/>
                  </a:schemeClr>
                </a:solidFill>
                <a:latin typeface="Calibri" panose="020F0502020204030204" pitchFamily="34" charset="0"/>
              </a:rPr>
              <a:t>… and linkages to EUSDR PA1</a:t>
            </a:r>
            <a:r>
              <a:rPr lang="hu-HU" sz="1600" b="1" dirty="0" smtClean="0">
                <a:solidFill>
                  <a:schemeClr val="accent1">
                    <a:lumMod val="50000"/>
                  </a:schemeClr>
                </a:solidFill>
                <a:latin typeface="Calibri" panose="020F0502020204030204" pitchFamily="34" charset="0"/>
              </a:rPr>
              <a:t>0</a:t>
            </a:r>
            <a:endParaRPr lang="en-US" sz="1600" b="1" dirty="0">
              <a:solidFill>
                <a:schemeClr val="accent1">
                  <a:lumMod val="50000"/>
                </a:schemeClr>
              </a:solidFill>
              <a:latin typeface="Calibri" panose="020F0502020204030204" pitchFamily="34" charset="0"/>
            </a:endParaRPr>
          </a:p>
        </p:txBody>
      </p:sp>
    </p:spTree>
    <p:extLst>
      <p:ext uri="{BB962C8B-B14F-4D97-AF65-F5344CB8AC3E}">
        <p14:creationId xmlns:p14="http://schemas.microsoft.com/office/powerpoint/2010/main" val="21310366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4400" y="1143000"/>
            <a:ext cx="15716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371" y="538670"/>
            <a:ext cx="2554229" cy="697993"/>
          </a:xfrm>
          <a:prstGeom prst="rect">
            <a:avLst/>
          </a:prstGeom>
        </p:spPr>
      </p:pic>
      <p:sp>
        <p:nvSpPr>
          <p:cNvPr id="6" name="Title 1"/>
          <p:cNvSpPr txBox="1">
            <a:spLocks/>
          </p:cNvSpPr>
          <p:nvPr/>
        </p:nvSpPr>
        <p:spPr>
          <a:xfrm>
            <a:off x="646814" y="1676400"/>
            <a:ext cx="8229600" cy="411480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hu-HU" sz="2000" b="1" dirty="0">
                <a:solidFill>
                  <a:schemeClr val="bg2">
                    <a:lumMod val="25000"/>
                  </a:schemeClr>
                </a:solidFill>
                <a:latin typeface="Calibri" pitchFamily="34" charset="0"/>
                <a:cs typeface="Calibri" pitchFamily="34" charset="0"/>
              </a:rPr>
              <a:t>SO </a:t>
            </a:r>
            <a:r>
              <a:rPr lang="hu-HU" sz="2000" b="1" dirty="0" smtClean="0">
                <a:solidFill>
                  <a:schemeClr val="bg2">
                    <a:lumMod val="25000"/>
                  </a:schemeClr>
                </a:solidFill>
                <a:latin typeface="Calibri" pitchFamily="34" charset="0"/>
                <a:cs typeface="Calibri" pitchFamily="34" charset="0"/>
              </a:rPr>
              <a:t>4.1:</a:t>
            </a:r>
            <a:r>
              <a:rPr lang="en-US" sz="2000" b="1" dirty="0" smtClean="0">
                <a:solidFill>
                  <a:schemeClr val="bg2">
                    <a:lumMod val="25000"/>
                  </a:schemeClr>
                </a:solidFill>
                <a:latin typeface="Calibri" pitchFamily="34" charset="0"/>
                <a:cs typeface="Calibri" pitchFamily="34" charset="0"/>
              </a:rPr>
              <a:t> </a:t>
            </a:r>
            <a:r>
              <a:rPr lang="en-GB" sz="2000" b="1" dirty="0" smtClean="0">
                <a:solidFill>
                  <a:schemeClr val="bg2">
                    <a:lumMod val="25000"/>
                  </a:schemeClr>
                </a:solidFill>
                <a:latin typeface="Calibri" pitchFamily="34" charset="0"/>
                <a:cs typeface="Calibri" pitchFamily="34" charset="0"/>
              </a:rPr>
              <a:t>Strengthen </a:t>
            </a:r>
            <a:r>
              <a:rPr lang="en-GB" sz="2000" b="1" dirty="0">
                <a:solidFill>
                  <a:schemeClr val="bg2">
                    <a:lumMod val="25000"/>
                  </a:schemeClr>
                </a:solidFill>
                <a:latin typeface="Calibri" pitchFamily="34" charset="0"/>
                <a:cs typeface="Calibri" pitchFamily="34" charset="0"/>
              </a:rPr>
              <a:t>multilevel- and transnational governance and institutional capacities and provide viable institutional and legal frameworks for more effective, wider and deeper transnational cooperation across the Danube region in areas with major societal challenges.</a:t>
            </a:r>
            <a:endParaRPr lang="hu-HU" sz="2000" b="1" dirty="0">
              <a:solidFill>
                <a:schemeClr val="bg2">
                  <a:lumMod val="25000"/>
                </a:schemeClr>
              </a:solidFill>
              <a:latin typeface="Calibri" pitchFamily="34" charset="0"/>
              <a:cs typeface="Calibri" pitchFamily="34" charset="0"/>
            </a:endParaRPr>
          </a:p>
          <a:p>
            <a:pPr lvl="0" algn="just"/>
            <a:endParaRPr lang="hu-HU" sz="2400" dirty="0">
              <a:solidFill>
                <a:schemeClr val="bg2">
                  <a:lumMod val="25000"/>
                </a:schemeClr>
              </a:solidFill>
              <a:latin typeface="Calibri" panose="020F0502020204030204" pitchFamily="34" charset="0"/>
            </a:endParaRPr>
          </a:p>
          <a:p>
            <a:pPr marL="342900" indent="-342900" algn="just">
              <a:spcBef>
                <a:spcPts val="600"/>
              </a:spcBef>
              <a:spcAft>
                <a:spcPts val="600"/>
              </a:spcAft>
              <a:buFont typeface="Calibri" panose="020F0502020204030204" pitchFamily="34" charset="0"/>
              <a:buChar char="-"/>
            </a:pPr>
            <a:r>
              <a:rPr lang="en-GB" sz="1600" dirty="0">
                <a:solidFill>
                  <a:schemeClr val="bg2">
                    <a:lumMod val="25000"/>
                  </a:schemeClr>
                </a:solidFill>
                <a:latin typeface="Calibri" pitchFamily="34" charset="0"/>
                <a:cs typeface="Calibri" pitchFamily="34" charset="0"/>
              </a:rPr>
              <a:t>Improved capacities of public institutions and stakeholders to tackle major societal challenges in fields such as </a:t>
            </a:r>
            <a:r>
              <a:rPr lang="en-GB" sz="1600" b="1" dirty="0">
                <a:solidFill>
                  <a:schemeClr val="bg2">
                    <a:lumMod val="25000"/>
                  </a:schemeClr>
                </a:solidFill>
                <a:latin typeface="Calibri" pitchFamily="34" charset="0"/>
                <a:cs typeface="Calibri" pitchFamily="34" charset="0"/>
              </a:rPr>
              <a:t>labour market policies</a:t>
            </a:r>
            <a:r>
              <a:rPr lang="en-GB" sz="1600" dirty="0">
                <a:solidFill>
                  <a:schemeClr val="bg2">
                    <a:lumMod val="25000"/>
                  </a:schemeClr>
                </a:solidFill>
                <a:latin typeface="Calibri" pitchFamily="34" charset="0"/>
                <a:cs typeface="Calibri" pitchFamily="34" charset="0"/>
              </a:rPr>
              <a:t>, </a:t>
            </a:r>
            <a:r>
              <a:rPr lang="en-GB" sz="1600" b="1" dirty="0">
                <a:solidFill>
                  <a:schemeClr val="bg2">
                    <a:lumMod val="25000"/>
                  </a:schemeClr>
                </a:solidFill>
                <a:latin typeface="Calibri" pitchFamily="34" charset="0"/>
                <a:cs typeface="Calibri" pitchFamily="34" charset="0"/>
              </a:rPr>
              <a:t>education systems and policies</a:t>
            </a:r>
            <a:r>
              <a:rPr lang="en-GB" sz="1600" dirty="0">
                <a:solidFill>
                  <a:schemeClr val="bg2">
                    <a:lumMod val="25000"/>
                  </a:schemeClr>
                </a:solidFill>
                <a:latin typeface="Calibri" pitchFamily="34" charset="0"/>
                <a:cs typeface="Calibri" pitchFamily="34" charset="0"/>
              </a:rPr>
              <a:t>, </a:t>
            </a:r>
            <a:r>
              <a:rPr lang="en-GB" sz="1600" b="1" dirty="0">
                <a:solidFill>
                  <a:schemeClr val="bg2">
                    <a:lumMod val="25000"/>
                  </a:schemeClr>
                </a:solidFill>
                <a:latin typeface="Calibri" pitchFamily="34" charset="0"/>
                <a:cs typeface="Calibri" pitchFamily="34" charset="0"/>
              </a:rPr>
              <a:t>demographic change </a:t>
            </a:r>
            <a:r>
              <a:rPr lang="en-GB" sz="1600" dirty="0">
                <a:solidFill>
                  <a:schemeClr val="bg2">
                    <a:lumMod val="25000"/>
                  </a:schemeClr>
                </a:solidFill>
                <a:latin typeface="Calibri" pitchFamily="34" charset="0"/>
                <a:cs typeface="Calibri" pitchFamily="34" charset="0"/>
              </a:rPr>
              <a:t>and </a:t>
            </a:r>
            <a:r>
              <a:rPr lang="en-GB" sz="1600" b="1" dirty="0">
                <a:solidFill>
                  <a:schemeClr val="bg2">
                    <a:lumMod val="25000"/>
                  </a:schemeClr>
                </a:solidFill>
                <a:latin typeface="Calibri" pitchFamily="34" charset="0"/>
                <a:cs typeface="Calibri" pitchFamily="34" charset="0"/>
              </a:rPr>
              <a:t>migration challenges</a:t>
            </a:r>
            <a:r>
              <a:rPr lang="en-GB" sz="1600" dirty="0">
                <a:solidFill>
                  <a:schemeClr val="bg2">
                    <a:lumMod val="25000"/>
                  </a:schemeClr>
                </a:solidFill>
                <a:latin typeface="Calibri" pitchFamily="34" charset="0"/>
                <a:cs typeface="Calibri" pitchFamily="34" charset="0"/>
              </a:rPr>
              <a:t>, inclusion of </a:t>
            </a:r>
            <a:r>
              <a:rPr lang="en-GB" sz="1600" b="1" dirty="0">
                <a:solidFill>
                  <a:schemeClr val="bg2">
                    <a:lumMod val="25000"/>
                  </a:schemeClr>
                </a:solidFill>
                <a:latin typeface="Calibri" pitchFamily="34" charset="0"/>
                <a:cs typeface="Calibri" pitchFamily="34" charset="0"/>
              </a:rPr>
              <a:t>vulnerable and marginalized groups</a:t>
            </a:r>
            <a:r>
              <a:rPr lang="en-GB" sz="1600" dirty="0">
                <a:solidFill>
                  <a:schemeClr val="bg2">
                    <a:lumMod val="25000"/>
                  </a:schemeClr>
                </a:solidFill>
                <a:latin typeface="Calibri" pitchFamily="34" charset="0"/>
                <a:cs typeface="Calibri" pitchFamily="34" charset="0"/>
              </a:rPr>
              <a:t>, participatory planning process and </a:t>
            </a:r>
            <a:r>
              <a:rPr lang="en-GB" sz="1600" b="1" dirty="0">
                <a:solidFill>
                  <a:schemeClr val="bg2">
                    <a:lumMod val="25000"/>
                  </a:schemeClr>
                </a:solidFill>
                <a:latin typeface="Calibri" pitchFamily="34" charset="0"/>
                <a:cs typeface="Calibri" pitchFamily="34" charset="0"/>
              </a:rPr>
              <a:t>involvement of civil society</a:t>
            </a:r>
            <a:r>
              <a:rPr lang="en-GB" sz="1600" dirty="0">
                <a:solidFill>
                  <a:schemeClr val="bg2">
                    <a:lumMod val="25000"/>
                  </a:schemeClr>
                </a:solidFill>
                <a:latin typeface="Calibri" pitchFamily="34" charset="0"/>
                <a:cs typeface="Calibri" pitchFamily="34" charset="0"/>
              </a:rPr>
              <a:t>, urban-rural cooperation and partnership, cooperation on safety, justice and security and administrative issues</a:t>
            </a:r>
            <a:r>
              <a:rPr lang="en-GB" sz="1600" dirty="0" smtClean="0">
                <a:solidFill>
                  <a:schemeClr val="bg2">
                    <a:lumMod val="25000"/>
                  </a:schemeClr>
                </a:solidFill>
                <a:latin typeface="Calibri" pitchFamily="34" charset="0"/>
                <a:cs typeface="Calibri" pitchFamily="34" charset="0"/>
              </a:rPr>
              <a:t>.</a:t>
            </a:r>
          </a:p>
          <a:p>
            <a:pPr marL="342900" indent="-342900" algn="just">
              <a:spcBef>
                <a:spcPts val="600"/>
              </a:spcBef>
              <a:spcAft>
                <a:spcPts val="600"/>
              </a:spcAft>
              <a:buFont typeface="Calibri" panose="020F0502020204030204" pitchFamily="34" charset="0"/>
              <a:buChar char="-"/>
            </a:pPr>
            <a:r>
              <a:rPr lang="en-GB" sz="1600" dirty="0" smtClean="0">
                <a:solidFill>
                  <a:schemeClr val="bg2">
                    <a:lumMod val="25000"/>
                  </a:schemeClr>
                </a:solidFill>
                <a:latin typeface="Calibri" pitchFamily="34" charset="0"/>
                <a:cs typeface="Calibri" pitchFamily="34" charset="0"/>
              </a:rPr>
              <a:t>Institutional cooperation for: improving legal and policy frameworks, developing strategies and action plans, developing joint capacities and coordinated delivery of services, pilot actions (…)</a:t>
            </a:r>
          </a:p>
          <a:p>
            <a:pPr marL="342900" indent="-342900" algn="just">
              <a:spcBef>
                <a:spcPts val="600"/>
              </a:spcBef>
              <a:spcAft>
                <a:spcPts val="600"/>
              </a:spcAft>
              <a:buFont typeface="Calibri" panose="020F0502020204030204" pitchFamily="34" charset="0"/>
              <a:buChar char="-"/>
            </a:pPr>
            <a:r>
              <a:rPr lang="en-GB" sz="1600" u="sng" dirty="0" smtClean="0">
                <a:solidFill>
                  <a:schemeClr val="bg2">
                    <a:lumMod val="25000"/>
                  </a:schemeClr>
                </a:solidFill>
                <a:latin typeface="Calibri" pitchFamily="34" charset="0"/>
                <a:cs typeface="Calibri" pitchFamily="34" charset="0"/>
              </a:rPr>
              <a:t>Clear complementarity to DTP PA 1-3 and other funding instruments (e.g. ESF) expected!</a:t>
            </a:r>
            <a:endParaRPr lang="en-US" sz="1600" u="sng" dirty="0">
              <a:solidFill>
                <a:schemeClr val="bg2">
                  <a:lumMod val="25000"/>
                </a:schemeClr>
              </a:solidFill>
              <a:latin typeface="Calibri" pitchFamily="34" charset="0"/>
              <a:cs typeface="Calibri" pitchFamily="34" charset="0"/>
            </a:endParaRPr>
          </a:p>
          <a:p>
            <a:pPr lvl="0" algn="l"/>
            <a:endParaRPr lang="en-US" sz="2400" dirty="0">
              <a:solidFill>
                <a:schemeClr val="accent1">
                  <a:lumMod val="50000"/>
                </a:schemeClr>
              </a:solidFill>
              <a:latin typeface="Calibri" panose="020F0502020204030204" pitchFamily="34" charset="0"/>
            </a:endParaRPr>
          </a:p>
        </p:txBody>
      </p:sp>
      <p:sp>
        <p:nvSpPr>
          <p:cNvPr id="7" name="Title 1"/>
          <p:cNvSpPr txBox="1">
            <a:spLocks/>
          </p:cNvSpPr>
          <p:nvPr/>
        </p:nvSpPr>
        <p:spPr>
          <a:xfrm>
            <a:off x="3581400" y="457200"/>
            <a:ext cx="5257800" cy="1143000"/>
          </a:xfrm>
          <a:prstGeom prst="rect">
            <a:avLst/>
          </a:prstGeom>
        </p:spPr>
        <p:txBody>
          <a:bodyP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700" b="1" dirty="0" smtClean="0">
                <a:solidFill>
                  <a:schemeClr val="accent1">
                    <a:lumMod val="50000"/>
                  </a:schemeClr>
                </a:solidFill>
                <a:latin typeface="Calibri" panose="020F0502020204030204" pitchFamily="34" charset="0"/>
              </a:rPr>
              <a:t>DTP thematic priorities</a:t>
            </a:r>
          </a:p>
          <a:p>
            <a:r>
              <a:rPr lang="en-US" sz="1600" b="1" dirty="0" smtClean="0">
                <a:solidFill>
                  <a:schemeClr val="accent1">
                    <a:lumMod val="50000"/>
                  </a:schemeClr>
                </a:solidFill>
                <a:latin typeface="Calibri" panose="020F0502020204030204" pitchFamily="34" charset="0"/>
              </a:rPr>
              <a:t>… and linkages to EUSDR PA1</a:t>
            </a:r>
            <a:r>
              <a:rPr lang="hu-HU" sz="1600" b="1" dirty="0" smtClean="0">
                <a:solidFill>
                  <a:schemeClr val="accent1">
                    <a:lumMod val="50000"/>
                  </a:schemeClr>
                </a:solidFill>
                <a:latin typeface="Calibri" panose="020F0502020204030204" pitchFamily="34" charset="0"/>
              </a:rPr>
              <a:t>0</a:t>
            </a:r>
            <a:endParaRPr lang="en-US" sz="1600" b="1" dirty="0">
              <a:solidFill>
                <a:schemeClr val="accent1">
                  <a:lumMod val="50000"/>
                </a:schemeClr>
              </a:solidFill>
              <a:latin typeface="Calibri" panose="020F0502020204030204" pitchFamily="34" charset="0"/>
            </a:endParaRPr>
          </a:p>
        </p:txBody>
      </p:sp>
    </p:spTree>
    <p:extLst>
      <p:ext uri="{BB962C8B-B14F-4D97-AF65-F5344CB8AC3E}">
        <p14:creationId xmlns:p14="http://schemas.microsoft.com/office/powerpoint/2010/main" val="33434325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4400" y="1143000"/>
            <a:ext cx="15716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371" y="538670"/>
            <a:ext cx="2554229" cy="697993"/>
          </a:xfrm>
          <a:prstGeom prst="rect">
            <a:avLst/>
          </a:prstGeom>
        </p:spPr>
      </p:pic>
      <p:sp>
        <p:nvSpPr>
          <p:cNvPr id="6" name="Title 1"/>
          <p:cNvSpPr txBox="1">
            <a:spLocks/>
          </p:cNvSpPr>
          <p:nvPr/>
        </p:nvSpPr>
        <p:spPr>
          <a:xfrm>
            <a:off x="609600" y="1905000"/>
            <a:ext cx="8229600" cy="1752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hu-HU" sz="1800" b="1" i="1" dirty="0" smtClean="0">
                <a:solidFill>
                  <a:schemeClr val="tx1">
                    <a:lumMod val="50000"/>
                    <a:lumOff val="50000"/>
                  </a:schemeClr>
                </a:solidFill>
                <a:latin typeface="Calibri" pitchFamily="34" charset="0"/>
                <a:cs typeface="Calibri" pitchFamily="34" charset="0"/>
              </a:rPr>
              <a:t>SO </a:t>
            </a:r>
            <a:r>
              <a:rPr lang="hu-HU" sz="1800" b="1" i="1" dirty="0">
                <a:solidFill>
                  <a:schemeClr val="tx1">
                    <a:lumMod val="50000"/>
                    <a:lumOff val="50000"/>
                  </a:schemeClr>
                </a:solidFill>
                <a:latin typeface="Calibri" pitchFamily="34" charset="0"/>
                <a:cs typeface="Calibri" pitchFamily="34" charset="0"/>
              </a:rPr>
              <a:t>4.2</a:t>
            </a:r>
            <a:r>
              <a:rPr lang="hu-HU" sz="1800" b="1" i="1" dirty="0" smtClean="0">
                <a:solidFill>
                  <a:schemeClr val="tx1">
                    <a:lumMod val="50000"/>
                    <a:lumOff val="50000"/>
                  </a:schemeClr>
                </a:solidFill>
                <a:latin typeface="Calibri" pitchFamily="34" charset="0"/>
                <a:cs typeface="Calibri" pitchFamily="34" charset="0"/>
              </a:rPr>
              <a:t>:</a:t>
            </a:r>
            <a:r>
              <a:rPr lang="en-US" sz="1800" b="1" i="1" dirty="0" smtClean="0">
                <a:solidFill>
                  <a:schemeClr val="tx1">
                    <a:lumMod val="50000"/>
                    <a:lumOff val="50000"/>
                  </a:schemeClr>
                </a:solidFill>
                <a:latin typeface="Calibri" pitchFamily="34" charset="0"/>
                <a:cs typeface="Calibri" pitchFamily="34" charset="0"/>
              </a:rPr>
              <a:t> </a:t>
            </a:r>
            <a:r>
              <a:rPr lang="en-GB" sz="1800" b="1" i="1" dirty="0" smtClean="0">
                <a:solidFill>
                  <a:schemeClr val="tx1">
                    <a:lumMod val="50000"/>
                    <a:lumOff val="50000"/>
                  </a:schemeClr>
                </a:solidFill>
                <a:latin typeface="Calibri" pitchFamily="34" charset="0"/>
                <a:cs typeface="Calibri" pitchFamily="34" charset="0"/>
              </a:rPr>
              <a:t>Improve </a:t>
            </a:r>
            <a:r>
              <a:rPr lang="en-GB" sz="1800" b="1" i="1" dirty="0">
                <a:solidFill>
                  <a:schemeClr val="tx1">
                    <a:lumMod val="50000"/>
                    <a:lumOff val="50000"/>
                  </a:schemeClr>
                </a:solidFill>
                <a:latin typeface="Calibri" pitchFamily="34" charset="0"/>
                <a:cs typeface="Calibri" pitchFamily="34" charset="0"/>
              </a:rPr>
              <a:t>the governance system and the capabilities and capacities of public institutions and key actors involved in complex transnational project development to implement the EUSDR in a more effective way.</a:t>
            </a:r>
            <a:endParaRPr lang="hu-HU" sz="1800" b="1" i="1" dirty="0">
              <a:solidFill>
                <a:schemeClr val="tx1">
                  <a:lumMod val="50000"/>
                  <a:lumOff val="50000"/>
                </a:schemeClr>
              </a:solidFill>
              <a:latin typeface="Calibri" pitchFamily="34" charset="0"/>
              <a:cs typeface="Calibri" pitchFamily="34" charset="0"/>
            </a:endParaRPr>
          </a:p>
          <a:p>
            <a:pPr algn="just"/>
            <a:endParaRPr lang="hu-HU" sz="1800" dirty="0">
              <a:solidFill>
                <a:schemeClr val="bg2">
                  <a:lumMod val="25000"/>
                </a:schemeClr>
              </a:solidFill>
              <a:latin typeface="Calibri" pitchFamily="34" charset="0"/>
              <a:cs typeface="Calibri" pitchFamily="34" charset="0"/>
            </a:endParaRPr>
          </a:p>
          <a:p>
            <a:pPr lvl="0" algn="just"/>
            <a:endParaRPr lang="hu-HU" sz="1800" dirty="0">
              <a:solidFill>
                <a:schemeClr val="bg2">
                  <a:lumMod val="25000"/>
                </a:schemeClr>
              </a:solidFill>
              <a:latin typeface="Calibri" panose="020F0502020204030204" pitchFamily="3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6041" y="3657600"/>
            <a:ext cx="7748587" cy="221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1"/>
          <p:cNvSpPr txBox="1">
            <a:spLocks/>
          </p:cNvSpPr>
          <p:nvPr/>
        </p:nvSpPr>
        <p:spPr>
          <a:xfrm>
            <a:off x="3581400" y="457200"/>
            <a:ext cx="5257800" cy="1143000"/>
          </a:xfrm>
          <a:prstGeom prst="rect">
            <a:avLst/>
          </a:prstGeom>
        </p:spPr>
        <p:txBody>
          <a:bodyP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700" b="1" dirty="0" smtClean="0">
                <a:solidFill>
                  <a:schemeClr val="accent1">
                    <a:lumMod val="50000"/>
                  </a:schemeClr>
                </a:solidFill>
                <a:latin typeface="Calibri" panose="020F0502020204030204" pitchFamily="34" charset="0"/>
              </a:rPr>
              <a:t>DTP thematic priorities</a:t>
            </a:r>
          </a:p>
          <a:p>
            <a:r>
              <a:rPr lang="en-US" sz="1600" b="1" dirty="0" smtClean="0">
                <a:solidFill>
                  <a:schemeClr val="accent1">
                    <a:lumMod val="50000"/>
                  </a:schemeClr>
                </a:solidFill>
                <a:latin typeface="Calibri" panose="020F0502020204030204" pitchFamily="34" charset="0"/>
              </a:rPr>
              <a:t>… and linkages to EUSDR PA1</a:t>
            </a:r>
            <a:r>
              <a:rPr lang="hu-HU" sz="1600" b="1" dirty="0" smtClean="0">
                <a:solidFill>
                  <a:schemeClr val="accent1">
                    <a:lumMod val="50000"/>
                  </a:schemeClr>
                </a:solidFill>
                <a:latin typeface="Calibri" panose="020F0502020204030204" pitchFamily="34" charset="0"/>
              </a:rPr>
              <a:t>0</a:t>
            </a:r>
            <a:endParaRPr lang="en-US" sz="1600" b="1" dirty="0">
              <a:solidFill>
                <a:schemeClr val="accent1">
                  <a:lumMod val="50000"/>
                </a:schemeClr>
              </a:solidFill>
              <a:latin typeface="Calibri" panose="020F0502020204030204" pitchFamily="34" charset="0"/>
            </a:endParaRPr>
          </a:p>
        </p:txBody>
      </p:sp>
    </p:spTree>
    <p:extLst>
      <p:ext uri="{BB962C8B-B14F-4D97-AF65-F5344CB8AC3E}">
        <p14:creationId xmlns:p14="http://schemas.microsoft.com/office/powerpoint/2010/main" val="9402616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0</TotalTime>
  <Words>1147</Words>
  <Application>Microsoft Office PowerPoint</Application>
  <PresentationFormat>Bildschirmpräsentation (4:3)</PresentationFormat>
  <Paragraphs>163</Paragraphs>
  <Slides>16</Slides>
  <Notes>0</Notes>
  <HiddenSlides>0</HiddenSlides>
  <MMClips>0</MMClips>
  <ScaleCrop>false</ScaleCrop>
  <HeadingPairs>
    <vt:vector size="4" baseType="variant">
      <vt:variant>
        <vt:lpstr>Design</vt:lpstr>
      </vt:variant>
      <vt:variant>
        <vt:i4>1</vt:i4>
      </vt:variant>
      <vt:variant>
        <vt:lpstr>Folientitel</vt:lpstr>
      </vt:variant>
      <vt:variant>
        <vt:i4>16</vt:i4>
      </vt:variant>
    </vt:vector>
  </HeadingPairs>
  <TitlesOfParts>
    <vt:vector size="17" baseType="lpstr">
      <vt:lpstr>Waveform</vt:lpstr>
      <vt:lpstr>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Cooperation Programme: Status</dc:title>
  <dc:creator>Eloy Gomez Giron</dc:creator>
  <cp:lastModifiedBy>Böhm-Gartner Simone</cp:lastModifiedBy>
  <cp:revision>318</cp:revision>
  <cp:lastPrinted>2015-06-11T08:08:29Z</cp:lastPrinted>
  <dcterms:created xsi:type="dcterms:W3CDTF">2015-01-29T10:49:12Z</dcterms:created>
  <dcterms:modified xsi:type="dcterms:W3CDTF">2016-03-08T10:15:29Z</dcterms:modified>
</cp:coreProperties>
</file>