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notesMasterIdLst>
    <p:notesMasterId r:id="rId16"/>
  </p:notesMasterIdLst>
  <p:sldIdLst>
    <p:sldId id="328" r:id="rId2"/>
    <p:sldId id="302" r:id="rId3"/>
    <p:sldId id="373" r:id="rId4"/>
    <p:sldId id="374" r:id="rId5"/>
    <p:sldId id="375" r:id="rId6"/>
    <p:sldId id="376" r:id="rId7"/>
    <p:sldId id="377" r:id="rId8"/>
    <p:sldId id="378" r:id="rId9"/>
    <p:sldId id="379" r:id="rId10"/>
    <p:sldId id="380" r:id="rId11"/>
    <p:sldId id="381" r:id="rId12"/>
    <p:sldId id="382" r:id="rId13"/>
    <p:sldId id="369" r:id="rId14"/>
    <p:sldId id="301" r:id="rId15"/>
  </p:sldIdLst>
  <p:sldSz cx="9144000" cy="6858000" type="screen4x3"/>
  <p:notesSz cx="7104063" cy="102346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889DB"/>
    <a:srgbClr val="FF8717"/>
    <a:srgbClr val="ED1763"/>
    <a:srgbClr val="0E4194"/>
    <a:srgbClr val="79BD4E"/>
    <a:srgbClr val="00A7DA"/>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98" d="100"/>
          <a:sy n="98" d="100"/>
        </p:scale>
        <p:origin x="1206" y="72"/>
      </p:cViewPr>
      <p:guideLst>
        <p:guide orient="horz" pos="2160"/>
        <p:guide pos="2880"/>
      </p:guideLst>
    </p:cSldViewPr>
  </p:slideViewPr>
  <p:notesTextViewPr>
    <p:cViewPr>
      <p:scale>
        <a:sx n="1" d="1"/>
        <a:sy n="1" d="1"/>
      </p:scale>
      <p:origin x="0" y="0"/>
    </p:cViewPr>
  </p:notesTextViewPr>
  <p:notesViewPr>
    <p:cSldViewPr snapToGrid="0">
      <p:cViewPr varScale="1">
        <p:scale>
          <a:sx n="82" d="100"/>
          <a:sy n="82" d="100"/>
        </p:scale>
        <p:origin x="3156"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de-DE" dirty="0"/>
          </a:p>
        </p:txBody>
      </p:sp>
      <p:sp>
        <p:nvSpPr>
          <p:cNvPr id="3" name="Datumsplatzhalter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32278409-A48D-401E-A187-5567BA1D9619}" type="datetimeFigureOut">
              <a:rPr lang="de-DE" smtClean="0"/>
              <a:t>21.05.2019</a:t>
            </a:fld>
            <a:endParaRPr lang="de-DE" dirty="0"/>
          </a:p>
        </p:txBody>
      </p:sp>
      <p:sp>
        <p:nvSpPr>
          <p:cNvPr id="4" name="Folienbildplatzhalter 3"/>
          <p:cNvSpPr>
            <a:spLocks noGrp="1" noRot="1" noChangeAspect="1"/>
          </p:cNvSpPr>
          <p:nvPr>
            <p:ph type="sldImg" idx="2"/>
          </p:nvPr>
        </p:nvSpPr>
        <p:spPr>
          <a:xfrm>
            <a:off x="1249363" y="1279525"/>
            <a:ext cx="4605337" cy="3454400"/>
          </a:xfrm>
          <a:prstGeom prst="rect">
            <a:avLst/>
          </a:prstGeom>
          <a:noFill/>
          <a:ln w="12700">
            <a:solidFill>
              <a:prstClr val="black"/>
            </a:solidFill>
          </a:ln>
        </p:spPr>
        <p:txBody>
          <a:bodyPr vert="horz" lIns="99075" tIns="49538" rIns="99075" bIns="49538" rtlCol="0" anchor="ctr"/>
          <a:lstStyle/>
          <a:p>
            <a:endParaRPr lang="de-DE" dirty="0"/>
          </a:p>
        </p:txBody>
      </p:sp>
      <p:sp>
        <p:nvSpPr>
          <p:cNvPr id="5" name="Notizenplatzhalte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de-DE" dirty="0"/>
          </a:p>
        </p:txBody>
      </p:sp>
      <p:sp>
        <p:nvSpPr>
          <p:cNvPr id="7" name="Foliennummernplatzhalt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500EE568-FAA9-443C-BD1F-5E7AE0B251A7}" type="slidenum">
              <a:rPr lang="de-DE" smtClean="0"/>
              <a:t>‹Nr.›</a:t>
            </a:fld>
            <a:endParaRPr lang="de-DE" dirty="0"/>
          </a:p>
        </p:txBody>
      </p:sp>
    </p:spTree>
    <p:extLst>
      <p:ext uri="{BB962C8B-B14F-4D97-AF65-F5344CB8AC3E}">
        <p14:creationId xmlns:p14="http://schemas.microsoft.com/office/powerpoint/2010/main" val="5177635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249363" y="1279525"/>
            <a:ext cx="4605337" cy="34544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91A5ACA-C920-4611-B242-C53241780CAC}" type="slidenum">
              <a:rPr lang="de-AT" smtClean="0">
                <a:solidFill>
                  <a:prstClr val="black"/>
                </a:solidFill>
              </a:rPr>
              <a:pPr/>
              <a:t>14</a:t>
            </a:fld>
            <a:endParaRPr lang="de-AT">
              <a:solidFill>
                <a:prstClr val="black"/>
              </a:solidFill>
            </a:endParaRPr>
          </a:p>
        </p:txBody>
      </p:sp>
    </p:spTree>
    <p:extLst>
      <p:ext uri="{BB962C8B-B14F-4D97-AF65-F5344CB8AC3E}">
        <p14:creationId xmlns:p14="http://schemas.microsoft.com/office/powerpoint/2010/main" val="11560103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de-DE"/>
              <a:t>Titelmasterformat durch Klicken bearbeiten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p:txBody>
          <a:bodyPr/>
          <a:lstStyle/>
          <a:p>
            <a:fld id="{ED2FEEA9-0290-4C4C-86FB-AA6E9601D2ED}" type="datetimeFigureOut">
              <a:rPr lang="de-DE" smtClean="0">
                <a:solidFill>
                  <a:prstClr val="black">
                    <a:tint val="75000"/>
                  </a:prstClr>
                </a:solidFill>
              </a:rPr>
              <a:pPr/>
              <a:t>21.05.2019</a:t>
            </a:fld>
            <a:endParaRPr lang="de-DE"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de-DE"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62E18B8-3DC2-43F3-B6EF-CBA19892AF15}" type="slidenum">
              <a:rPr lang="de-DE" smtClean="0">
                <a:solidFill>
                  <a:prstClr val="black">
                    <a:tint val="75000"/>
                  </a:prstClr>
                </a:solidFill>
              </a:rPr>
              <a:pPr/>
              <a:t>‹Nr.›</a:t>
            </a:fld>
            <a:endParaRPr lang="de-DE" dirty="0">
              <a:solidFill>
                <a:prstClr val="black">
                  <a:tint val="75000"/>
                </a:prstClr>
              </a:solidFill>
            </a:endParaRPr>
          </a:p>
        </p:txBody>
      </p:sp>
      <p:pic>
        <p:nvPicPr>
          <p:cNvPr id="7" name="Grafik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1836607" y="5842409"/>
            <a:ext cx="5738048" cy="2140611"/>
          </a:xfrm>
          <a:prstGeom prst="rect">
            <a:avLst/>
          </a:prstGeom>
        </p:spPr>
      </p:pic>
    </p:spTree>
    <p:extLst>
      <p:ext uri="{BB962C8B-B14F-4D97-AF65-F5344CB8AC3E}">
        <p14:creationId xmlns:p14="http://schemas.microsoft.com/office/powerpoint/2010/main" val="29111429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Vertical Text Placehold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ED2FEEA9-0290-4C4C-86FB-AA6E9601D2ED}" type="datetimeFigureOut">
              <a:rPr lang="de-DE" smtClean="0">
                <a:solidFill>
                  <a:prstClr val="black">
                    <a:tint val="75000"/>
                  </a:prstClr>
                </a:solidFill>
              </a:rPr>
              <a:pPr/>
              <a:t>21.05.2019</a:t>
            </a:fld>
            <a:endParaRPr lang="de-DE"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de-DE"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62E18B8-3DC2-43F3-B6EF-CBA19892AF15}" type="slidenum">
              <a:rPr lang="de-DE" smtClean="0">
                <a:solidFill>
                  <a:prstClr val="black">
                    <a:tint val="75000"/>
                  </a:prstClr>
                </a:solidFill>
              </a:rPr>
              <a:pPr/>
              <a:t>‹Nr.›</a:t>
            </a:fld>
            <a:endParaRPr lang="de-DE" dirty="0">
              <a:solidFill>
                <a:prstClr val="black">
                  <a:tint val="75000"/>
                </a:prstClr>
              </a:solidFill>
            </a:endParaRPr>
          </a:p>
        </p:txBody>
      </p:sp>
      <p:pic>
        <p:nvPicPr>
          <p:cNvPr id="8" name="Grafik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1836607" y="5842409"/>
            <a:ext cx="5738048" cy="2140611"/>
          </a:xfrm>
          <a:prstGeom prst="rect">
            <a:avLst/>
          </a:prstGeom>
        </p:spPr>
      </p:pic>
    </p:spTree>
    <p:extLst>
      <p:ext uri="{BB962C8B-B14F-4D97-AF65-F5344CB8AC3E}">
        <p14:creationId xmlns:p14="http://schemas.microsoft.com/office/powerpoint/2010/main" val="1979270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de-DE"/>
              <a:t>Titelmasterformat durch Klicken bearbeiten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ED2FEEA9-0290-4C4C-86FB-AA6E9601D2ED}" type="datetimeFigureOut">
              <a:rPr lang="de-DE" smtClean="0">
                <a:solidFill>
                  <a:prstClr val="black">
                    <a:tint val="75000"/>
                  </a:prstClr>
                </a:solidFill>
              </a:rPr>
              <a:pPr/>
              <a:t>21.05.2019</a:t>
            </a:fld>
            <a:endParaRPr lang="de-DE"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de-DE"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62E18B8-3DC2-43F3-B6EF-CBA19892AF15}" type="slidenum">
              <a:rPr lang="de-DE" smtClean="0">
                <a:solidFill>
                  <a:prstClr val="black">
                    <a:tint val="75000"/>
                  </a:prstClr>
                </a:solidFill>
              </a:rPr>
              <a:pPr/>
              <a:t>‹Nr.›</a:t>
            </a:fld>
            <a:endParaRPr lang="de-DE" dirty="0">
              <a:solidFill>
                <a:prstClr val="black">
                  <a:tint val="75000"/>
                </a:prstClr>
              </a:solidFill>
            </a:endParaRPr>
          </a:p>
        </p:txBody>
      </p:sp>
      <p:pic>
        <p:nvPicPr>
          <p:cNvPr id="9" name="Grafik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1836607" y="5842409"/>
            <a:ext cx="5738048" cy="2140611"/>
          </a:xfrm>
          <a:prstGeom prst="rect">
            <a:avLst/>
          </a:prstGeom>
        </p:spPr>
      </p:pic>
    </p:spTree>
    <p:extLst>
      <p:ext uri="{BB962C8B-B14F-4D97-AF65-F5344CB8AC3E}">
        <p14:creationId xmlns:p14="http://schemas.microsoft.com/office/powerpoint/2010/main" val="263884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elfolie">
    <p:spTree>
      <p:nvGrpSpPr>
        <p:cNvPr id="1" name=""/>
        <p:cNvGrpSpPr/>
        <p:nvPr/>
      </p:nvGrpSpPr>
      <p:grpSpPr>
        <a:xfrm>
          <a:off x="0" y="0"/>
          <a:ext cx="0" cy="0"/>
          <a:chOff x="0" y="0"/>
          <a:chExt cx="0" cy="0"/>
        </a:xfrm>
      </p:grpSpPr>
      <p:pic>
        <p:nvPicPr>
          <p:cNvPr id="5" name="Grafik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1836607" y="5842409"/>
            <a:ext cx="5738048" cy="2140611"/>
          </a:xfrm>
          <a:prstGeom prst="rect">
            <a:avLst/>
          </a:prstGeom>
        </p:spPr>
      </p:pic>
    </p:spTree>
    <p:extLst>
      <p:ext uri="{BB962C8B-B14F-4D97-AF65-F5344CB8AC3E}">
        <p14:creationId xmlns:p14="http://schemas.microsoft.com/office/powerpoint/2010/main" val="26390989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pic>
        <p:nvPicPr>
          <p:cNvPr id="5" name="Grafik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1836607" y="5842409"/>
            <a:ext cx="5738048" cy="2140611"/>
          </a:xfrm>
          <a:prstGeom prst="rect">
            <a:avLst/>
          </a:prstGeom>
        </p:spPr>
      </p:pic>
    </p:spTree>
    <p:extLst>
      <p:ext uri="{BB962C8B-B14F-4D97-AF65-F5344CB8AC3E}">
        <p14:creationId xmlns:p14="http://schemas.microsoft.com/office/powerpoint/2010/main" val="38240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Content Placehold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ED2FEEA9-0290-4C4C-86FB-AA6E9601D2ED}" type="datetimeFigureOut">
              <a:rPr lang="de-DE" smtClean="0">
                <a:solidFill>
                  <a:prstClr val="black">
                    <a:tint val="75000"/>
                  </a:prstClr>
                </a:solidFill>
              </a:rPr>
              <a:pPr/>
              <a:t>21.05.2019</a:t>
            </a:fld>
            <a:endParaRPr lang="de-DE"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de-DE"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62E18B8-3DC2-43F3-B6EF-CBA19892AF15}" type="slidenum">
              <a:rPr lang="de-DE" smtClean="0">
                <a:solidFill>
                  <a:prstClr val="black">
                    <a:tint val="75000"/>
                  </a:prstClr>
                </a:solidFill>
              </a:rPr>
              <a:pPr/>
              <a:t>‹Nr.›</a:t>
            </a:fld>
            <a:endParaRPr lang="de-DE" dirty="0">
              <a:solidFill>
                <a:prstClr val="black">
                  <a:tint val="75000"/>
                </a:prstClr>
              </a:solidFill>
            </a:endParaRPr>
          </a:p>
        </p:txBody>
      </p:sp>
      <p:pic>
        <p:nvPicPr>
          <p:cNvPr id="7" name="Grafik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1836607" y="5842409"/>
            <a:ext cx="5738048" cy="2140611"/>
          </a:xfrm>
          <a:prstGeom prst="rect">
            <a:avLst/>
          </a:prstGeom>
        </p:spPr>
      </p:pic>
    </p:spTree>
    <p:extLst>
      <p:ext uri="{BB962C8B-B14F-4D97-AF65-F5344CB8AC3E}">
        <p14:creationId xmlns:p14="http://schemas.microsoft.com/office/powerpoint/2010/main" val="2956036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de-DE"/>
              <a:t>Titelmasterformat durch Klicken bearbeiten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ED2FEEA9-0290-4C4C-86FB-AA6E9601D2ED}" type="datetimeFigureOut">
              <a:rPr lang="de-DE" smtClean="0">
                <a:solidFill>
                  <a:prstClr val="black">
                    <a:tint val="75000"/>
                  </a:prstClr>
                </a:solidFill>
              </a:rPr>
              <a:pPr/>
              <a:t>21.05.2019</a:t>
            </a:fld>
            <a:endParaRPr lang="de-DE"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de-DE"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62E18B8-3DC2-43F3-B6EF-CBA19892AF15}" type="slidenum">
              <a:rPr lang="de-DE" smtClean="0">
                <a:solidFill>
                  <a:prstClr val="black">
                    <a:tint val="75000"/>
                  </a:prstClr>
                </a:solidFill>
              </a:rPr>
              <a:pPr/>
              <a:t>‹Nr.›</a:t>
            </a:fld>
            <a:endParaRPr lang="de-DE" dirty="0">
              <a:solidFill>
                <a:prstClr val="black">
                  <a:tint val="75000"/>
                </a:prstClr>
              </a:solidFill>
            </a:endParaRPr>
          </a:p>
        </p:txBody>
      </p:sp>
      <p:pic>
        <p:nvPicPr>
          <p:cNvPr id="7" name="Grafik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1836607" y="5842409"/>
            <a:ext cx="5738048" cy="2140611"/>
          </a:xfrm>
          <a:prstGeom prst="rect">
            <a:avLst/>
          </a:prstGeom>
        </p:spPr>
      </p:pic>
    </p:spTree>
    <p:extLst>
      <p:ext uri="{BB962C8B-B14F-4D97-AF65-F5344CB8AC3E}">
        <p14:creationId xmlns:p14="http://schemas.microsoft.com/office/powerpoint/2010/main" val="3676728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ED2FEEA9-0290-4C4C-86FB-AA6E9601D2ED}" type="datetimeFigureOut">
              <a:rPr lang="de-DE" smtClean="0">
                <a:solidFill>
                  <a:prstClr val="black">
                    <a:tint val="75000"/>
                  </a:prstClr>
                </a:solidFill>
              </a:rPr>
              <a:pPr/>
              <a:t>21.05.2019</a:t>
            </a:fld>
            <a:endParaRPr lang="de-DE"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de-DE"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62E18B8-3DC2-43F3-B6EF-CBA19892AF15}" type="slidenum">
              <a:rPr lang="de-DE" smtClean="0">
                <a:solidFill>
                  <a:prstClr val="black">
                    <a:tint val="75000"/>
                  </a:prstClr>
                </a:solidFill>
              </a:rPr>
              <a:pPr/>
              <a:t>‹Nr.›</a:t>
            </a:fld>
            <a:endParaRPr lang="de-DE" dirty="0">
              <a:solidFill>
                <a:prstClr val="black">
                  <a:tint val="75000"/>
                </a:prstClr>
              </a:solidFill>
            </a:endParaRPr>
          </a:p>
        </p:txBody>
      </p:sp>
      <p:pic>
        <p:nvPicPr>
          <p:cNvPr id="8" name="Grafik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1836607" y="5842409"/>
            <a:ext cx="5738048" cy="2140611"/>
          </a:xfrm>
          <a:prstGeom prst="rect">
            <a:avLst/>
          </a:prstGeom>
        </p:spPr>
      </p:pic>
    </p:spTree>
    <p:extLst>
      <p:ext uri="{BB962C8B-B14F-4D97-AF65-F5344CB8AC3E}">
        <p14:creationId xmlns:p14="http://schemas.microsoft.com/office/powerpoint/2010/main" val="323161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de-DE"/>
              <a:t>Titelmasterformat durch Klicken bearbeiten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Content Placeholder 3"/>
          <p:cNvSpPr>
            <a:spLocks noGrp="1"/>
          </p:cNvSpPr>
          <p:nvPr>
            <p:ph sz="half" idx="2"/>
          </p:nvPr>
        </p:nvSpPr>
        <p:spPr>
          <a:xfrm>
            <a:off x="629842" y="2505075"/>
            <a:ext cx="3868340"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Content Placeholder 5"/>
          <p:cNvSpPr>
            <a:spLocks noGrp="1"/>
          </p:cNvSpPr>
          <p:nvPr>
            <p:ph sz="quarter" idx="4"/>
          </p:nvPr>
        </p:nvSpPr>
        <p:spPr>
          <a:xfrm>
            <a:off x="4629150" y="2505075"/>
            <a:ext cx="3887391"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ED2FEEA9-0290-4C4C-86FB-AA6E9601D2ED}" type="datetimeFigureOut">
              <a:rPr lang="de-DE" smtClean="0">
                <a:solidFill>
                  <a:prstClr val="black">
                    <a:tint val="75000"/>
                  </a:prstClr>
                </a:solidFill>
              </a:rPr>
              <a:pPr/>
              <a:t>21.05.2019</a:t>
            </a:fld>
            <a:endParaRPr lang="de-DE"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de-DE"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262E18B8-3DC2-43F3-B6EF-CBA19892AF15}" type="slidenum">
              <a:rPr lang="de-DE" smtClean="0">
                <a:solidFill>
                  <a:prstClr val="black">
                    <a:tint val="75000"/>
                  </a:prstClr>
                </a:solidFill>
              </a:rPr>
              <a:pPr/>
              <a:t>‹Nr.›</a:t>
            </a:fld>
            <a:endParaRPr lang="de-DE" dirty="0">
              <a:solidFill>
                <a:prstClr val="black">
                  <a:tint val="75000"/>
                </a:prstClr>
              </a:solidFill>
            </a:endParaRPr>
          </a:p>
        </p:txBody>
      </p:sp>
      <p:pic>
        <p:nvPicPr>
          <p:cNvPr id="10" name="Grafik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1836607" y="5842409"/>
            <a:ext cx="5738048" cy="2140611"/>
          </a:xfrm>
          <a:prstGeom prst="rect">
            <a:avLst/>
          </a:prstGeom>
        </p:spPr>
      </p:pic>
    </p:spTree>
    <p:extLst>
      <p:ext uri="{BB962C8B-B14F-4D97-AF65-F5344CB8AC3E}">
        <p14:creationId xmlns:p14="http://schemas.microsoft.com/office/powerpoint/2010/main" val="2498444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Date Placeholder 2"/>
          <p:cNvSpPr>
            <a:spLocks noGrp="1"/>
          </p:cNvSpPr>
          <p:nvPr>
            <p:ph type="dt" sz="half" idx="10"/>
          </p:nvPr>
        </p:nvSpPr>
        <p:spPr/>
        <p:txBody>
          <a:bodyPr/>
          <a:lstStyle/>
          <a:p>
            <a:fld id="{ED2FEEA9-0290-4C4C-86FB-AA6E9601D2ED}" type="datetimeFigureOut">
              <a:rPr lang="de-DE" smtClean="0">
                <a:solidFill>
                  <a:prstClr val="black">
                    <a:tint val="75000"/>
                  </a:prstClr>
                </a:solidFill>
              </a:rPr>
              <a:pPr/>
              <a:t>21.05.2019</a:t>
            </a:fld>
            <a:endParaRPr lang="de-DE"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de-DE"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262E18B8-3DC2-43F3-B6EF-CBA19892AF15}" type="slidenum">
              <a:rPr lang="de-DE" smtClean="0">
                <a:solidFill>
                  <a:prstClr val="black">
                    <a:tint val="75000"/>
                  </a:prstClr>
                </a:solidFill>
              </a:rPr>
              <a:pPr/>
              <a:t>‹Nr.›</a:t>
            </a:fld>
            <a:endParaRPr lang="de-DE" dirty="0">
              <a:solidFill>
                <a:prstClr val="black">
                  <a:tint val="75000"/>
                </a:prstClr>
              </a:solidFill>
            </a:endParaRPr>
          </a:p>
        </p:txBody>
      </p:sp>
      <p:pic>
        <p:nvPicPr>
          <p:cNvPr id="6" name="Grafik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1836607" y="5842409"/>
            <a:ext cx="5738048" cy="2140611"/>
          </a:xfrm>
          <a:prstGeom prst="rect">
            <a:avLst/>
          </a:prstGeom>
        </p:spPr>
      </p:pic>
    </p:spTree>
    <p:extLst>
      <p:ext uri="{BB962C8B-B14F-4D97-AF65-F5344CB8AC3E}">
        <p14:creationId xmlns:p14="http://schemas.microsoft.com/office/powerpoint/2010/main" val="30370169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2FEEA9-0290-4C4C-86FB-AA6E9601D2ED}" type="datetimeFigureOut">
              <a:rPr lang="de-DE" smtClean="0">
                <a:solidFill>
                  <a:prstClr val="black">
                    <a:tint val="75000"/>
                  </a:prstClr>
                </a:solidFill>
              </a:rPr>
              <a:pPr/>
              <a:t>21.05.2019</a:t>
            </a:fld>
            <a:endParaRPr lang="de-DE"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de-DE"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262E18B8-3DC2-43F3-B6EF-CBA19892AF15}" type="slidenum">
              <a:rPr lang="de-DE" smtClean="0">
                <a:solidFill>
                  <a:prstClr val="black">
                    <a:tint val="75000"/>
                  </a:prstClr>
                </a:solidFill>
              </a:rPr>
              <a:pPr/>
              <a:t>‹Nr.›</a:t>
            </a:fld>
            <a:endParaRPr lang="de-DE" dirty="0">
              <a:solidFill>
                <a:prstClr val="black">
                  <a:tint val="75000"/>
                </a:prstClr>
              </a:solidFill>
            </a:endParaRPr>
          </a:p>
        </p:txBody>
      </p:sp>
      <p:pic>
        <p:nvPicPr>
          <p:cNvPr id="5" name="Grafik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1836607" y="5842409"/>
            <a:ext cx="5738048" cy="2140611"/>
          </a:xfrm>
          <a:prstGeom prst="rect">
            <a:avLst/>
          </a:prstGeom>
        </p:spPr>
      </p:pic>
    </p:spTree>
    <p:extLst>
      <p:ext uri="{BB962C8B-B14F-4D97-AF65-F5344CB8AC3E}">
        <p14:creationId xmlns:p14="http://schemas.microsoft.com/office/powerpoint/2010/main" val="31787115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Titelmasterformat durch Klicken bearbeiten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e Placeholder 4"/>
          <p:cNvSpPr>
            <a:spLocks noGrp="1"/>
          </p:cNvSpPr>
          <p:nvPr>
            <p:ph type="dt" sz="half" idx="10"/>
          </p:nvPr>
        </p:nvSpPr>
        <p:spPr/>
        <p:txBody>
          <a:bodyPr/>
          <a:lstStyle/>
          <a:p>
            <a:fld id="{ED2FEEA9-0290-4C4C-86FB-AA6E9601D2ED}" type="datetimeFigureOut">
              <a:rPr lang="de-DE" smtClean="0">
                <a:solidFill>
                  <a:prstClr val="black">
                    <a:tint val="75000"/>
                  </a:prstClr>
                </a:solidFill>
              </a:rPr>
              <a:pPr/>
              <a:t>21.05.2019</a:t>
            </a:fld>
            <a:endParaRPr lang="de-DE"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de-DE"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62E18B8-3DC2-43F3-B6EF-CBA19892AF15}" type="slidenum">
              <a:rPr lang="de-DE" smtClean="0">
                <a:solidFill>
                  <a:prstClr val="black">
                    <a:tint val="75000"/>
                  </a:prstClr>
                </a:solidFill>
              </a:rPr>
              <a:pPr/>
              <a:t>‹Nr.›</a:t>
            </a:fld>
            <a:endParaRPr lang="de-DE" dirty="0">
              <a:solidFill>
                <a:prstClr val="black">
                  <a:tint val="75000"/>
                </a:prstClr>
              </a:solidFill>
            </a:endParaRPr>
          </a:p>
        </p:txBody>
      </p:sp>
      <p:pic>
        <p:nvPicPr>
          <p:cNvPr id="8" name="Grafik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1836607" y="5842409"/>
            <a:ext cx="5738048" cy="2140611"/>
          </a:xfrm>
          <a:prstGeom prst="rect">
            <a:avLst/>
          </a:prstGeom>
        </p:spPr>
      </p:pic>
    </p:spTree>
    <p:extLst>
      <p:ext uri="{BB962C8B-B14F-4D97-AF65-F5344CB8AC3E}">
        <p14:creationId xmlns:p14="http://schemas.microsoft.com/office/powerpoint/2010/main" val="16362816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Titelmasterformat durch Klicken bearbeiten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a:t>Bild durch Klicken auf Symbol hinzufügen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e Placeholder 4"/>
          <p:cNvSpPr>
            <a:spLocks noGrp="1"/>
          </p:cNvSpPr>
          <p:nvPr>
            <p:ph type="dt" sz="half" idx="10"/>
          </p:nvPr>
        </p:nvSpPr>
        <p:spPr/>
        <p:txBody>
          <a:bodyPr/>
          <a:lstStyle/>
          <a:p>
            <a:fld id="{ED2FEEA9-0290-4C4C-86FB-AA6E9601D2ED}" type="datetimeFigureOut">
              <a:rPr lang="de-DE" smtClean="0">
                <a:solidFill>
                  <a:prstClr val="black">
                    <a:tint val="75000"/>
                  </a:prstClr>
                </a:solidFill>
              </a:rPr>
              <a:pPr/>
              <a:t>21.05.2019</a:t>
            </a:fld>
            <a:endParaRPr lang="de-DE"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de-DE"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62E18B8-3DC2-43F3-B6EF-CBA19892AF15}" type="slidenum">
              <a:rPr lang="de-DE" smtClean="0">
                <a:solidFill>
                  <a:prstClr val="black">
                    <a:tint val="75000"/>
                  </a:prstClr>
                </a:solidFill>
              </a:rPr>
              <a:pPr/>
              <a:t>‹Nr.›</a:t>
            </a:fld>
            <a:endParaRPr lang="de-DE" dirty="0">
              <a:solidFill>
                <a:prstClr val="black">
                  <a:tint val="75000"/>
                </a:prstClr>
              </a:solidFill>
            </a:endParaRPr>
          </a:p>
        </p:txBody>
      </p:sp>
      <p:pic>
        <p:nvPicPr>
          <p:cNvPr id="8" name="Grafik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1836607" y="5842409"/>
            <a:ext cx="5738048" cy="2140611"/>
          </a:xfrm>
          <a:prstGeom prst="rect">
            <a:avLst/>
          </a:prstGeom>
        </p:spPr>
      </p:pic>
    </p:spTree>
    <p:extLst>
      <p:ext uri="{BB962C8B-B14F-4D97-AF65-F5344CB8AC3E}">
        <p14:creationId xmlns:p14="http://schemas.microsoft.com/office/powerpoint/2010/main" val="1371720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jpe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de-DE" dirty="0"/>
              <a:t>Titelmasterformat durch Klicken bearbeiten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2FEEA9-0290-4C4C-86FB-AA6E9601D2ED}" type="datetimeFigureOut">
              <a:rPr lang="de-DE" smtClean="0">
                <a:solidFill>
                  <a:prstClr val="black">
                    <a:tint val="75000"/>
                  </a:prstClr>
                </a:solidFill>
              </a:rPr>
              <a:pPr/>
              <a:t>21.05.2019</a:t>
            </a:fld>
            <a:endParaRPr lang="de-DE" dirty="0">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dirty="0">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2E18B8-3DC2-43F3-B6EF-CBA19892AF15}" type="slidenum">
              <a:rPr lang="de-DE" smtClean="0">
                <a:solidFill>
                  <a:prstClr val="black">
                    <a:tint val="75000"/>
                  </a:prstClr>
                </a:solidFill>
              </a:rPr>
              <a:pPr/>
              <a:t>‹Nr.›</a:t>
            </a:fld>
            <a:endParaRPr lang="de-DE" dirty="0">
              <a:solidFill>
                <a:prstClr val="black">
                  <a:tint val="75000"/>
                </a:prstClr>
              </a:solidFill>
            </a:endParaRPr>
          </a:p>
        </p:txBody>
      </p:sp>
      <p:pic>
        <p:nvPicPr>
          <p:cNvPr id="8" name="Grafik 2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flipH="1">
            <a:off x="-1836607" y="5842409"/>
            <a:ext cx="5738048" cy="2140611"/>
          </a:xfrm>
          <a:prstGeom prst="rect">
            <a:avLst/>
          </a:prstGeom>
        </p:spPr>
      </p:pic>
      <p:grpSp>
        <p:nvGrpSpPr>
          <p:cNvPr id="16" name="Gruppieren 15">
            <a:extLst>
              <a:ext uri="{FF2B5EF4-FFF2-40B4-BE49-F238E27FC236}">
                <a16:creationId xmlns:a16="http://schemas.microsoft.com/office/drawing/2014/main" id="{23B2888B-9AC0-4A4C-A15A-B11A85FC15E7}"/>
              </a:ext>
            </a:extLst>
          </p:cNvPr>
          <p:cNvGrpSpPr/>
          <p:nvPr userDrawn="1"/>
        </p:nvGrpSpPr>
        <p:grpSpPr>
          <a:xfrm>
            <a:off x="313634" y="149653"/>
            <a:ext cx="8532633" cy="677118"/>
            <a:chOff x="0" y="0"/>
            <a:chExt cx="6664960" cy="507365"/>
          </a:xfrm>
        </p:grpSpPr>
        <p:pic>
          <p:nvPicPr>
            <p:cNvPr id="17" name="Grafik 16">
              <a:extLst>
                <a:ext uri="{FF2B5EF4-FFF2-40B4-BE49-F238E27FC236}">
                  <a16:creationId xmlns:a16="http://schemas.microsoft.com/office/drawing/2014/main" id="{D56C3FE3-9F67-9A42-A018-051821A2A6EF}"/>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0" y="0"/>
              <a:ext cx="6664960" cy="507365"/>
            </a:xfrm>
            <a:prstGeom prst="rect">
              <a:avLst/>
            </a:prstGeom>
          </p:spPr>
        </p:pic>
        <p:pic>
          <p:nvPicPr>
            <p:cNvPr id="18" name="Grafik 17">
              <a:extLst>
                <a:ext uri="{FF2B5EF4-FFF2-40B4-BE49-F238E27FC236}">
                  <a16:creationId xmlns:a16="http://schemas.microsoft.com/office/drawing/2014/main" id="{B45315EA-C011-B249-8541-A06EAA13277A}"/>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4895850" y="82549"/>
              <a:ext cx="786162" cy="360000"/>
            </a:xfrm>
            <a:prstGeom prst="rect">
              <a:avLst/>
            </a:prstGeom>
          </p:spPr>
        </p:pic>
      </p:grpSp>
    </p:spTree>
    <p:extLst>
      <p:ext uri="{BB962C8B-B14F-4D97-AF65-F5344CB8AC3E}">
        <p14:creationId xmlns:p14="http://schemas.microsoft.com/office/powerpoint/2010/main" val="3212829194"/>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1"/>
          <p:cNvSpPr txBox="1">
            <a:spLocks/>
          </p:cNvSpPr>
          <p:nvPr/>
        </p:nvSpPr>
        <p:spPr>
          <a:xfrm>
            <a:off x="1439652" y="2830973"/>
            <a:ext cx="5829300" cy="70604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sz="2025" dirty="0">
              <a:solidFill>
                <a:srgbClr val="F28800"/>
              </a:solidFill>
              <a:ea typeface="ＭＳ Ｐゴシック" pitchFamily="34" charset="-128"/>
            </a:endParaRPr>
          </a:p>
        </p:txBody>
      </p:sp>
      <p:sp>
        <p:nvSpPr>
          <p:cNvPr id="5" name="Textfeld 4"/>
          <p:cNvSpPr txBox="1"/>
          <p:nvPr/>
        </p:nvSpPr>
        <p:spPr>
          <a:xfrm>
            <a:off x="0" y="1514305"/>
            <a:ext cx="9144000" cy="3339376"/>
          </a:xfrm>
          <a:prstGeom prst="rect">
            <a:avLst/>
          </a:prstGeom>
          <a:noFill/>
        </p:spPr>
        <p:txBody>
          <a:bodyPr wrap="square" rtlCol="0">
            <a:spAutoFit/>
          </a:bodyPr>
          <a:lstStyle/>
          <a:p>
            <a:pPr algn="ctr"/>
            <a:r>
              <a:rPr lang="en-US" sz="5000" b="1" dirty="0">
                <a:solidFill>
                  <a:srgbClr val="0E4194"/>
                </a:solidFill>
                <a:latin typeface="Arial" panose="020B0604020202020204" pitchFamily="34" charset="0"/>
                <a:cs typeface="Arial" panose="020B0604020202020204" pitchFamily="34" charset="0"/>
              </a:rPr>
              <a:t>REVISION </a:t>
            </a:r>
            <a:br>
              <a:rPr lang="en-US" sz="5000" b="1" dirty="0">
                <a:solidFill>
                  <a:srgbClr val="0E4194"/>
                </a:solidFill>
                <a:latin typeface="Arial" panose="020B0604020202020204" pitchFamily="34" charset="0"/>
                <a:cs typeface="Arial" panose="020B0604020202020204" pitchFamily="34" charset="0"/>
              </a:rPr>
            </a:br>
            <a:r>
              <a:rPr lang="en-US" sz="5000" b="1" dirty="0">
                <a:solidFill>
                  <a:srgbClr val="0E4194"/>
                </a:solidFill>
                <a:latin typeface="Arial" panose="020B0604020202020204" pitchFamily="34" charset="0"/>
                <a:cs typeface="Arial" panose="020B0604020202020204" pitchFamily="34" charset="0"/>
              </a:rPr>
              <a:t>OF THE EUSDR </a:t>
            </a:r>
          </a:p>
          <a:p>
            <a:pPr algn="ctr"/>
            <a:r>
              <a:rPr lang="en-US" sz="5000" b="1" dirty="0">
                <a:solidFill>
                  <a:srgbClr val="0E4194"/>
                </a:solidFill>
                <a:latin typeface="Arial" panose="020B0604020202020204" pitchFamily="34" charset="0"/>
                <a:cs typeface="Arial" panose="020B0604020202020204" pitchFamily="34" charset="0"/>
              </a:rPr>
              <a:t>ACTION PLAN</a:t>
            </a:r>
            <a:endParaRPr lang="en-GB" sz="5000" b="1" i="1" dirty="0">
              <a:solidFill>
                <a:srgbClr val="0E4194"/>
              </a:solidFill>
              <a:latin typeface="Arial" panose="020B0604020202020204" pitchFamily="34" charset="0"/>
              <a:cs typeface="Arial" panose="020B0604020202020204" pitchFamily="34" charset="0"/>
            </a:endParaRPr>
          </a:p>
          <a:p>
            <a:pPr algn="ctr"/>
            <a:endParaRPr lang="en-GB" b="1" i="1" dirty="0">
              <a:solidFill>
                <a:srgbClr val="0E4194"/>
              </a:solidFill>
              <a:latin typeface="Arial" panose="020B0604020202020204" pitchFamily="34" charset="0"/>
              <a:cs typeface="Arial" panose="020B0604020202020204" pitchFamily="34" charset="0"/>
            </a:endParaRPr>
          </a:p>
          <a:p>
            <a:pPr algn="ctr"/>
            <a:endParaRPr lang="en-GB" b="1" i="1" dirty="0">
              <a:solidFill>
                <a:srgbClr val="0E4194"/>
              </a:solidFill>
              <a:latin typeface="Arial" panose="020B0604020202020204" pitchFamily="34" charset="0"/>
              <a:cs typeface="Arial" panose="020B0604020202020204" pitchFamily="34" charset="0"/>
            </a:endParaRPr>
          </a:p>
          <a:p>
            <a:pPr algn="ctr"/>
            <a:r>
              <a:rPr lang="en-GB" sz="2500" b="1" i="1" dirty="0">
                <a:solidFill>
                  <a:srgbClr val="0E4194"/>
                </a:solidFill>
                <a:latin typeface="Arial" panose="020B0604020202020204" pitchFamily="34" charset="0"/>
                <a:cs typeface="Arial" panose="020B0604020202020204" pitchFamily="34" charset="0"/>
              </a:rPr>
              <a:t>State of Play</a:t>
            </a:r>
            <a:endParaRPr lang="de-AT" sz="2500" i="1" dirty="0">
              <a:solidFill>
                <a:srgbClr val="0E4194"/>
              </a:solidFill>
              <a:latin typeface="Arial" panose="020B0604020202020204" pitchFamily="34" charset="0"/>
              <a:cs typeface="Arial" panose="020B0604020202020204" pitchFamily="34" charset="0"/>
            </a:endParaRPr>
          </a:p>
        </p:txBody>
      </p:sp>
      <p:sp>
        <p:nvSpPr>
          <p:cNvPr id="2" name="Textfeld 1"/>
          <p:cNvSpPr txBox="1"/>
          <p:nvPr/>
        </p:nvSpPr>
        <p:spPr>
          <a:xfrm>
            <a:off x="3701132" y="5842337"/>
            <a:ext cx="5273336" cy="830997"/>
          </a:xfrm>
          <a:prstGeom prst="rect">
            <a:avLst/>
          </a:prstGeom>
          <a:noFill/>
        </p:spPr>
        <p:txBody>
          <a:bodyPr wrap="square" rtlCol="0">
            <a:spAutoFit/>
          </a:bodyPr>
          <a:lstStyle/>
          <a:p>
            <a:pPr algn="r"/>
            <a:r>
              <a:rPr lang="en-GB" sz="1200" dirty="0">
                <a:latin typeface="Arial" panose="020B0604020202020204" pitchFamily="34" charset="0"/>
                <a:cs typeface="Arial" panose="020B0604020202020204" pitchFamily="34" charset="0"/>
              </a:rPr>
              <a:t>EUSDR Priority Area 10 “Institutional Capacity and Cooperation”</a:t>
            </a:r>
            <a:endParaRPr lang="de-AT" sz="1200" dirty="0">
              <a:latin typeface="Arial" panose="020B0604020202020204" pitchFamily="34" charset="0"/>
              <a:cs typeface="Arial" panose="020B0604020202020204" pitchFamily="34" charset="0"/>
            </a:endParaRPr>
          </a:p>
          <a:p>
            <a:pPr algn="r"/>
            <a:r>
              <a:rPr lang="en-GB" sz="1200" dirty="0">
                <a:latin typeface="Arial" panose="020B0604020202020204" pitchFamily="34" charset="0"/>
                <a:cs typeface="Arial" panose="020B0604020202020204" pitchFamily="34" charset="0"/>
              </a:rPr>
              <a:t>16</a:t>
            </a:r>
            <a:r>
              <a:rPr lang="en-GB" sz="1200" baseline="30000" dirty="0">
                <a:latin typeface="Arial" panose="020B0604020202020204" pitchFamily="34" charset="0"/>
                <a:cs typeface="Arial" panose="020B0604020202020204" pitchFamily="34" charset="0"/>
              </a:rPr>
              <a:t>th</a:t>
            </a:r>
            <a:r>
              <a:rPr lang="en-GB" sz="1200" dirty="0">
                <a:latin typeface="Arial" panose="020B0604020202020204" pitchFamily="34" charset="0"/>
                <a:cs typeface="Arial" panose="020B0604020202020204" pitchFamily="34" charset="0"/>
              </a:rPr>
              <a:t> Meeting of the Steering Group of Priority Area 10 </a:t>
            </a:r>
            <a:endParaRPr lang="de-AT" sz="1200" dirty="0">
              <a:latin typeface="Arial" panose="020B0604020202020204" pitchFamily="34" charset="0"/>
              <a:cs typeface="Arial" panose="020B0604020202020204" pitchFamily="34" charset="0"/>
            </a:endParaRPr>
          </a:p>
          <a:p>
            <a:pPr algn="r"/>
            <a:r>
              <a:rPr lang="en-GB" sz="1200" dirty="0">
                <a:latin typeface="Arial" panose="020B0604020202020204" pitchFamily="34" charset="0"/>
                <a:cs typeface="Arial" panose="020B0604020202020204" pitchFamily="34" charset="0"/>
              </a:rPr>
              <a:t>Ministry of Regional Development and Public Administration, Bucharest</a:t>
            </a:r>
            <a:br>
              <a:rPr lang="en-GB" sz="1200" dirty="0">
                <a:latin typeface="Arial" panose="020B0604020202020204" pitchFamily="34" charset="0"/>
                <a:cs typeface="Arial" panose="020B0604020202020204" pitchFamily="34" charset="0"/>
              </a:rPr>
            </a:br>
            <a:r>
              <a:rPr lang="en-GB" sz="1200" dirty="0">
                <a:latin typeface="Arial" panose="020B0604020202020204" pitchFamily="34" charset="0"/>
                <a:cs typeface="Arial" panose="020B0604020202020204" pitchFamily="34" charset="0"/>
              </a:rPr>
              <a:t>20</a:t>
            </a:r>
            <a:r>
              <a:rPr lang="en-GB" sz="1200" baseline="30000" dirty="0">
                <a:latin typeface="Arial" panose="020B0604020202020204" pitchFamily="34" charset="0"/>
                <a:cs typeface="Arial" panose="020B0604020202020204" pitchFamily="34" charset="0"/>
              </a:rPr>
              <a:t>th</a:t>
            </a:r>
            <a:r>
              <a:rPr lang="en-GB" sz="1200" dirty="0">
                <a:latin typeface="Arial" panose="020B0604020202020204" pitchFamily="34" charset="0"/>
                <a:cs typeface="Arial" panose="020B0604020202020204" pitchFamily="34" charset="0"/>
              </a:rPr>
              <a:t> May 2019</a:t>
            </a:r>
            <a:endParaRPr lang="de-AT" sz="1200" dirty="0">
              <a:latin typeface="Arial" panose="020B0604020202020204" pitchFamily="34" charset="0"/>
              <a:cs typeface="Arial" panose="020B0604020202020204" pitchFamily="34" charset="0"/>
            </a:endParaRPr>
          </a:p>
        </p:txBody>
      </p:sp>
      <p:sp>
        <p:nvSpPr>
          <p:cNvPr id="6" name="Textfeld 5">
            <a:extLst>
              <a:ext uri="{FF2B5EF4-FFF2-40B4-BE49-F238E27FC236}">
                <a16:creationId xmlns:a16="http://schemas.microsoft.com/office/drawing/2014/main" id="{DBBF462C-EA46-A047-94D2-C036007E8F9E}"/>
              </a:ext>
            </a:extLst>
          </p:cNvPr>
          <p:cNvSpPr txBox="1"/>
          <p:nvPr/>
        </p:nvSpPr>
        <p:spPr>
          <a:xfrm>
            <a:off x="3319272" y="4863261"/>
            <a:ext cx="2505456" cy="323165"/>
          </a:xfrm>
          <a:prstGeom prst="rect">
            <a:avLst/>
          </a:prstGeom>
          <a:noFill/>
        </p:spPr>
        <p:txBody>
          <a:bodyPr wrap="square" rtlCol="0">
            <a:spAutoFit/>
          </a:bodyPr>
          <a:lstStyle/>
          <a:p>
            <a:pPr algn="ctr"/>
            <a:r>
              <a:rPr lang="de-DE" sz="1500" dirty="0">
                <a:latin typeface="Arial" panose="020B0604020202020204" pitchFamily="34" charset="0"/>
                <a:cs typeface="Arial" panose="020B0604020202020204" pitchFamily="34" charset="0"/>
              </a:rPr>
              <a:t>per 17</a:t>
            </a:r>
            <a:r>
              <a:rPr lang="de-DE" sz="1500" baseline="30000" dirty="0">
                <a:latin typeface="Arial" panose="020B0604020202020204" pitchFamily="34" charset="0"/>
                <a:cs typeface="Arial" panose="020B0604020202020204" pitchFamily="34" charset="0"/>
              </a:rPr>
              <a:t>th</a:t>
            </a:r>
            <a:r>
              <a:rPr lang="de-DE" sz="1500" dirty="0">
                <a:latin typeface="Arial" panose="020B0604020202020204" pitchFamily="34" charset="0"/>
                <a:cs typeface="Arial" panose="020B0604020202020204" pitchFamily="34" charset="0"/>
              </a:rPr>
              <a:t> May 2019</a:t>
            </a:r>
          </a:p>
        </p:txBody>
      </p:sp>
    </p:spTree>
    <p:extLst>
      <p:ext uri="{BB962C8B-B14F-4D97-AF65-F5344CB8AC3E}">
        <p14:creationId xmlns:p14="http://schemas.microsoft.com/office/powerpoint/2010/main" val="36867905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1"/>
          <p:cNvSpPr txBox="1">
            <a:spLocks/>
          </p:cNvSpPr>
          <p:nvPr/>
        </p:nvSpPr>
        <p:spPr>
          <a:xfrm>
            <a:off x="1439652" y="2830973"/>
            <a:ext cx="5829300" cy="70604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sz="2025" dirty="0">
              <a:solidFill>
                <a:srgbClr val="F28800"/>
              </a:solidFill>
              <a:ea typeface="ＭＳ Ｐゴシック" pitchFamily="34" charset="-128"/>
            </a:endParaRPr>
          </a:p>
        </p:txBody>
      </p:sp>
      <p:sp>
        <p:nvSpPr>
          <p:cNvPr id="2" name="Rechteck 1"/>
          <p:cNvSpPr/>
          <p:nvPr/>
        </p:nvSpPr>
        <p:spPr>
          <a:xfrm>
            <a:off x="474132" y="2436420"/>
            <a:ext cx="8669867" cy="4016484"/>
          </a:xfrm>
          <a:prstGeom prst="rect">
            <a:avLst/>
          </a:prstGeom>
          <a:solidFill>
            <a:schemeClr val="bg1"/>
          </a:solidFill>
        </p:spPr>
        <p:txBody>
          <a:bodyPr wrap="square">
            <a:spAutoFit/>
          </a:bodyPr>
          <a:lstStyle/>
          <a:p>
            <a:pPr marL="285750" indent="-285750">
              <a:buFont typeface="Arial" panose="020B0604020202020204" pitchFamily="34" charset="0"/>
              <a:buChar char="•"/>
            </a:pPr>
            <a:r>
              <a:rPr lang="en-GB" sz="1700" dirty="0">
                <a:latin typeface="Arial" panose="020B0604020202020204" pitchFamily="34" charset="0"/>
                <a:cs typeface="Arial" panose="020B0604020202020204" pitchFamily="34" charset="0"/>
              </a:rPr>
              <a:t>The revised Action Plan is foreseen as Staff Working Document. </a:t>
            </a:r>
          </a:p>
          <a:p>
            <a:pPr marL="285750" indent="-285750">
              <a:buFont typeface="Arial" panose="020B0604020202020204" pitchFamily="34" charset="0"/>
              <a:buChar char="•"/>
            </a:pPr>
            <a:r>
              <a:rPr lang="en-GB" sz="1700" dirty="0">
                <a:latin typeface="Arial" panose="020B0604020202020204" pitchFamily="34" charset="0"/>
                <a:cs typeface="Arial" panose="020B0604020202020204" pitchFamily="34" charset="0"/>
              </a:rPr>
              <a:t>Some objectives, as proposed by NCs, are not covered by targets, as proposed by PACs! Therefore, PACs are kindly asked to consider how these objectives may be covered. NCs proposing objectives not being covered by targets of any PA are kindly asked to clarify, if these objectives shall be kept in the list.</a:t>
            </a:r>
          </a:p>
          <a:p>
            <a:pPr marL="285750" indent="-285750">
              <a:buFont typeface="Arial" panose="020B0604020202020204" pitchFamily="34" charset="0"/>
              <a:buChar char="•"/>
            </a:pPr>
            <a:r>
              <a:rPr lang="en-GB" sz="1700" dirty="0">
                <a:latin typeface="Arial" panose="020B0604020202020204" pitchFamily="34" charset="0"/>
                <a:cs typeface="Arial" panose="020B0604020202020204" pitchFamily="34" charset="0"/>
              </a:rPr>
              <a:t>As a result of emerging new topics and policy fields and due to the fact that the Strategy should follow an </a:t>
            </a:r>
            <a:r>
              <a:rPr lang="en-GB" sz="1700" b="1" dirty="0">
                <a:latin typeface="Arial" panose="020B0604020202020204" pitchFamily="34" charset="0"/>
                <a:cs typeface="Arial" panose="020B0604020202020204" pitchFamily="34" charset="0"/>
              </a:rPr>
              <a:t>integrated approach</a:t>
            </a:r>
            <a:r>
              <a:rPr lang="en-GB" sz="1700" dirty="0">
                <a:latin typeface="Arial" panose="020B0604020202020204" pitchFamily="34" charset="0"/>
                <a:cs typeface="Arial" panose="020B0604020202020204" pitchFamily="34" charset="0"/>
              </a:rPr>
              <a:t>, </a:t>
            </a:r>
            <a:r>
              <a:rPr lang="en-GB" sz="1700" b="1" dirty="0">
                <a:latin typeface="Arial" panose="020B0604020202020204" pitchFamily="34" charset="0"/>
                <a:cs typeface="Arial" panose="020B0604020202020204" pitchFamily="34" charset="0"/>
              </a:rPr>
              <a:t>cross-cutting issues</a:t>
            </a:r>
            <a:r>
              <a:rPr lang="en-GB" sz="1700" dirty="0">
                <a:latin typeface="Arial" panose="020B0604020202020204" pitchFamily="34" charset="0"/>
                <a:cs typeface="Arial" panose="020B0604020202020204" pitchFamily="34" charset="0"/>
              </a:rPr>
              <a:t> gain ever bigger importance for the success of each PA as well as for the successful implementation of the whole Strategy. For </a:t>
            </a:r>
            <a:r>
              <a:rPr lang="en-GB" sz="1700" b="1" dirty="0">
                <a:latin typeface="Arial" panose="020B0604020202020204" pitchFamily="34" charset="0"/>
                <a:cs typeface="Arial" panose="020B0604020202020204" pitchFamily="34" charset="0"/>
              </a:rPr>
              <a:t>each of the cross-cutting issues </a:t>
            </a:r>
            <a:r>
              <a:rPr lang="en-GB" sz="1700" dirty="0">
                <a:latin typeface="Arial" panose="020B0604020202020204" pitchFamily="34" charset="0"/>
                <a:cs typeface="Arial" panose="020B0604020202020204" pitchFamily="34" charset="0"/>
              </a:rPr>
              <a:t>the </a:t>
            </a:r>
            <a:r>
              <a:rPr lang="en-GB" sz="1700" b="1" dirty="0">
                <a:latin typeface="Arial" panose="020B0604020202020204" pitchFamily="34" charset="0"/>
                <a:cs typeface="Arial" panose="020B0604020202020204" pitchFamily="34" charset="0"/>
              </a:rPr>
              <a:t>responsible actors </a:t>
            </a:r>
            <a:r>
              <a:rPr lang="en-GB" sz="1700" dirty="0">
                <a:latin typeface="Arial" panose="020B0604020202020204" pitchFamily="34" charset="0"/>
                <a:cs typeface="Arial" panose="020B0604020202020204" pitchFamily="34" charset="0"/>
              </a:rPr>
              <a:t>of EUSDR shall </a:t>
            </a:r>
            <a:r>
              <a:rPr lang="en-GB" sz="1700" b="1" dirty="0">
                <a:latin typeface="Arial" panose="020B0604020202020204" pitchFamily="34" charset="0"/>
                <a:cs typeface="Arial" panose="020B0604020202020204" pitchFamily="34" charset="0"/>
              </a:rPr>
              <a:t>define joint strategic projects / activities </a:t>
            </a:r>
            <a:r>
              <a:rPr lang="en-GB" sz="1700" dirty="0">
                <a:latin typeface="Arial" panose="020B0604020202020204" pitchFamily="34" charset="0"/>
                <a:cs typeface="Arial" panose="020B0604020202020204" pitchFamily="34" charset="0"/>
              </a:rPr>
              <a:t>that could </a:t>
            </a:r>
            <a:r>
              <a:rPr lang="en-GB" sz="1700" b="1" dirty="0">
                <a:latin typeface="Arial" panose="020B0604020202020204" pitchFamily="34" charset="0"/>
                <a:cs typeface="Arial" panose="020B0604020202020204" pitchFamily="34" charset="0"/>
              </a:rPr>
              <a:t>unite efforts of the participating countries or sub-regions</a:t>
            </a:r>
            <a:r>
              <a:rPr lang="en-GB" sz="1700" dirty="0">
                <a:latin typeface="Arial" panose="020B0604020202020204" pitchFamily="34" charset="0"/>
                <a:cs typeface="Arial" panose="020B0604020202020204" pitchFamily="34" charset="0"/>
              </a:rPr>
              <a:t> to their implementation. Based on the PAC and NC proposals and in relation to the Regional Development and Cohesion Policy beyond 2020 </a:t>
            </a:r>
            <a:r>
              <a:rPr lang="en-GB" sz="1700" b="1" dirty="0">
                <a:latin typeface="Arial" panose="020B0604020202020204" pitchFamily="34" charset="0"/>
                <a:cs typeface="Arial" panose="020B0604020202020204" pitchFamily="34" charset="0"/>
              </a:rPr>
              <a:t>28 cross-cutting topics </a:t>
            </a:r>
            <a:r>
              <a:rPr lang="en-GB" sz="1700" dirty="0">
                <a:latin typeface="Arial" panose="020B0604020202020204" pitchFamily="34" charset="0"/>
                <a:cs typeface="Arial" panose="020B0604020202020204" pitchFamily="34" charset="0"/>
              </a:rPr>
              <a:t>are listed on p. 40 – 42. </a:t>
            </a:r>
            <a:r>
              <a:rPr lang="en-GB" sz="1700" b="1" dirty="0">
                <a:latin typeface="Arial" panose="020B0604020202020204" pitchFamily="34" charset="0"/>
                <a:cs typeface="Arial" panose="020B0604020202020204" pitchFamily="34" charset="0"/>
              </a:rPr>
              <a:t>NCs</a:t>
            </a:r>
            <a:r>
              <a:rPr lang="en-GB" sz="1700" dirty="0">
                <a:latin typeface="Arial" panose="020B0604020202020204" pitchFamily="34" charset="0"/>
                <a:cs typeface="Arial" panose="020B0604020202020204" pitchFamily="34" charset="0"/>
              </a:rPr>
              <a:t> should </a:t>
            </a:r>
            <a:r>
              <a:rPr lang="en-GB" sz="1700" b="1" dirty="0">
                <a:latin typeface="Arial" panose="020B0604020202020204" pitchFamily="34" charset="0"/>
                <a:cs typeface="Arial" panose="020B0604020202020204" pitchFamily="34" charset="0"/>
              </a:rPr>
              <a:t>decide</a:t>
            </a:r>
            <a:r>
              <a:rPr lang="en-GB" sz="1700" dirty="0">
                <a:latin typeface="Arial" panose="020B0604020202020204" pitchFamily="34" charset="0"/>
                <a:cs typeface="Arial" panose="020B0604020202020204" pitchFamily="34" charset="0"/>
              </a:rPr>
              <a:t> if some of the cross-cutting issues should be realized and prioritised.</a:t>
            </a:r>
            <a:endParaRPr lang="de-AT" sz="1700" dirty="0">
              <a:latin typeface="Arial" panose="020B0604020202020204" pitchFamily="34" charset="0"/>
              <a:cs typeface="Arial" panose="020B0604020202020204" pitchFamily="34" charset="0"/>
            </a:endParaRPr>
          </a:p>
        </p:txBody>
      </p:sp>
      <p:sp>
        <p:nvSpPr>
          <p:cNvPr id="3" name="Textfeld 2"/>
          <p:cNvSpPr txBox="1"/>
          <p:nvPr/>
        </p:nvSpPr>
        <p:spPr>
          <a:xfrm>
            <a:off x="1" y="1105019"/>
            <a:ext cx="9144000" cy="1015663"/>
          </a:xfrm>
          <a:prstGeom prst="rect">
            <a:avLst/>
          </a:prstGeom>
          <a:noFill/>
        </p:spPr>
        <p:txBody>
          <a:bodyPr wrap="square" rtlCol="0">
            <a:spAutoFit/>
          </a:bodyPr>
          <a:lstStyle/>
          <a:p>
            <a:pPr algn="ctr"/>
            <a:r>
              <a:rPr lang="en-GB" sz="3000" b="1" dirty="0">
                <a:solidFill>
                  <a:srgbClr val="0E4194"/>
                </a:solidFill>
                <a:latin typeface="Arial" panose="020B0604020202020204" pitchFamily="34" charset="0"/>
                <a:ea typeface="MS PGothic" panose="020B0600070205080204" pitchFamily="34" charset="-128"/>
                <a:cs typeface="Arial" panose="020B0604020202020204" pitchFamily="34" charset="0"/>
              </a:rPr>
              <a:t>CONSOLIDATED INPUT DOCUMENT FOR THE REVISION OF THE EUSDR ACTION PLAN VI</a:t>
            </a:r>
            <a:endParaRPr lang="de-DE" sz="3000" b="1" dirty="0">
              <a:solidFill>
                <a:srgbClr val="0E4194"/>
              </a:solidFill>
              <a:latin typeface="Arial" panose="020B0604020202020204" pitchFamily="34" charset="0"/>
              <a:ea typeface="MS PGothic" panose="020B0600070205080204" pitchFamily="34" charset="-128"/>
              <a:cs typeface="Arial" panose="020B0604020202020204" pitchFamily="34" charset="0"/>
            </a:endParaRPr>
          </a:p>
        </p:txBody>
      </p:sp>
      <p:sp>
        <p:nvSpPr>
          <p:cNvPr id="5" name="Textfeld 4">
            <a:extLst>
              <a:ext uri="{FF2B5EF4-FFF2-40B4-BE49-F238E27FC236}">
                <a16:creationId xmlns:a16="http://schemas.microsoft.com/office/drawing/2014/main" id="{8BC9F336-AF20-D945-8430-0DAF1E14FCBF}"/>
              </a:ext>
            </a:extLst>
          </p:cNvPr>
          <p:cNvSpPr txBox="1"/>
          <p:nvPr/>
        </p:nvSpPr>
        <p:spPr>
          <a:xfrm>
            <a:off x="6638544" y="6591199"/>
            <a:ext cx="2505456" cy="276999"/>
          </a:xfrm>
          <a:prstGeom prst="rect">
            <a:avLst/>
          </a:prstGeom>
          <a:noFill/>
        </p:spPr>
        <p:txBody>
          <a:bodyPr wrap="square" rtlCol="0">
            <a:spAutoFit/>
          </a:bodyPr>
          <a:lstStyle/>
          <a:p>
            <a:pPr algn="r"/>
            <a:r>
              <a:rPr lang="de-DE" sz="1200" dirty="0">
                <a:latin typeface="Arial" panose="020B0604020202020204" pitchFamily="34" charset="0"/>
                <a:cs typeface="Arial" panose="020B0604020202020204" pitchFamily="34" charset="0"/>
              </a:rPr>
              <a:t>State per 17</a:t>
            </a:r>
            <a:r>
              <a:rPr lang="de-DE" sz="1200" baseline="30000" dirty="0">
                <a:latin typeface="Arial" panose="020B0604020202020204" pitchFamily="34" charset="0"/>
                <a:cs typeface="Arial" panose="020B0604020202020204" pitchFamily="34" charset="0"/>
              </a:rPr>
              <a:t>th</a:t>
            </a:r>
            <a:r>
              <a:rPr lang="de-DE" sz="1200" dirty="0">
                <a:latin typeface="Arial" panose="020B0604020202020204" pitchFamily="34" charset="0"/>
                <a:cs typeface="Arial" panose="020B0604020202020204" pitchFamily="34" charset="0"/>
              </a:rPr>
              <a:t> May 2019</a:t>
            </a:r>
          </a:p>
        </p:txBody>
      </p:sp>
    </p:spTree>
    <p:extLst>
      <p:ext uri="{BB962C8B-B14F-4D97-AF65-F5344CB8AC3E}">
        <p14:creationId xmlns:p14="http://schemas.microsoft.com/office/powerpoint/2010/main" val="25174046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1"/>
          <p:cNvSpPr txBox="1">
            <a:spLocks/>
          </p:cNvSpPr>
          <p:nvPr/>
        </p:nvSpPr>
        <p:spPr>
          <a:xfrm>
            <a:off x="1439652" y="2830973"/>
            <a:ext cx="5829300" cy="70604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sz="2025" dirty="0">
              <a:solidFill>
                <a:srgbClr val="F28800"/>
              </a:solidFill>
              <a:ea typeface="ＭＳ Ｐゴシック" pitchFamily="34" charset="-128"/>
            </a:endParaRPr>
          </a:p>
        </p:txBody>
      </p:sp>
      <p:sp>
        <p:nvSpPr>
          <p:cNvPr id="2" name="Rechteck 1"/>
          <p:cNvSpPr/>
          <p:nvPr/>
        </p:nvSpPr>
        <p:spPr>
          <a:xfrm>
            <a:off x="474132" y="2436420"/>
            <a:ext cx="8669867" cy="4185761"/>
          </a:xfrm>
          <a:prstGeom prst="rect">
            <a:avLst/>
          </a:prstGeom>
          <a:solidFill>
            <a:schemeClr val="bg1"/>
          </a:solidFill>
        </p:spPr>
        <p:txBody>
          <a:bodyPr wrap="square">
            <a:spAutoFit/>
          </a:bodyPr>
          <a:lstStyle/>
          <a:p>
            <a:pPr marL="285750" indent="-285750">
              <a:buFont typeface="Arial" panose="020B0604020202020204" pitchFamily="34" charset="0"/>
              <a:buChar char="•"/>
            </a:pPr>
            <a:r>
              <a:rPr lang="en-GB" sz="1400" b="1" dirty="0">
                <a:latin typeface="Arial" panose="020B0604020202020204" pitchFamily="34" charset="0"/>
                <a:cs typeface="Arial" panose="020B0604020202020204" pitchFamily="34" charset="0"/>
              </a:rPr>
              <a:t>Chapter 7 </a:t>
            </a:r>
            <a:r>
              <a:rPr lang="en-GB" sz="1400" dirty="0">
                <a:latin typeface="Arial" panose="020B0604020202020204" pitchFamily="34" charset="0"/>
                <a:cs typeface="Arial" panose="020B0604020202020204" pitchFamily="34" charset="0"/>
              </a:rPr>
              <a:t>embeds the governance of the EUSDR in the conclusions, communications and SWD of the last decade. It describes</a:t>
            </a:r>
            <a:r>
              <a:rPr lang="en-GB" sz="1400" b="1" dirty="0">
                <a:latin typeface="Arial" panose="020B0604020202020204" pitchFamily="34" charset="0"/>
                <a:cs typeface="Arial" panose="020B0604020202020204" pitchFamily="34" charset="0"/>
              </a:rPr>
              <a:t> </a:t>
            </a:r>
            <a:r>
              <a:rPr lang="en-GB" sz="1400" dirty="0">
                <a:latin typeface="Arial" panose="020B0604020202020204" pitchFamily="34" charset="0"/>
                <a:cs typeface="Arial" panose="020B0604020202020204" pitchFamily="34" charset="0"/>
              </a:rPr>
              <a:t>the internal and external governance of the EUSDR and the cooperation with other MRS and sea-basin strategies. </a:t>
            </a:r>
            <a:endParaRPr lang="de-AT"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The </a:t>
            </a:r>
            <a:r>
              <a:rPr lang="en-GB" sz="1400" b="1" dirty="0">
                <a:latin typeface="Arial" panose="020B0604020202020204" pitchFamily="34" charset="0"/>
                <a:cs typeface="Arial" panose="020B0604020202020204" pitchFamily="34" charset="0"/>
              </a:rPr>
              <a:t>Internal Governance </a:t>
            </a:r>
            <a:r>
              <a:rPr lang="en-GB" sz="1400" dirty="0">
                <a:latin typeface="Arial" panose="020B0604020202020204" pitchFamily="34" charset="0"/>
                <a:cs typeface="Arial" panose="020B0604020202020204" pitchFamily="34" charset="0"/>
              </a:rPr>
              <a:t>text (p. 44 – 49) describes the </a:t>
            </a:r>
            <a:r>
              <a:rPr lang="en-GB" sz="1400" b="1" dirty="0">
                <a:latin typeface="Arial" panose="020B0604020202020204" pitchFamily="34" charset="0"/>
                <a:cs typeface="Arial" panose="020B0604020202020204" pitchFamily="34" charset="0"/>
              </a:rPr>
              <a:t>roles and responsibilities </a:t>
            </a:r>
            <a:r>
              <a:rPr lang="en-GB" sz="1400" dirty="0">
                <a:latin typeface="Arial" panose="020B0604020202020204" pitchFamily="34" charset="0"/>
                <a:cs typeface="Arial" panose="020B0604020202020204" pitchFamily="34" charset="0"/>
              </a:rPr>
              <a:t>of EUSDR </a:t>
            </a:r>
            <a:r>
              <a:rPr lang="en-GB" sz="1400" b="1" dirty="0">
                <a:latin typeface="Arial" panose="020B0604020202020204" pitchFamily="34" charset="0"/>
                <a:cs typeface="Arial" panose="020B0604020202020204" pitchFamily="34" charset="0"/>
              </a:rPr>
              <a:t>core actors </a:t>
            </a:r>
            <a:r>
              <a:rPr lang="en-GB" sz="1400" dirty="0">
                <a:latin typeface="Arial" panose="020B0604020202020204" pitchFamily="34" charset="0"/>
                <a:cs typeface="Arial" panose="020B0604020202020204" pitchFamily="34" charset="0"/>
              </a:rPr>
              <a:t>(NCs, Presidency, TRIO Presidency, PACs, SGs, DG Regio, DSP) and how the desired political leadership and ownership could be implemented. Despite implementation of actions is the responsibility of all, at country, regional, urban and local level, main responsibility lies with the participating countries, being responsible for appointing and empowering NCs, PACs and SG members. As close interrelationship between core EUSDR stakeholders is a key element of MRS. The ways of coordination – including thematic coordination – are lined out there. The chapter also includes possible options for stronger involvement of non-EU countries (p. 44). -&gt; </a:t>
            </a:r>
            <a:r>
              <a:rPr lang="en-GB" sz="1400" b="1" dirty="0">
                <a:latin typeface="Arial" panose="020B0604020202020204" pitchFamily="34" charset="0"/>
                <a:cs typeface="Arial" panose="020B0604020202020204" pitchFamily="34" charset="0"/>
              </a:rPr>
              <a:t>Decisions on PAC roles are foreseen to be taken on Day 2, 24</a:t>
            </a:r>
            <a:r>
              <a:rPr lang="en-GB" sz="1400" b="1" baseline="30000" dirty="0">
                <a:latin typeface="Arial" panose="020B0604020202020204" pitchFamily="34" charset="0"/>
                <a:cs typeface="Arial" panose="020B0604020202020204" pitchFamily="34" charset="0"/>
              </a:rPr>
              <a:t>th</a:t>
            </a:r>
            <a:r>
              <a:rPr lang="en-GB" sz="1400" b="1" dirty="0">
                <a:latin typeface="Arial" panose="020B0604020202020204" pitchFamily="34" charset="0"/>
                <a:cs typeface="Arial" panose="020B0604020202020204" pitchFamily="34" charset="0"/>
              </a:rPr>
              <a:t> May 2019.</a:t>
            </a:r>
            <a:endParaRPr lang="de-AT" sz="14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For securing coherent and sustainable strategic embedding, regular and intensive cooperation and coordination with actors beyond the EUSDR core governance system is crucial. Hence, building stronger ties with relevant, accompanied by efforts for securing a high visibility of the EUSDR, will remain a long-term endeavour. Thus, the </a:t>
            </a:r>
            <a:r>
              <a:rPr lang="en-GB" sz="1400" b="1" dirty="0">
                <a:latin typeface="Arial" panose="020B0604020202020204" pitchFamily="34" charset="0"/>
                <a:cs typeface="Arial" panose="020B0604020202020204" pitchFamily="34" charset="0"/>
              </a:rPr>
              <a:t>External Governance </a:t>
            </a:r>
            <a:r>
              <a:rPr lang="en-GB" sz="1400" dirty="0">
                <a:latin typeface="Arial" panose="020B0604020202020204" pitchFamily="34" charset="0"/>
                <a:cs typeface="Arial" panose="020B0604020202020204" pitchFamily="34" charset="0"/>
              </a:rPr>
              <a:t>text (p. 49 – 50) goes into details on the involvement of European political actors, the cooperation with line DGs and PACs, research institutions and the sub-national level including Civil Society.</a:t>
            </a:r>
            <a:endParaRPr lang="de-AT"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Finally, Chapter 7 includes the </a:t>
            </a:r>
            <a:r>
              <a:rPr lang="en-GB" sz="1400" b="1" dirty="0">
                <a:latin typeface="Arial" panose="020B0604020202020204" pitchFamily="34" charset="0"/>
                <a:cs typeface="Arial" panose="020B0604020202020204" pitchFamily="34" charset="0"/>
              </a:rPr>
              <a:t>cooperation with other MRS</a:t>
            </a:r>
            <a:r>
              <a:rPr lang="en-GB" sz="1400" dirty="0">
                <a:latin typeface="Arial" panose="020B0604020202020204" pitchFamily="34" charset="0"/>
                <a:cs typeface="Arial" panose="020B0604020202020204" pitchFamily="34" charset="0"/>
              </a:rPr>
              <a:t> and sea-basin strategies.</a:t>
            </a:r>
            <a:endParaRPr lang="de-AT" sz="1400" dirty="0">
              <a:latin typeface="Arial" panose="020B0604020202020204" pitchFamily="34" charset="0"/>
              <a:cs typeface="Arial" panose="020B0604020202020204" pitchFamily="34" charset="0"/>
            </a:endParaRPr>
          </a:p>
        </p:txBody>
      </p:sp>
      <p:sp>
        <p:nvSpPr>
          <p:cNvPr id="3" name="Textfeld 2"/>
          <p:cNvSpPr txBox="1"/>
          <p:nvPr/>
        </p:nvSpPr>
        <p:spPr>
          <a:xfrm>
            <a:off x="1" y="1105019"/>
            <a:ext cx="9144000" cy="1015663"/>
          </a:xfrm>
          <a:prstGeom prst="rect">
            <a:avLst/>
          </a:prstGeom>
          <a:noFill/>
        </p:spPr>
        <p:txBody>
          <a:bodyPr wrap="square" rtlCol="0">
            <a:spAutoFit/>
          </a:bodyPr>
          <a:lstStyle/>
          <a:p>
            <a:pPr algn="ctr"/>
            <a:r>
              <a:rPr lang="en-GB" sz="3000" b="1" dirty="0">
                <a:solidFill>
                  <a:srgbClr val="0E4194"/>
                </a:solidFill>
                <a:latin typeface="Arial" panose="020B0604020202020204" pitchFamily="34" charset="0"/>
                <a:ea typeface="MS PGothic" panose="020B0600070205080204" pitchFamily="34" charset="-128"/>
                <a:cs typeface="Arial" panose="020B0604020202020204" pitchFamily="34" charset="0"/>
              </a:rPr>
              <a:t>CONSOLIDATED INPUT DOCUMENT FOR THE REVISION OF THE EUSDR ACTION PLAN VI</a:t>
            </a:r>
            <a:endParaRPr lang="de-DE" sz="3000" b="1" dirty="0">
              <a:solidFill>
                <a:srgbClr val="0E4194"/>
              </a:solidFill>
              <a:latin typeface="Arial" panose="020B0604020202020204" pitchFamily="34" charset="0"/>
              <a:ea typeface="MS PGothic" panose="020B0600070205080204" pitchFamily="34" charset="-128"/>
              <a:cs typeface="Arial" panose="020B0604020202020204" pitchFamily="34" charset="0"/>
            </a:endParaRPr>
          </a:p>
        </p:txBody>
      </p:sp>
      <p:sp>
        <p:nvSpPr>
          <p:cNvPr id="5" name="Textfeld 4">
            <a:extLst>
              <a:ext uri="{FF2B5EF4-FFF2-40B4-BE49-F238E27FC236}">
                <a16:creationId xmlns:a16="http://schemas.microsoft.com/office/drawing/2014/main" id="{BC935ACD-5F81-824F-8CFE-523BDF2CFBD5}"/>
              </a:ext>
            </a:extLst>
          </p:cNvPr>
          <p:cNvSpPr txBox="1"/>
          <p:nvPr/>
        </p:nvSpPr>
        <p:spPr>
          <a:xfrm>
            <a:off x="6638544" y="6591199"/>
            <a:ext cx="2505456" cy="276999"/>
          </a:xfrm>
          <a:prstGeom prst="rect">
            <a:avLst/>
          </a:prstGeom>
          <a:noFill/>
        </p:spPr>
        <p:txBody>
          <a:bodyPr wrap="square" rtlCol="0">
            <a:spAutoFit/>
          </a:bodyPr>
          <a:lstStyle/>
          <a:p>
            <a:pPr algn="r"/>
            <a:r>
              <a:rPr lang="de-DE" sz="1200" dirty="0">
                <a:latin typeface="Arial" panose="020B0604020202020204" pitchFamily="34" charset="0"/>
                <a:cs typeface="Arial" panose="020B0604020202020204" pitchFamily="34" charset="0"/>
              </a:rPr>
              <a:t>State per 17</a:t>
            </a:r>
            <a:r>
              <a:rPr lang="de-DE" sz="1200" baseline="30000" dirty="0">
                <a:latin typeface="Arial" panose="020B0604020202020204" pitchFamily="34" charset="0"/>
                <a:cs typeface="Arial" panose="020B0604020202020204" pitchFamily="34" charset="0"/>
              </a:rPr>
              <a:t>th</a:t>
            </a:r>
            <a:r>
              <a:rPr lang="de-DE" sz="1200" dirty="0">
                <a:latin typeface="Arial" panose="020B0604020202020204" pitchFamily="34" charset="0"/>
                <a:cs typeface="Arial" panose="020B0604020202020204" pitchFamily="34" charset="0"/>
              </a:rPr>
              <a:t> May 2019</a:t>
            </a:r>
          </a:p>
        </p:txBody>
      </p:sp>
    </p:spTree>
    <p:extLst>
      <p:ext uri="{BB962C8B-B14F-4D97-AF65-F5344CB8AC3E}">
        <p14:creationId xmlns:p14="http://schemas.microsoft.com/office/powerpoint/2010/main" val="30226758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1"/>
          <p:cNvSpPr txBox="1">
            <a:spLocks/>
          </p:cNvSpPr>
          <p:nvPr/>
        </p:nvSpPr>
        <p:spPr>
          <a:xfrm>
            <a:off x="1439652" y="2830973"/>
            <a:ext cx="5829300" cy="70604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sz="2025" dirty="0">
              <a:solidFill>
                <a:srgbClr val="F28800"/>
              </a:solidFill>
              <a:ea typeface="ＭＳ Ｐゴシック" pitchFamily="34" charset="-128"/>
            </a:endParaRPr>
          </a:p>
        </p:txBody>
      </p:sp>
      <p:sp>
        <p:nvSpPr>
          <p:cNvPr id="2" name="Rechteck 1"/>
          <p:cNvSpPr/>
          <p:nvPr/>
        </p:nvSpPr>
        <p:spPr>
          <a:xfrm>
            <a:off x="474132" y="2436420"/>
            <a:ext cx="8669867" cy="3539430"/>
          </a:xfrm>
          <a:prstGeom prst="rect">
            <a:avLst/>
          </a:prstGeom>
          <a:solidFill>
            <a:schemeClr val="bg1"/>
          </a:solidFill>
        </p:spPr>
        <p:txBody>
          <a:bodyPr wrap="square">
            <a:spAutoFit/>
          </a:bodyPr>
          <a:lstStyle/>
          <a:p>
            <a:pPr marL="285750" indent="-285750">
              <a:buFont typeface="Arial" panose="020B0604020202020204" pitchFamily="34" charset="0"/>
              <a:buChar char="•"/>
            </a:pPr>
            <a:r>
              <a:rPr lang="en-GB" sz="1600" b="1" dirty="0">
                <a:latin typeface="Arial" panose="020B0604020202020204" pitchFamily="34" charset="0"/>
                <a:cs typeface="Arial" panose="020B0604020202020204" pitchFamily="34" charset="0"/>
              </a:rPr>
              <a:t>Chapter 8 </a:t>
            </a:r>
            <a:r>
              <a:rPr lang="en-GB" sz="1600" dirty="0">
                <a:latin typeface="Arial" panose="020B0604020202020204" pitchFamily="34" charset="0"/>
                <a:cs typeface="Arial" panose="020B0604020202020204" pitchFamily="34" charset="0"/>
              </a:rPr>
              <a:t>is dedicated to the </a:t>
            </a:r>
            <a:r>
              <a:rPr lang="en-GB" sz="1600" b="1" dirty="0">
                <a:latin typeface="Arial" panose="020B0604020202020204" pitchFamily="34" charset="0"/>
                <a:cs typeface="Arial" panose="020B0604020202020204" pitchFamily="34" charset="0"/>
              </a:rPr>
              <a:t>Interplay of EUSDR with European funding facilities. </a:t>
            </a:r>
            <a:r>
              <a:rPr lang="en-GB" sz="1600" dirty="0">
                <a:latin typeface="Arial" panose="020B0604020202020204" pitchFamily="34" charset="0"/>
                <a:cs typeface="Arial" panose="020B0604020202020204" pitchFamily="34" charset="0"/>
              </a:rPr>
              <a:t>As already lined out in the EUSDR Communication (COM(2010) 715), the EUSDR </a:t>
            </a:r>
            <a:r>
              <a:rPr lang="en-GB" sz="1600" b="1" dirty="0">
                <a:latin typeface="Arial" panose="020B0604020202020204" pitchFamily="34" charset="0"/>
                <a:cs typeface="Arial" panose="020B0604020202020204" pitchFamily="34" charset="0"/>
              </a:rPr>
              <a:t>“is implemented by mobilising and aligning existing funding to its objectives, where appropriate and in line with overall frameworks.”</a:t>
            </a:r>
            <a:r>
              <a:rPr lang="en-GB" sz="1600" dirty="0">
                <a:latin typeface="Arial" panose="020B0604020202020204" pitchFamily="34" charset="0"/>
                <a:cs typeface="Arial" panose="020B0604020202020204" pitchFamily="34" charset="0"/>
              </a:rPr>
              <a:t>, by building upon a </a:t>
            </a:r>
            <a:r>
              <a:rPr lang="en-GB" sz="1600" b="1" dirty="0">
                <a:latin typeface="Arial" panose="020B0604020202020204" pitchFamily="34" charset="0"/>
                <a:cs typeface="Arial" panose="020B0604020202020204" pitchFamily="34" charset="0"/>
              </a:rPr>
              <a:t>“3 Yes principle” </a:t>
            </a:r>
            <a:r>
              <a:rPr lang="en-GB" sz="1600" dirty="0">
                <a:latin typeface="Arial" panose="020B0604020202020204" pitchFamily="34" charset="0"/>
                <a:cs typeface="Arial" panose="020B0604020202020204" pitchFamily="34" charset="0"/>
              </a:rPr>
              <a:t>Preparation of </a:t>
            </a:r>
            <a:r>
              <a:rPr lang="en-GB" sz="1600" dirty="0" smtClean="0">
                <a:latin typeface="Arial" panose="020B0604020202020204" pitchFamily="34" charset="0"/>
                <a:cs typeface="Arial" panose="020B0604020202020204" pitchFamily="34" charset="0"/>
              </a:rPr>
              <a:t>2020</a:t>
            </a:r>
            <a:r>
              <a:rPr lang="en-GB" sz="1600" dirty="0">
                <a:latin typeface="Arial" panose="020B0604020202020204" pitchFamily="34" charset="0"/>
                <a:cs typeface="Arial" panose="020B0604020202020204" pitchFamily="34" charset="0"/>
              </a:rPr>
              <a:t>+ </a:t>
            </a:r>
            <a:r>
              <a:rPr lang="en-GB" sz="1600" b="1" dirty="0">
                <a:latin typeface="Arial" panose="020B0604020202020204" pitchFamily="34" charset="0"/>
                <a:cs typeface="Arial" panose="020B0604020202020204" pitchFamily="34" charset="0"/>
              </a:rPr>
              <a:t>(</a:t>
            </a:r>
            <a:r>
              <a:rPr lang="en-GB" sz="1600" dirty="0">
                <a:latin typeface="Arial" panose="020B0604020202020204" pitchFamily="34" charset="0"/>
                <a:cs typeface="Arial" panose="020B0604020202020204" pitchFamily="34" charset="0"/>
              </a:rPr>
              <a:t>better co-ordination of resources, more coherent implementation of regulations and laws, and operating only minimal structures by making use of those that exist</a:t>
            </a:r>
            <a:r>
              <a:rPr lang="en-GB" sz="1600" b="1" dirty="0">
                <a:latin typeface="Arial" panose="020B0604020202020204" pitchFamily="34" charset="0"/>
                <a:cs typeface="Arial" panose="020B0604020202020204" pitchFamily="34" charset="0"/>
              </a:rPr>
              <a:t>). </a:t>
            </a:r>
            <a:r>
              <a:rPr lang="en-GB" sz="1600" dirty="0" smtClean="0">
                <a:latin typeface="Arial" panose="020B0604020202020204" pitchFamily="34" charset="0"/>
                <a:cs typeface="Arial" panose="020B0604020202020204" pitchFamily="34" charset="0"/>
              </a:rPr>
              <a:t>opens </a:t>
            </a:r>
            <a:r>
              <a:rPr lang="en-GB" sz="1600" dirty="0">
                <a:latin typeface="Arial" panose="020B0604020202020204" pitchFamily="34" charset="0"/>
                <a:cs typeface="Arial" panose="020B0604020202020204" pitchFamily="34" charset="0"/>
              </a:rPr>
              <a:t>a window of opportunity for a </a:t>
            </a:r>
            <a:r>
              <a:rPr lang="en-GB" sz="1600" b="1" dirty="0">
                <a:latin typeface="Arial" panose="020B0604020202020204" pitchFamily="34" charset="0"/>
                <a:cs typeface="Arial" panose="020B0604020202020204" pitchFamily="34" charset="0"/>
              </a:rPr>
              <a:t>stronger alignment. </a:t>
            </a:r>
            <a:r>
              <a:rPr lang="en-GB" sz="1600" dirty="0">
                <a:latin typeface="Arial" panose="020B0604020202020204" pitchFamily="34" charset="0"/>
                <a:cs typeface="Arial" panose="020B0604020202020204" pitchFamily="34" charset="0"/>
              </a:rPr>
              <a:t>Targeted implementation across the Danube Region, cooperation is needed between all administrative levels concerned, at member state level (e.g. Monitoring Committee Members, coordinative bodies) and programme level (Managing Authorities, Joint Secretariats, further intermediaries and public authorities), in </a:t>
            </a:r>
            <a:r>
              <a:rPr lang="en-GB" sz="1600" b="1" dirty="0">
                <a:latin typeface="Arial" panose="020B0604020202020204" pitchFamily="34" charset="0"/>
                <a:cs typeface="Arial" panose="020B0604020202020204" pitchFamily="34" charset="0"/>
              </a:rPr>
              <a:t>strong coordination with the EC (DG REGIO, DG NEAR, line DGs) and the EUSDR’s key implementers is urgently needed for a stronger alignment. </a:t>
            </a: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Chapter 8 also includes cooperation with other financial instruments.</a:t>
            </a:r>
            <a:endParaRPr lang="de-AT" sz="1600" dirty="0">
              <a:latin typeface="Arial" panose="020B0604020202020204" pitchFamily="34" charset="0"/>
              <a:cs typeface="Arial" panose="020B0604020202020204" pitchFamily="34" charset="0"/>
            </a:endParaRPr>
          </a:p>
        </p:txBody>
      </p:sp>
      <p:sp>
        <p:nvSpPr>
          <p:cNvPr id="3" name="Textfeld 2"/>
          <p:cNvSpPr txBox="1"/>
          <p:nvPr/>
        </p:nvSpPr>
        <p:spPr>
          <a:xfrm>
            <a:off x="1" y="1105019"/>
            <a:ext cx="9144000" cy="1015663"/>
          </a:xfrm>
          <a:prstGeom prst="rect">
            <a:avLst/>
          </a:prstGeom>
          <a:noFill/>
        </p:spPr>
        <p:txBody>
          <a:bodyPr wrap="square" rtlCol="0">
            <a:spAutoFit/>
          </a:bodyPr>
          <a:lstStyle/>
          <a:p>
            <a:pPr algn="ctr"/>
            <a:r>
              <a:rPr lang="en-GB" sz="3000" b="1" dirty="0">
                <a:solidFill>
                  <a:srgbClr val="0E4194"/>
                </a:solidFill>
                <a:latin typeface="Arial" panose="020B0604020202020204" pitchFamily="34" charset="0"/>
                <a:ea typeface="MS PGothic" panose="020B0600070205080204" pitchFamily="34" charset="-128"/>
                <a:cs typeface="Arial" panose="020B0604020202020204" pitchFamily="34" charset="0"/>
              </a:rPr>
              <a:t>CONSOLIDATED INPUT DOCUMENT FOR THE REVISION OF THE EUSDR ACTION PLAN VI</a:t>
            </a:r>
            <a:endParaRPr lang="de-DE" sz="3000" b="1" dirty="0">
              <a:solidFill>
                <a:srgbClr val="0E4194"/>
              </a:solidFill>
              <a:latin typeface="Arial" panose="020B0604020202020204" pitchFamily="34" charset="0"/>
              <a:ea typeface="MS PGothic" panose="020B0600070205080204" pitchFamily="34" charset="-128"/>
              <a:cs typeface="Arial" panose="020B0604020202020204" pitchFamily="34" charset="0"/>
            </a:endParaRPr>
          </a:p>
        </p:txBody>
      </p:sp>
      <p:sp>
        <p:nvSpPr>
          <p:cNvPr id="5" name="Textfeld 4">
            <a:extLst>
              <a:ext uri="{FF2B5EF4-FFF2-40B4-BE49-F238E27FC236}">
                <a16:creationId xmlns:a16="http://schemas.microsoft.com/office/drawing/2014/main" id="{C8954012-8A8E-BB4D-975E-A4FECE30107E}"/>
              </a:ext>
            </a:extLst>
          </p:cNvPr>
          <p:cNvSpPr txBox="1"/>
          <p:nvPr/>
        </p:nvSpPr>
        <p:spPr>
          <a:xfrm>
            <a:off x="6638544" y="6591199"/>
            <a:ext cx="2505456" cy="276999"/>
          </a:xfrm>
          <a:prstGeom prst="rect">
            <a:avLst/>
          </a:prstGeom>
          <a:noFill/>
        </p:spPr>
        <p:txBody>
          <a:bodyPr wrap="square" rtlCol="0">
            <a:spAutoFit/>
          </a:bodyPr>
          <a:lstStyle/>
          <a:p>
            <a:pPr algn="r"/>
            <a:r>
              <a:rPr lang="de-DE" sz="1200" dirty="0">
                <a:latin typeface="Arial" panose="020B0604020202020204" pitchFamily="34" charset="0"/>
                <a:cs typeface="Arial" panose="020B0604020202020204" pitchFamily="34" charset="0"/>
              </a:rPr>
              <a:t>State per 17</a:t>
            </a:r>
            <a:r>
              <a:rPr lang="de-DE" sz="1200" baseline="30000" dirty="0">
                <a:latin typeface="Arial" panose="020B0604020202020204" pitchFamily="34" charset="0"/>
                <a:cs typeface="Arial" panose="020B0604020202020204" pitchFamily="34" charset="0"/>
              </a:rPr>
              <a:t>th</a:t>
            </a:r>
            <a:r>
              <a:rPr lang="de-DE" sz="1200" dirty="0">
                <a:latin typeface="Arial" panose="020B0604020202020204" pitchFamily="34" charset="0"/>
                <a:cs typeface="Arial" panose="020B0604020202020204" pitchFamily="34" charset="0"/>
              </a:rPr>
              <a:t> May 2019</a:t>
            </a:r>
          </a:p>
        </p:txBody>
      </p:sp>
    </p:spTree>
    <p:extLst>
      <p:ext uri="{BB962C8B-B14F-4D97-AF65-F5344CB8AC3E}">
        <p14:creationId xmlns:p14="http://schemas.microsoft.com/office/powerpoint/2010/main" val="26426606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1"/>
          <p:cNvSpPr txBox="1">
            <a:spLocks/>
          </p:cNvSpPr>
          <p:nvPr/>
        </p:nvSpPr>
        <p:spPr>
          <a:xfrm>
            <a:off x="1439652" y="2830973"/>
            <a:ext cx="5829300" cy="70604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sz="2025" dirty="0">
              <a:solidFill>
                <a:srgbClr val="F28800"/>
              </a:solidFill>
              <a:ea typeface="ＭＳ Ｐゴシック" pitchFamily="34" charset="-128"/>
            </a:endParaRPr>
          </a:p>
        </p:txBody>
      </p:sp>
      <p:sp>
        <p:nvSpPr>
          <p:cNvPr id="6" name="Textfeld 5"/>
          <p:cNvSpPr txBox="1"/>
          <p:nvPr/>
        </p:nvSpPr>
        <p:spPr>
          <a:xfrm>
            <a:off x="1" y="1105019"/>
            <a:ext cx="9144000" cy="738664"/>
          </a:xfrm>
          <a:prstGeom prst="rect">
            <a:avLst/>
          </a:prstGeom>
          <a:noFill/>
        </p:spPr>
        <p:txBody>
          <a:bodyPr wrap="square" rtlCol="0">
            <a:spAutoFit/>
          </a:bodyPr>
          <a:lstStyle/>
          <a:p>
            <a:pPr algn="ctr"/>
            <a:r>
              <a:rPr lang="de-DE" sz="3000" b="1" dirty="0">
                <a:solidFill>
                  <a:srgbClr val="0E4194"/>
                </a:solidFill>
                <a:latin typeface="Arial" panose="020B0604020202020204" pitchFamily="34" charset="0"/>
                <a:ea typeface="MS PGothic" panose="020B0600070205080204" pitchFamily="34" charset="-128"/>
                <a:cs typeface="Arial" panose="020B0604020202020204" pitchFamily="34" charset="0"/>
              </a:rPr>
              <a:t>ROADMAP DRAFT</a:t>
            </a:r>
            <a:br>
              <a:rPr lang="de-DE" sz="3000" b="1" dirty="0">
                <a:solidFill>
                  <a:srgbClr val="0E4194"/>
                </a:solidFill>
                <a:latin typeface="Arial" panose="020B0604020202020204" pitchFamily="34" charset="0"/>
                <a:ea typeface="MS PGothic" panose="020B0600070205080204" pitchFamily="34" charset="-128"/>
                <a:cs typeface="Arial" panose="020B0604020202020204" pitchFamily="34" charset="0"/>
              </a:rPr>
            </a:br>
            <a:r>
              <a:rPr lang="de-DE" sz="1200" b="1" dirty="0">
                <a:solidFill>
                  <a:srgbClr val="0E4194"/>
                </a:solidFill>
                <a:latin typeface="Arial" panose="020B0604020202020204" pitchFamily="34" charset="0"/>
                <a:ea typeface="MS PGothic" panose="020B0600070205080204" pitchFamily="34" charset="-128"/>
                <a:cs typeface="Arial" panose="020B0604020202020204" pitchFamily="34" charset="0"/>
              </a:rPr>
              <a:t>(</a:t>
            </a:r>
            <a:r>
              <a:rPr lang="de-DE" sz="1200" dirty="0">
                <a:latin typeface="Arial" panose="020B0604020202020204" pitchFamily="34" charset="0"/>
                <a:cs typeface="Arial" panose="020B0604020202020204" pitchFamily="34" charset="0"/>
              </a:rPr>
              <a:t>State per 17</a:t>
            </a:r>
            <a:r>
              <a:rPr lang="de-DE" sz="1200" baseline="30000" dirty="0">
                <a:latin typeface="Arial" panose="020B0604020202020204" pitchFamily="34" charset="0"/>
                <a:cs typeface="Arial" panose="020B0604020202020204" pitchFamily="34" charset="0"/>
              </a:rPr>
              <a:t>th</a:t>
            </a:r>
            <a:r>
              <a:rPr lang="de-DE" sz="1200" dirty="0">
                <a:latin typeface="Arial" panose="020B0604020202020204" pitchFamily="34" charset="0"/>
                <a:cs typeface="Arial" panose="020B0604020202020204" pitchFamily="34" charset="0"/>
              </a:rPr>
              <a:t> May 2019</a:t>
            </a:r>
            <a:r>
              <a:rPr lang="de-DE" sz="1200" b="1" dirty="0">
                <a:solidFill>
                  <a:srgbClr val="0E4194"/>
                </a:solidFill>
                <a:latin typeface="Arial" panose="020B0604020202020204" pitchFamily="34" charset="0"/>
                <a:ea typeface="MS PGothic" panose="020B0600070205080204" pitchFamily="34" charset="-128"/>
                <a:cs typeface="Arial" panose="020B0604020202020204" pitchFamily="34" charset="0"/>
              </a:rPr>
              <a:t>)</a:t>
            </a:r>
          </a:p>
        </p:txBody>
      </p:sp>
      <p:sp>
        <p:nvSpPr>
          <p:cNvPr id="5" name="Rechteck 4">
            <a:extLst>
              <a:ext uri="{FF2B5EF4-FFF2-40B4-BE49-F238E27FC236}">
                <a16:creationId xmlns:a16="http://schemas.microsoft.com/office/drawing/2014/main" id="{6FC70AEC-00BA-A545-A3BA-0109B01C8321}"/>
              </a:ext>
            </a:extLst>
          </p:cNvPr>
          <p:cNvSpPr/>
          <p:nvPr/>
        </p:nvSpPr>
        <p:spPr>
          <a:xfrm>
            <a:off x="288758" y="1841242"/>
            <a:ext cx="8855240" cy="5016758"/>
          </a:xfrm>
          <a:prstGeom prst="rect">
            <a:avLst/>
          </a:prstGeom>
          <a:solidFill>
            <a:schemeClr val="bg1"/>
          </a:solidFill>
        </p:spPr>
        <p:txBody>
          <a:bodyPr wrap="square">
            <a:spAutoFit/>
          </a:bodyPr>
          <a:lstStyle/>
          <a:p>
            <a:r>
              <a:rPr lang="en-GB" sz="1600" b="1" u="sng" dirty="0">
                <a:latin typeface="Arial" panose="020B0604020202020204" pitchFamily="34" charset="0"/>
                <a:cs typeface="Arial" panose="020B0604020202020204" pitchFamily="34" charset="0"/>
              </a:rPr>
              <a:t>23</a:t>
            </a:r>
            <a:r>
              <a:rPr lang="en-GB" sz="1600" b="1" u="sng" baseline="30000" dirty="0">
                <a:latin typeface="Arial" panose="020B0604020202020204" pitchFamily="34" charset="0"/>
                <a:cs typeface="Arial" panose="020B0604020202020204" pitchFamily="34" charset="0"/>
              </a:rPr>
              <a:t>rd</a:t>
            </a:r>
            <a:r>
              <a:rPr lang="en-GB" sz="1600" b="1" u="sng" dirty="0">
                <a:latin typeface="Arial" panose="020B0604020202020204" pitchFamily="34" charset="0"/>
                <a:cs typeface="Arial" panose="020B0604020202020204" pitchFamily="34" charset="0"/>
              </a:rPr>
              <a:t> / 24</a:t>
            </a:r>
            <a:r>
              <a:rPr lang="en-GB" sz="1600" b="1" u="sng" baseline="30000" dirty="0">
                <a:latin typeface="Arial" panose="020B0604020202020204" pitchFamily="34" charset="0"/>
                <a:cs typeface="Arial" panose="020B0604020202020204" pitchFamily="34" charset="0"/>
              </a:rPr>
              <a:t>th</a:t>
            </a:r>
            <a:r>
              <a:rPr lang="en-GB" sz="1600" b="1" u="sng" dirty="0">
                <a:latin typeface="Arial" panose="020B0604020202020204" pitchFamily="34" charset="0"/>
                <a:cs typeface="Arial" panose="020B0604020202020204" pitchFamily="34" charset="0"/>
              </a:rPr>
              <a:t> May 2019	</a:t>
            </a:r>
            <a:r>
              <a:rPr lang="en-GB" sz="1600" u="sng" dirty="0">
                <a:latin typeface="Arial" panose="020B0604020202020204" pitchFamily="34" charset="0"/>
                <a:cs typeface="Arial" panose="020B0604020202020204" pitchFamily="34" charset="0"/>
              </a:rPr>
              <a:t>NC/PAC meeting</a:t>
            </a:r>
            <a:endParaRPr lang="de-AT" sz="1600" u="sng" dirty="0">
              <a:latin typeface="Arial" panose="020B0604020202020204" pitchFamily="34" charset="0"/>
              <a:cs typeface="Arial" panose="020B0604020202020204" pitchFamily="34" charset="0"/>
            </a:endParaRPr>
          </a:p>
          <a:p>
            <a:r>
              <a:rPr lang="en-GB" sz="1600" b="1" u="sng" dirty="0">
                <a:latin typeface="Arial" panose="020B0604020202020204" pitchFamily="34" charset="0"/>
                <a:cs typeface="Arial" panose="020B0604020202020204" pitchFamily="34" charset="0"/>
              </a:rPr>
              <a:t>31</a:t>
            </a:r>
            <a:r>
              <a:rPr lang="en-GB" sz="1600" b="1" u="sng" baseline="30000" dirty="0">
                <a:latin typeface="Arial" panose="020B0604020202020204" pitchFamily="34" charset="0"/>
                <a:cs typeface="Arial" panose="020B0604020202020204" pitchFamily="34" charset="0"/>
              </a:rPr>
              <a:t>st</a:t>
            </a:r>
            <a:r>
              <a:rPr lang="en-GB" sz="1600" b="1" u="sng" dirty="0">
                <a:latin typeface="Arial" panose="020B0604020202020204" pitchFamily="34" charset="0"/>
                <a:cs typeface="Arial" panose="020B0604020202020204" pitchFamily="34" charset="0"/>
              </a:rPr>
              <a:t> May 			</a:t>
            </a:r>
            <a:r>
              <a:rPr lang="en-GB" sz="1600" u="sng" dirty="0">
                <a:latin typeface="Arial" panose="020B0604020202020204" pitchFamily="34" charset="0"/>
                <a:cs typeface="Arial" panose="020B0604020202020204" pitchFamily="34" charset="0"/>
              </a:rPr>
              <a:t>Deadline for further written input to the draft C.I.</a:t>
            </a:r>
            <a:endParaRPr lang="de-AT" sz="1600" u="sng" dirty="0">
              <a:latin typeface="Arial" panose="020B0604020202020204" pitchFamily="34" charset="0"/>
              <a:cs typeface="Arial" panose="020B0604020202020204" pitchFamily="34" charset="0"/>
            </a:endParaRPr>
          </a:p>
          <a:p>
            <a:r>
              <a:rPr lang="en-GB" sz="1600" b="1" u="sng" dirty="0">
                <a:latin typeface="Arial" panose="020B0604020202020204" pitchFamily="34" charset="0"/>
                <a:cs typeface="Arial" panose="020B0604020202020204" pitchFamily="34" charset="0"/>
              </a:rPr>
              <a:t>06</a:t>
            </a:r>
            <a:r>
              <a:rPr lang="en-GB" sz="1600" b="1" u="sng" baseline="30000" dirty="0">
                <a:latin typeface="Arial" panose="020B0604020202020204" pitchFamily="34" charset="0"/>
                <a:cs typeface="Arial" panose="020B0604020202020204" pitchFamily="34" charset="0"/>
              </a:rPr>
              <a:t>th</a:t>
            </a:r>
            <a:r>
              <a:rPr lang="en-GB" sz="1600" b="1" u="sng" dirty="0">
                <a:latin typeface="Arial" panose="020B0604020202020204" pitchFamily="34" charset="0"/>
                <a:cs typeface="Arial" panose="020B0604020202020204" pitchFamily="34" charset="0"/>
              </a:rPr>
              <a:t> June</a:t>
            </a:r>
            <a:r>
              <a:rPr lang="en-GB" sz="1600" u="sng" dirty="0">
                <a:latin typeface="Arial" panose="020B0604020202020204" pitchFamily="34" charset="0"/>
                <a:cs typeface="Arial" panose="020B0604020202020204" pitchFamily="34" charset="0"/>
              </a:rPr>
              <a:t> 		Draft minutes and 2</a:t>
            </a:r>
            <a:r>
              <a:rPr lang="en-GB" sz="1600" u="sng" baseline="30000" dirty="0">
                <a:latin typeface="Arial" panose="020B0604020202020204" pitchFamily="34" charset="0"/>
                <a:cs typeface="Arial" panose="020B0604020202020204" pitchFamily="34" charset="0"/>
              </a:rPr>
              <a:t>nd</a:t>
            </a:r>
            <a:r>
              <a:rPr lang="en-GB" sz="1600" u="sng" dirty="0">
                <a:latin typeface="Arial" panose="020B0604020202020204" pitchFamily="34" charset="0"/>
                <a:cs typeface="Arial" panose="020B0604020202020204" pitchFamily="34" charset="0"/>
              </a:rPr>
              <a:t> draft of C.I. circulated</a:t>
            </a:r>
            <a:endParaRPr lang="de-AT" sz="1600" u="sng" dirty="0">
              <a:latin typeface="Arial" panose="020B0604020202020204" pitchFamily="34" charset="0"/>
              <a:cs typeface="Arial" panose="020B0604020202020204" pitchFamily="34" charset="0"/>
            </a:endParaRPr>
          </a:p>
          <a:p>
            <a:r>
              <a:rPr lang="en-GB" sz="1600" b="1" u="sng" dirty="0">
                <a:latin typeface="Arial" panose="020B0604020202020204" pitchFamily="34" charset="0"/>
                <a:cs typeface="Arial" panose="020B0604020202020204" pitchFamily="34" charset="0"/>
              </a:rPr>
              <a:t>21</a:t>
            </a:r>
            <a:r>
              <a:rPr lang="en-GB" sz="1600" b="1" u="sng" baseline="30000" dirty="0">
                <a:latin typeface="Arial" panose="020B0604020202020204" pitchFamily="34" charset="0"/>
                <a:cs typeface="Arial" panose="020B0604020202020204" pitchFamily="34" charset="0"/>
              </a:rPr>
              <a:t>st</a:t>
            </a:r>
            <a:r>
              <a:rPr lang="en-GB" sz="1600" b="1" u="sng" dirty="0">
                <a:latin typeface="Arial" panose="020B0604020202020204" pitchFamily="34" charset="0"/>
                <a:cs typeface="Arial" panose="020B0604020202020204" pitchFamily="34" charset="0"/>
              </a:rPr>
              <a:t> June 		</a:t>
            </a:r>
            <a:r>
              <a:rPr lang="en-GB" sz="1600" u="sng" dirty="0">
                <a:latin typeface="Arial" panose="020B0604020202020204" pitchFamily="34" charset="0"/>
                <a:cs typeface="Arial" panose="020B0604020202020204" pitchFamily="34" charset="0"/>
              </a:rPr>
              <a:t>Deadline for comments</a:t>
            </a:r>
            <a:endParaRPr lang="de-AT" sz="1600" u="sng" dirty="0">
              <a:latin typeface="Arial" panose="020B0604020202020204" pitchFamily="34" charset="0"/>
              <a:cs typeface="Arial" panose="020B0604020202020204" pitchFamily="34" charset="0"/>
            </a:endParaRPr>
          </a:p>
          <a:p>
            <a:r>
              <a:rPr lang="en-GB" sz="1600" b="1" u="sng" dirty="0">
                <a:latin typeface="Arial" panose="020B0604020202020204" pitchFamily="34" charset="0"/>
                <a:cs typeface="Arial" panose="020B0604020202020204" pitchFamily="34" charset="0"/>
              </a:rPr>
              <a:t>24</a:t>
            </a:r>
            <a:r>
              <a:rPr lang="en-GB" sz="1600" b="1" u="sng" baseline="30000" dirty="0">
                <a:latin typeface="Arial" panose="020B0604020202020204" pitchFamily="34" charset="0"/>
                <a:cs typeface="Arial" panose="020B0604020202020204" pitchFamily="34" charset="0"/>
              </a:rPr>
              <a:t>th</a:t>
            </a:r>
            <a:r>
              <a:rPr lang="en-GB" sz="1600" b="1" u="sng" dirty="0">
                <a:latin typeface="Arial" panose="020B0604020202020204" pitchFamily="34" charset="0"/>
                <a:cs typeface="Arial" panose="020B0604020202020204" pitchFamily="34" charset="0"/>
              </a:rPr>
              <a:t> / 25</a:t>
            </a:r>
            <a:r>
              <a:rPr lang="en-GB" sz="1600" b="1" u="sng" baseline="30000" dirty="0">
                <a:latin typeface="Arial" panose="020B0604020202020204" pitchFamily="34" charset="0"/>
                <a:cs typeface="Arial" panose="020B0604020202020204" pitchFamily="34" charset="0"/>
              </a:rPr>
              <a:t>th</a:t>
            </a:r>
            <a:r>
              <a:rPr lang="en-GB" sz="1600" b="1" u="sng" dirty="0">
                <a:latin typeface="Arial" panose="020B0604020202020204" pitchFamily="34" charset="0"/>
                <a:cs typeface="Arial" panose="020B0604020202020204" pitchFamily="34" charset="0"/>
              </a:rPr>
              <a:t> June 		</a:t>
            </a:r>
            <a:r>
              <a:rPr lang="en-GB" sz="1600" u="sng" dirty="0">
                <a:latin typeface="Arial" panose="020B0604020202020204" pitchFamily="34" charset="0"/>
                <a:cs typeface="Arial" panose="020B0604020202020204" pitchFamily="34" charset="0"/>
              </a:rPr>
              <a:t>3</a:t>
            </a:r>
            <a:r>
              <a:rPr lang="en-GB" sz="1600" u="sng" baseline="30000" dirty="0">
                <a:latin typeface="Arial" panose="020B0604020202020204" pitchFamily="34" charset="0"/>
                <a:cs typeface="Arial" panose="020B0604020202020204" pitchFamily="34" charset="0"/>
              </a:rPr>
              <a:t>rd</a:t>
            </a:r>
            <a:r>
              <a:rPr lang="en-GB" sz="1600" u="sng" dirty="0">
                <a:latin typeface="Arial" panose="020B0604020202020204" pitchFamily="34" charset="0"/>
                <a:cs typeface="Arial" panose="020B0604020202020204" pitchFamily="34" charset="0"/>
              </a:rPr>
              <a:t> draft of C.I. ready for circulation</a:t>
            </a:r>
            <a:endParaRPr lang="de-AT" sz="1600" u="sng" dirty="0">
              <a:latin typeface="Arial" panose="020B0604020202020204" pitchFamily="34" charset="0"/>
              <a:cs typeface="Arial" panose="020B0604020202020204" pitchFamily="34" charset="0"/>
            </a:endParaRPr>
          </a:p>
          <a:p>
            <a:r>
              <a:rPr lang="en-GB" sz="1600" b="1" u="sng" dirty="0">
                <a:latin typeface="Arial" panose="020B0604020202020204" pitchFamily="34" charset="0"/>
                <a:cs typeface="Arial" panose="020B0604020202020204" pitchFamily="34" charset="0"/>
              </a:rPr>
              <a:t>27</a:t>
            </a:r>
            <a:r>
              <a:rPr lang="en-GB" sz="1600" b="1" u="sng" baseline="30000" dirty="0">
                <a:latin typeface="Arial" panose="020B0604020202020204" pitchFamily="34" charset="0"/>
                <a:cs typeface="Arial" panose="020B0604020202020204" pitchFamily="34" charset="0"/>
              </a:rPr>
              <a:t>th</a:t>
            </a:r>
            <a:r>
              <a:rPr lang="en-GB" sz="1600" b="1" u="sng" dirty="0">
                <a:latin typeface="Arial" panose="020B0604020202020204" pitchFamily="34" charset="0"/>
                <a:cs typeface="Arial" panose="020B0604020202020204" pitchFamily="34" charset="0"/>
              </a:rPr>
              <a:t> /28</a:t>
            </a:r>
            <a:r>
              <a:rPr lang="en-GB" sz="1600" b="1" u="sng" baseline="30000" dirty="0">
                <a:latin typeface="Arial" panose="020B0604020202020204" pitchFamily="34" charset="0"/>
                <a:cs typeface="Arial" panose="020B0604020202020204" pitchFamily="34" charset="0"/>
              </a:rPr>
              <a:t>th</a:t>
            </a:r>
            <a:r>
              <a:rPr lang="en-GB" sz="1600" b="1" u="sng" dirty="0">
                <a:latin typeface="Arial" panose="020B0604020202020204" pitchFamily="34" charset="0"/>
                <a:cs typeface="Arial" panose="020B0604020202020204" pitchFamily="34" charset="0"/>
              </a:rPr>
              <a:t> June 		</a:t>
            </a:r>
            <a:r>
              <a:rPr lang="en-GB" sz="1600" u="sng" dirty="0">
                <a:latin typeface="Arial" panose="020B0604020202020204" pitchFamily="34" charset="0"/>
                <a:cs typeface="Arial" panose="020B0604020202020204" pitchFamily="34" charset="0"/>
              </a:rPr>
              <a:t>Annual Forum (Public Hearing and Session 4 especially 	</a:t>
            </a:r>
            <a:r>
              <a:rPr lang="en-GB" sz="1600" dirty="0">
                <a:latin typeface="Arial" panose="020B0604020202020204" pitchFamily="34" charset="0"/>
                <a:cs typeface="Arial" panose="020B0604020202020204" pitchFamily="34" charset="0"/>
              </a:rPr>
              <a:t>			</a:t>
            </a:r>
            <a:r>
              <a:rPr lang="en-GB" sz="1600" u="sng" dirty="0">
                <a:latin typeface="Arial" panose="020B0604020202020204" pitchFamily="34" charset="0"/>
                <a:cs typeface="Arial" panose="020B0604020202020204" pitchFamily="34" charset="0"/>
              </a:rPr>
              <a:t>dedicated for the Revision of the Action Plan)</a:t>
            </a:r>
            <a:endParaRPr lang="de-AT" sz="1600" u="sng" dirty="0">
              <a:latin typeface="Arial" panose="020B0604020202020204" pitchFamily="34" charset="0"/>
              <a:cs typeface="Arial" panose="020B0604020202020204" pitchFamily="34" charset="0"/>
            </a:endParaRPr>
          </a:p>
          <a:p>
            <a:r>
              <a:rPr lang="en-GB" sz="1600" b="1" u="sng" dirty="0">
                <a:latin typeface="Arial" panose="020B0604020202020204" pitchFamily="34" charset="0"/>
                <a:cs typeface="Arial" panose="020B0604020202020204" pitchFamily="34" charset="0"/>
              </a:rPr>
              <a:t>05</a:t>
            </a:r>
            <a:r>
              <a:rPr lang="en-GB" sz="1600" b="1" u="sng" baseline="30000" dirty="0">
                <a:latin typeface="Arial" panose="020B0604020202020204" pitchFamily="34" charset="0"/>
                <a:cs typeface="Arial" panose="020B0604020202020204" pitchFamily="34" charset="0"/>
              </a:rPr>
              <a:t>th</a:t>
            </a:r>
            <a:r>
              <a:rPr lang="en-GB" sz="1600" b="1" u="sng" dirty="0">
                <a:latin typeface="Arial" panose="020B0604020202020204" pitchFamily="34" charset="0"/>
                <a:cs typeface="Arial" panose="020B0604020202020204" pitchFamily="34" charset="0"/>
              </a:rPr>
              <a:t> July 			</a:t>
            </a:r>
            <a:r>
              <a:rPr lang="en-GB" sz="1600" u="sng" dirty="0">
                <a:latin typeface="Arial" panose="020B0604020202020204" pitchFamily="34" charset="0"/>
                <a:cs typeface="Arial" panose="020B0604020202020204" pitchFamily="34" charset="0"/>
              </a:rPr>
              <a:t>Final minutes of NC/PAC meeting circulated</a:t>
            </a:r>
            <a:endParaRPr lang="de-AT" sz="1600" u="sng" dirty="0">
              <a:latin typeface="Arial" panose="020B0604020202020204" pitchFamily="34" charset="0"/>
              <a:cs typeface="Arial" panose="020B0604020202020204" pitchFamily="34" charset="0"/>
            </a:endParaRPr>
          </a:p>
          <a:p>
            <a:r>
              <a:rPr lang="en-GB" sz="1600" b="1" dirty="0">
                <a:latin typeface="Arial" panose="020B0604020202020204" pitchFamily="34" charset="0"/>
                <a:cs typeface="Arial" panose="020B0604020202020204" pitchFamily="34" charset="0"/>
              </a:rPr>
              <a:t> 			</a:t>
            </a:r>
            <a:r>
              <a:rPr lang="en-GB" sz="1600" u="sng" dirty="0">
                <a:latin typeface="Arial" panose="020B0604020202020204" pitchFamily="34" charset="0"/>
                <a:cs typeface="Arial" panose="020B0604020202020204" pitchFamily="34" charset="0"/>
              </a:rPr>
              <a:t>Final version of C.I. (incl. the comments of the Annual Forum </a:t>
            </a:r>
            <a:r>
              <a:rPr lang="en-GB" sz="1600" dirty="0">
                <a:latin typeface="Arial" panose="020B0604020202020204" pitchFamily="34" charset="0"/>
                <a:cs typeface="Arial" panose="020B0604020202020204" pitchFamily="34" charset="0"/>
              </a:rPr>
              <a:t>			</a:t>
            </a:r>
            <a:r>
              <a:rPr lang="en-GB" sz="1600" u="sng" dirty="0">
                <a:latin typeface="Arial" panose="020B0604020202020204" pitchFamily="34" charset="0"/>
                <a:cs typeface="Arial" panose="020B0604020202020204" pitchFamily="34" charset="0"/>
              </a:rPr>
              <a:t>Forum) to be sent to DG </a:t>
            </a:r>
            <a:r>
              <a:rPr lang="en-GB" sz="1600" u="sng" dirty="0" err="1">
                <a:latin typeface="Arial" panose="020B0604020202020204" pitchFamily="34" charset="0"/>
                <a:cs typeface="Arial" panose="020B0604020202020204" pitchFamily="34" charset="0"/>
              </a:rPr>
              <a:t>Regio</a:t>
            </a:r>
            <a:r>
              <a:rPr lang="en-GB" sz="1600" u="sng" dirty="0">
                <a:latin typeface="Arial" panose="020B0604020202020204" pitchFamily="34" charset="0"/>
                <a:cs typeface="Arial" panose="020B0604020202020204" pitchFamily="34" charset="0"/>
              </a:rPr>
              <a:t>. Further amendments of NCs </a:t>
            </a:r>
            <a:r>
              <a:rPr lang="en-GB" sz="1600" dirty="0">
                <a:latin typeface="Arial" panose="020B0604020202020204" pitchFamily="34" charset="0"/>
                <a:cs typeface="Arial" panose="020B0604020202020204" pitchFamily="34" charset="0"/>
              </a:rPr>
              <a:t>			</a:t>
            </a:r>
            <a:r>
              <a:rPr lang="en-GB" sz="1600" u="sng" dirty="0">
                <a:latin typeface="Arial" panose="020B0604020202020204" pitchFamily="34" charset="0"/>
                <a:cs typeface="Arial" panose="020B0604020202020204" pitchFamily="34" charset="0"/>
              </a:rPr>
              <a:t>to be sent directly to DG </a:t>
            </a:r>
            <a:r>
              <a:rPr lang="en-GB" sz="1600" u="sng" dirty="0" err="1">
                <a:latin typeface="Arial" panose="020B0604020202020204" pitchFamily="34" charset="0"/>
                <a:cs typeface="Arial" panose="020B0604020202020204" pitchFamily="34" charset="0"/>
              </a:rPr>
              <a:t>Regio</a:t>
            </a:r>
            <a:r>
              <a:rPr lang="en-GB" sz="1600" u="sng" dirty="0">
                <a:latin typeface="Arial" panose="020B0604020202020204" pitchFamily="34" charset="0"/>
                <a:cs typeface="Arial" panose="020B0604020202020204" pitchFamily="34" charset="0"/>
              </a:rPr>
              <a:t> (in cc to the Presidency and DSP)</a:t>
            </a:r>
            <a:endParaRPr lang="de-AT" sz="1600" u="sng" dirty="0">
              <a:latin typeface="Arial" panose="020B0604020202020204" pitchFamily="34" charset="0"/>
              <a:cs typeface="Arial" panose="020B0604020202020204" pitchFamily="34" charset="0"/>
            </a:endParaRPr>
          </a:p>
          <a:p>
            <a:r>
              <a:rPr lang="en-GB" sz="1600" b="1" u="sng" dirty="0">
                <a:latin typeface="Arial" panose="020B0604020202020204" pitchFamily="34" charset="0"/>
                <a:cs typeface="Arial" panose="020B0604020202020204" pitchFamily="34" charset="0"/>
              </a:rPr>
              <a:t>20</a:t>
            </a:r>
            <a:r>
              <a:rPr lang="en-GB" sz="1600" b="1" u="sng" baseline="30000" dirty="0">
                <a:latin typeface="Arial" panose="020B0604020202020204" pitchFamily="34" charset="0"/>
                <a:cs typeface="Arial" panose="020B0604020202020204" pitchFamily="34" charset="0"/>
              </a:rPr>
              <a:t>th</a:t>
            </a:r>
            <a:r>
              <a:rPr lang="en-GB" sz="1600" b="1" u="sng" dirty="0">
                <a:latin typeface="Arial" panose="020B0604020202020204" pitchFamily="34" charset="0"/>
                <a:cs typeface="Arial" panose="020B0604020202020204" pitchFamily="34" charset="0"/>
              </a:rPr>
              <a:t> July 			</a:t>
            </a:r>
            <a:r>
              <a:rPr lang="en-GB" sz="1600" u="sng" dirty="0">
                <a:latin typeface="Arial" panose="020B0604020202020204" pitchFamily="34" charset="0"/>
                <a:cs typeface="Arial" panose="020B0604020202020204" pitchFamily="34" charset="0"/>
              </a:rPr>
              <a:t>Draft of revised Action Plan (SWD) circulated to NCs</a:t>
            </a:r>
            <a:endParaRPr lang="de-AT" sz="1600" u="sng" dirty="0">
              <a:latin typeface="Arial" panose="020B0604020202020204" pitchFamily="34" charset="0"/>
              <a:cs typeface="Arial" panose="020B0604020202020204" pitchFamily="34" charset="0"/>
            </a:endParaRPr>
          </a:p>
          <a:p>
            <a:r>
              <a:rPr lang="en-GB" sz="1600" b="1" u="sng" dirty="0">
                <a:latin typeface="Arial" panose="020B0604020202020204" pitchFamily="34" charset="0"/>
                <a:cs typeface="Arial" panose="020B0604020202020204" pitchFamily="34" charset="0"/>
              </a:rPr>
              <a:t>20</a:t>
            </a:r>
            <a:r>
              <a:rPr lang="en-GB" sz="1600" b="1" u="sng" baseline="30000" dirty="0">
                <a:latin typeface="Arial" panose="020B0604020202020204" pitchFamily="34" charset="0"/>
                <a:cs typeface="Arial" panose="020B0604020202020204" pitchFamily="34" charset="0"/>
              </a:rPr>
              <a:t>th</a:t>
            </a:r>
            <a:r>
              <a:rPr lang="en-GB" sz="1600" b="1" u="sng" dirty="0">
                <a:latin typeface="Arial" panose="020B0604020202020204" pitchFamily="34" charset="0"/>
                <a:cs typeface="Arial" panose="020B0604020202020204" pitchFamily="34" charset="0"/>
              </a:rPr>
              <a:t> August 		</a:t>
            </a:r>
            <a:r>
              <a:rPr lang="en-GB" sz="1600" u="sng" dirty="0">
                <a:latin typeface="Arial" panose="020B0604020202020204" pitchFamily="34" charset="0"/>
                <a:cs typeface="Arial" panose="020B0604020202020204" pitchFamily="34" charset="0"/>
              </a:rPr>
              <a:t>Deadline for NCs feedback (to be sent to DG </a:t>
            </a:r>
            <a:r>
              <a:rPr lang="en-GB" sz="1600" u="sng" dirty="0" err="1">
                <a:latin typeface="Arial" panose="020B0604020202020204" pitchFamily="34" charset="0"/>
                <a:cs typeface="Arial" panose="020B0604020202020204" pitchFamily="34" charset="0"/>
              </a:rPr>
              <a:t>Regio</a:t>
            </a:r>
            <a:r>
              <a:rPr lang="en-GB" sz="1600" u="sng" dirty="0">
                <a:latin typeface="Arial" panose="020B0604020202020204" pitchFamily="34" charset="0"/>
                <a:cs typeface="Arial" panose="020B0604020202020204" pitchFamily="34" charset="0"/>
              </a:rPr>
              <a:t> and in cc  </a:t>
            </a:r>
            <a:r>
              <a:rPr lang="en-GB" sz="1600" dirty="0">
                <a:latin typeface="Arial" panose="020B0604020202020204" pitchFamily="34" charset="0"/>
                <a:cs typeface="Arial" panose="020B0604020202020204" pitchFamily="34" charset="0"/>
              </a:rPr>
              <a:t>			</a:t>
            </a:r>
            <a:r>
              <a:rPr lang="en-GB" sz="1600" u="sng" dirty="0">
                <a:latin typeface="Arial" panose="020B0604020202020204" pitchFamily="34" charset="0"/>
                <a:cs typeface="Arial" panose="020B0604020202020204" pitchFamily="34" charset="0"/>
              </a:rPr>
              <a:t>to the Presidency and DSP)</a:t>
            </a:r>
            <a:endParaRPr lang="de-AT" sz="1600" u="sng" dirty="0">
              <a:latin typeface="Arial" panose="020B0604020202020204" pitchFamily="34" charset="0"/>
              <a:cs typeface="Arial" panose="020B0604020202020204" pitchFamily="34" charset="0"/>
            </a:endParaRPr>
          </a:p>
          <a:p>
            <a:r>
              <a:rPr lang="en-GB" sz="1600" b="1" u="sng" dirty="0">
                <a:latin typeface="Arial" panose="020B0604020202020204" pitchFamily="34" charset="0"/>
                <a:cs typeface="Arial" panose="020B0604020202020204" pitchFamily="34" charset="0"/>
              </a:rPr>
              <a:t>30</a:t>
            </a:r>
            <a:r>
              <a:rPr lang="en-GB" sz="1600" b="1" u="sng" baseline="30000" dirty="0">
                <a:latin typeface="Arial" panose="020B0604020202020204" pitchFamily="34" charset="0"/>
                <a:cs typeface="Arial" panose="020B0604020202020204" pitchFamily="34" charset="0"/>
              </a:rPr>
              <a:t>th</a:t>
            </a:r>
            <a:r>
              <a:rPr lang="en-GB" sz="1600" b="1" u="sng" dirty="0">
                <a:latin typeface="Arial" panose="020B0604020202020204" pitchFamily="34" charset="0"/>
                <a:cs typeface="Arial" panose="020B0604020202020204" pitchFamily="34" charset="0"/>
              </a:rPr>
              <a:t> September 		</a:t>
            </a:r>
            <a:r>
              <a:rPr lang="en-GB" sz="1600" u="sng" dirty="0">
                <a:latin typeface="Arial" panose="020B0604020202020204" pitchFamily="34" charset="0"/>
                <a:cs typeface="Arial" panose="020B0604020202020204" pitchFamily="34" charset="0"/>
              </a:rPr>
              <a:t>Final draft of revised Action Plan (SWD) circulated</a:t>
            </a:r>
            <a:endParaRPr lang="de-AT" sz="1600" u="sng" dirty="0">
              <a:latin typeface="Arial" panose="020B0604020202020204" pitchFamily="34" charset="0"/>
              <a:cs typeface="Arial" panose="020B0604020202020204" pitchFamily="34" charset="0"/>
            </a:endParaRPr>
          </a:p>
          <a:p>
            <a:r>
              <a:rPr lang="en-GB" sz="1600" b="1" u="sng" dirty="0">
                <a:latin typeface="Arial" panose="020B0604020202020204" pitchFamily="34" charset="0"/>
                <a:cs typeface="Arial" panose="020B0604020202020204" pitchFamily="34" charset="0"/>
              </a:rPr>
              <a:t>21</a:t>
            </a:r>
            <a:r>
              <a:rPr lang="en-GB" sz="1600" b="1" u="sng" baseline="30000" dirty="0">
                <a:latin typeface="Arial" panose="020B0604020202020204" pitchFamily="34" charset="0"/>
                <a:cs typeface="Arial" panose="020B0604020202020204" pitchFamily="34" charset="0"/>
              </a:rPr>
              <a:t>st</a:t>
            </a:r>
            <a:r>
              <a:rPr lang="en-GB" sz="1600" b="1" u="sng" dirty="0">
                <a:latin typeface="Arial" panose="020B0604020202020204" pitchFamily="34" charset="0"/>
                <a:cs typeface="Arial" panose="020B0604020202020204" pitchFamily="34" charset="0"/>
              </a:rPr>
              <a:t> October 		</a:t>
            </a:r>
            <a:r>
              <a:rPr lang="en-GB" sz="1600" u="sng" dirty="0">
                <a:latin typeface="Arial" panose="020B0604020202020204" pitchFamily="34" charset="0"/>
                <a:cs typeface="Arial" panose="020B0604020202020204" pitchFamily="34" charset="0"/>
              </a:rPr>
              <a:t>Deadline for comments of NCs</a:t>
            </a:r>
            <a:endParaRPr lang="de-AT" sz="1600" u="sng" dirty="0">
              <a:latin typeface="Arial" panose="020B0604020202020204" pitchFamily="34" charset="0"/>
              <a:cs typeface="Arial" panose="020B0604020202020204" pitchFamily="34" charset="0"/>
            </a:endParaRPr>
          </a:p>
          <a:p>
            <a:r>
              <a:rPr lang="en-GB" sz="1600" b="1" u="sng" dirty="0">
                <a:latin typeface="Arial" panose="020B0604020202020204" pitchFamily="34" charset="0"/>
                <a:cs typeface="Arial" panose="020B0604020202020204" pitchFamily="34" charset="0"/>
              </a:rPr>
              <a:t>October/November 	</a:t>
            </a:r>
            <a:r>
              <a:rPr lang="en-GB" sz="1600" u="sng" dirty="0">
                <a:latin typeface="Arial" panose="020B0604020202020204" pitchFamily="34" charset="0"/>
                <a:cs typeface="Arial" panose="020B0604020202020204" pitchFamily="34" charset="0"/>
              </a:rPr>
              <a:t>Ministerial Meeting of Ministers responsible for EUSDR with </a:t>
            </a:r>
            <a:r>
              <a:rPr lang="en-GB" sz="1600" dirty="0">
                <a:latin typeface="Arial" panose="020B0604020202020204" pitchFamily="34" charset="0"/>
                <a:cs typeface="Arial" panose="020B0604020202020204" pitchFamily="34" charset="0"/>
              </a:rPr>
              <a:t>				</a:t>
            </a:r>
            <a:r>
              <a:rPr lang="en-GB" sz="1600" u="sng" dirty="0">
                <a:latin typeface="Arial" panose="020B0604020202020204" pitchFamily="34" charset="0"/>
                <a:cs typeface="Arial" panose="020B0604020202020204" pitchFamily="34" charset="0"/>
              </a:rPr>
              <a:t>the new Commissioner responsible for Regional and Urban </a:t>
            </a:r>
            <a:r>
              <a:rPr lang="en-GB" sz="1600" dirty="0">
                <a:latin typeface="Arial" panose="020B0604020202020204" pitchFamily="34" charset="0"/>
                <a:cs typeface="Arial" panose="020B0604020202020204" pitchFamily="34" charset="0"/>
              </a:rPr>
              <a:t>				</a:t>
            </a:r>
            <a:r>
              <a:rPr lang="en-GB" sz="1600" u="sng" dirty="0">
                <a:latin typeface="Arial" panose="020B0604020202020204" pitchFamily="34" charset="0"/>
                <a:cs typeface="Arial" panose="020B0604020202020204" pitchFamily="34" charset="0"/>
              </a:rPr>
              <a:t>Development and the Commissioner for Neighbourhood 	</a:t>
            </a:r>
            <a:r>
              <a:rPr lang="en-GB" sz="1600" dirty="0">
                <a:latin typeface="Arial" panose="020B0604020202020204" pitchFamily="34" charset="0"/>
                <a:cs typeface="Arial" panose="020B0604020202020204" pitchFamily="34" charset="0"/>
              </a:rPr>
              <a:t>			</a:t>
            </a:r>
            <a:r>
              <a:rPr lang="en-GB" sz="1600" u="sng" dirty="0">
                <a:latin typeface="Arial" panose="020B0604020202020204" pitchFamily="34" charset="0"/>
                <a:cs typeface="Arial" panose="020B0604020202020204" pitchFamily="34" charset="0"/>
              </a:rPr>
              <a:t>Policy as kick-off for the new Action Plan.</a:t>
            </a:r>
            <a:endParaRPr lang="de-AT" sz="1600" u="sng"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784603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Grafik 16"/>
          <p:cNvPicPr>
            <a:picLocks noChangeAspect="1"/>
          </p:cNvPicPr>
          <p:nvPr/>
        </p:nvPicPr>
        <p:blipFill rotWithShape="1">
          <a:blip r:embed="rId3" cstate="print">
            <a:extLst>
              <a:ext uri="{28A0092B-C50C-407E-A947-70E740481C1C}">
                <a14:useLocalDpi xmlns:a14="http://schemas.microsoft.com/office/drawing/2010/main" val="0"/>
              </a:ext>
            </a:extLst>
          </a:blip>
          <a:srcRect l="86667"/>
          <a:stretch/>
        </p:blipFill>
        <p:spPr>
          <a:xfrm>
            <a:off x="7153567" y="4866285"/>
            <a:ext cx="2075337" cy="1552884"/>
          </a:xfrm>
          <a:prstGeom prst="rect">
            <a:avLst/>
          </a:prstGeom>
        </p:spPr>
      </p:pic>
      <p:sp>
        <p:nvSpPr>
          <p:cNvPr id="18" name="Rechteck 17"/>
          <p:cNvSpPr/>
          <p:nvPr/>
        </p:nvSpPr>
        <p:spPr>
          <a:xfrm>
            <a:off x="7020216" y="6214341"/>
            <a:ext cx="1961328" cy="507831"/>
          </a:xfrm>
          <a:prstGeom prst="rect">
            <a:avLst/>
          </a:prstGeom>
        </p:spPr>
        <p:txBody>
          <a:bodyPr wrap="square">
            <a:spAutoFit/>
          </a:bodyPr>
          <a:lstStyle/>
          <a:p>
            <a:pPr algn="r"/>
            <a:r>
              <a:rPr lang="en-US" sz="900" dirty="0">
                <a:latin typeface="Arial" panose="020B0604020202020204" pitchFamily="34" charset="0"/>
                <a:cs typeface="Arial" panose="020B0604020202020204" pitchFamily="34" charset="0"/>
              </a:rPr>
              <a:t>CO-FUNDED BY THE EUROPEAN REGIONAL DEVELOPMENT FUND</a:t>
            </a:r>
            <a:endParaRPr lang="de-AT" sz="900" dirty="0">
              <a:latin typeface="Arial" panose="020B0604020202020204" pitchFamily="34" charset="0"/>
              <a:cs typeface="Arial" panose="020B0604020202020204" pitchFamily="34" charset="0"/>
            </a:endParaRPr>
          </a:p>
        </p:txBody>
      </p:sp>
      <p:sp>
        <p:nvSpPr>
          <p:cNvPr id="2" name="Textfeld 1"/>
          <p:cNvSpPr txBox="1"/>
          <p:nvPr/>
        </p:nvSpPr>
        <p:spPr>
          <a:xfrm>
            <a:off x="84905" y="2252568"/>
            <a:ext cx="9143999" cy="553998"/>
          </a:xfrm>
          <a:prstGeom prst="rect">
            <a:avLst/>
          </a:prstGeom>
          <a:noFill/>
        </p:spPr>
        <p:txBody>
          <a:bodyPr wrap="square" rtlCol="0">
            <a:spAutoFit/>
          </a:bodyPr>
          <a:lstStyle/>
          <a:p>
            <a:pPr algn="ctr"/>
            <a:r>
              <a:rPr lang="de-DE" sz="3000" b="1" dirty="0">
                <a:solidFill>
                  <a:srgbClr val="0E4194"/>
                </a:solidFill>
                <a:latin typeface="Arial" panose="020B0604020202020204" pitchFamily="34" charset="0"/>
                <a:cs typeface="Arial" panose="020B0604020202020204" pitchFamily="34" charset="0"/>
              </a:rPr>
              <a:t>THANK YOU FOR YOUR ATTENTION!</a:t>
            </a:r>
          </a:p>
        </p:txBody>
      </p:sp>
      <p:sp>
        <p:nvSpPr>
          <p:cNvPr id="3" name="Rechteck 2"/>
          <p:cNvSpPr/>
          <p:nvPr/>
        </p:nvSpPr>
        <p:spPr>
          <a:xfrm>
            <a:off x="915459" y="4075275"/>
            <a:ext cx="4572000" cy="923330"/>
          </a:xfrm>
          <a:prstGeom prst="rect">
            <a:avLst/>
          </a:prstGeom>
        </p:spPr>
        <p:txBody>
          <a:bodyPr>
            <a:spAutoFit/>
          </a:bodyPr>
          <a:lstStyle/>
          <a:p>
            <a:r>
              <a:rPr lang="en-GB" b="1" dirty="0">
                <a:latin typeface="Arial" panose="020B0604020202020204" pitchFamily="34" charset="0"/>
                <a:cs typeface="Arial" panose="020B0604020202020204" pitchFamily="34" charset="0"/>
              </a:rPr>
              <a:t>Robert LICHTNER</a:t>
            </a:r>
            <a:r>
              <a:rPr lang="en-GB" dirty="0">
                <a:latin typeface="Arial" panose="020B0604020202020204" pitchFamily="34" charset="0"/>
                <a:cs typeface="Arial" panose="020B0604020202020204" pitchFamily="34" charset="0"/>
              </a:rPr>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EUSDR – Danube Strategy Point</a:t>
            </a:r>
          </a:p>
          <a:p>
            <a:r>
              <a:rPr lang="en-GB" dirty="0">
                <a:latin typeface="Arial" panose="020B0604020202020204" pitchFamily="34" charset="0"/>
                <a:cs typeface="Arial" panose="020B0604020202020204" pitchFamily="34" charset="0"/>
              </a:rPr>
              <a:t>robert.lichtner@eusdr-dsp.eu</a:t>
            </a:r>
            <a:endParaRPr lang="de-A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540672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1"/>
          <p:cNvSpPr txBox="1">
            <a:spLocks/>
          </p:cNvSpPr>
          <p:nvPr/>
        </p:nvSpPr>
        <p:spPr>
          <a:xfrm>
            <a:off x="1439652" y="2830973"/>
            <a:ext cx="5829300" cy="70604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sz="2025" dirty="0">
              <a:solidFill>
                <a:srgbClr val="F28800"/>
              </a:solidFill>
              <a:ea typeface="ＭＳ Ｐゴシック" pitchFamily="34" charset="-128"/>
            </a:endParaRPr>
          </a:p>
        </p:txBody>
      </p:sp>
      <p:sp>
        <p:nvSpPr>
          <p:cNvPr id="2" name="Rechteck 1"/>
          <p:cNvSpPr/>
          <p:nvPr/>
        </p:nvSpPr>
        <p:spPr>
          <a:xfrm>
            <a:off x="0" y="2436420"/>
            <a:ext cx="8892087" cy="4001095"/>
          </a:xfrm>
          <a:prstGeom prst="rect">
            <a:avLst/>
          </a:prstGeom>
          <a:solidFill>
            <a:schemeClr val="bg1"/>
          </a:solidFill>
        </p:spPr>
        <p:txBody>
          <a:bodyPr wrap="square">
            <a:spAutoFit/>
          </a:bodyPr>
          <a:lstStyle/>
          <a:p>
            <a:pPr marL="742950" lvl="1" indent="-285750">
              <a:spcAft>
                <a:spcPts val="600"/>
              </a:spcAft>
              <a:buFont typeface="Arial" panose="020B0604020202020204" pitchFamily="34" charset="0"/>
              <a:buChar char="•"/>
            </a:pPr>
            <a:r>
              <a:rPr lang="en-GB" sz="1500" dirty="0">
                <a:latin typeface="Arial" panose="020B0604020202020204" pitchFamily="34" charset="0"/>
                <a:cs typeface="Arial" panose="020B0604020202020204" pitchFamily="34" charset="0"/>
              </a:rPr>
              <a:t>Delivered by DSP on 14</a:t>
            </a:r>
            <a:r>
              <a:rPr lang="en-GB" sz="1500" baseline="30000" dirty="0">
                <a:latin typeface="Arial" panose="020B0604020202020204" pitchFamily="34" charset="0"/>
                <a:cs typeface="Arial" panose="020B0604020202020204" pitchFamily="34" charset="0"/>
              </a:rPr>
              <a:t>th</a:t>
            </a:r>
            <a:r>
              <a:rPr lang="en-GB" sz="1500" dirty="0">
                <a:latin typeface="Arial" panose="020B0604020202020204" pitchFamily="34" charset="0"/>
                <a:cs typeface="Arial" panose="020B0604020202020204" pitchFamily="34" charset="0"/>
              </a:rPr>
              <a:t> May 2019 </a:t>
            </a:r>
          </a:p>
          <a:p>
            <a:pPr marL="742950" lvl="1" indent="-285750">
              <a:spcAft>
                <a:spcPts val="600"/>
              </a:spcAft>
              <a:buFont typeface="Arial" panose="020B0604020202020204" pitchFamily="34" charset="0"/>
              <a:buChar char="•"/>
            </a:pPr>
            <a:r>
              <a:rPr lang="en-GB" sz="1500" dirty="0">
                <a:latin typeface="Arial" panose="020B0604020202020204" pitchFamily="34" charset="0"/>
                <a:cs typeface="Arial" panose="020B0604020202020204" pitchFamily="34" charset="0"/>
              </a:rPr>
              <a:t>Based on inputs by PACs (after consulting SG) and NCs</a:t>
            </a:r>
          </a:p>
          <a:p>
            <a:pPr marL="742950" lvl="1" indent="-285750">
              <a:spcAft>
                <a:spcPts val="600"/>
              </a:spcAft>
              <a:buFont typeface="Arial" panose="020B0604020202020204" pitchFamily="34" charset="0"/>
              <a:buChar char="•"/>
            </a:pPr>
            <a:r>
              <a:rPr lang="en-GB" sz="1500" dirty="0">
                <a:latin typeface="Arial" panose="020B0604020202020204" pitchFamily="34" charset="0"/>
                <a:cs typeface="Arial" panose="020B0604020202020204" pitchFamily="34" charset="0"/>
              </a:rPr>
              <a:t>Further sources: </a:t>
            </a:r>
          </a:p>
          <a:p>
            <a:pPr marL="1200150" lvl="2" indent="-285750">
              <a:spcAft>
                <a:spcPts val="600"/>
              </a:spcAft>
              <a:buFont typeface="Arial" panose="020B0604020202020204" pitchFamily="34" charset="0"/>
              <a:buChar char="•"/>
            </a:pPr>
            <a:r>
              <a:rPr lang="en-GB" sz="1500" dirty="0">
                <a:latin typeface="Arial" panose="020B0604020202020204" pitchFamily="34" charset="0"/>
                <a:cs typeface="Arial" panose="020B0604020202020204" pitchFamily="34" charset="0"/>
              </a:rPr>
              <a:t>Current AP, NC/PAC questionnaires by BG, RO presidencies, Evaluation draft by METIS, Communication plan</a:t>
            </a:r>
          </a:p>
          <a:p>
            <a:pPr marL="1200150" lvl="2" indent="-285750">
              <a:spcAft>
                <a:spcPts val="600"/>
              </a:spcAft>
              <a:buFont typeface="Arial" panose="020B0604020202020204" pitchFamily="34" charset="0"/>
              <a:buChar char="•"/>
            </a:pPr>
            <a:r>
              <a:rPr lang="en-GB" sz="1500" dirty="0">
                <a:latin typeface="Arial" panose="020B0604020202020204" pitchFamily="34" charset="0"/>
                <a:cs typeface="Arial" panose="020B0604020202020204" pitchFamily="34" charset="0"/>
              </a:rPr>
              <a:t>EC proposals / drafts (excerpt):</a:t>
            </a:r>
          </a:p>
          <a:p>
            <a:pPr marL="1657350" lvl="3" indent="-285750">
              <a:spcAft>
                <a:spcPts val="600"/>
              </a:spcAft>
              <a:buFont typeface="Arial" panose="020B0604020202020204" pitchFamily="34" charset="0"/>
              <a:buChar char="•"/>
            </a:pPr>
            <a:r>
              <a:rPr lang="en-GB" sz="1400" dirty="0">
                <a:latin typeface="Arial" panose="020B0604020202020204" pitchFamily="34" charset="0"/>
                <a:cs typeface="Arial" panose="020B0604020202020204" pitchFamily="34" charset="0"/>
              </a:rPr>
              <a:t>Regulation drafting for the Multiannual Financial Framework (MFF)</a:t>
            </a:r>
          </a:p>
          <a:p>
            <a:pPr marL="1657350" lvl="3" indent="-285750">
              <a:spcAft>
                <a:spcPts val="600"/>
              </a:spcAft>
              <a:buFont typeface="Arial" panose="020B0604020202020204" pitchFamily="34" charset="0"/>
              <a:buChar char="•"/>
            </a:pPr>
            <a:r>
              <a:rPr lang="en-GB" sz="1400" dirty="0">
                <a:latin typeface="Arial" panose="020B0604020202020204" pitchFamily="34" charset="0"/>
                <a:cs typeface="Arial" panose="020B0604020202020204" pitchFamily="34" charset="0"/>
              </a:rPr>
              <a:t>Cohesion Policy 2020+ (Draft Common Provisions Regulation (COM(2018) 375) - 5 Policy Objectives</a:t>
            </a:r>
          </a:p>
          <a:p>
            <a:pPr marL="1657350" lvl="3" indent="-285750">
              <a:spcAft>
                <a:spcPts val="600"/>
              </a:spcAft>
              <a:buFont typeface="Arial" panose="020B0604020202020204" pitchFamily="34" charset="0"/>
              <a:buChar char="•"/>
            </a:pPr>
            <a:r>
              <a:rPr lang="en-GB" sz="1400" dirty="0">
                <a:latin typeface="Arial" panose="020B0604020202020204" pitchFamily="34" charset="0"/>
                <a:cs typeface="Arial" panose="020B0604020202020204" pitchFamily="34" charset="0"/>
              </a:rPr>
              <a:t>Regulation for establishing the Neighbourhood, Development and International Cooperation Instrument (NDICI) (COM(2018) 460 final) </a:t>
            </a:r>
          </a:p>
          <a:p>
            <a:pPr marL="1657350" lvl="3" indent="-285750">
              <a:spcAft>
                <a:spcPts val="600"/>
              </a:spcAft>
              <a:buFont typeface="Arial" panose="020B0604020202020204" pitchFamily="34" charset="0"/>
              <a:buChar char="•"/>
            </a:pPr>
            <a:r>
              <a:rPr lang="de-AT" sz="1400" dirty="0">
                <a:latin typeface="Arial" panose="020B0604020202020204" pitchFamily="34" charset="0"/>
                <a:cs typeface="Arial" panose="020B0604020202020204" pitchFamily="34" charset="0"/>
              </a:rPr>
              <a:t>Regulation Instrument </a:t>
            </a:r>
            <a:r>
              <a:rPr lang="de-AT" sz="1400" dirty="0" err="1">
                <a:latin typeface="Arial" panose="020B0604020202020204" pitchFamily="34" charset="0"/>
                <a:cs typeface="Arial" panose="020B0604020202020204" pitchFamily="34" charset="0"/>
              </a:rPr>
              <a:t>for</a:t>
            </a:r>
            <a:r>
              <a:rPr lang="de-AT" sz="1400" dirty="0">
                <a:latin typeface="Arial" panose="020B0604020202020204" pitchFamily="34" charset="0"/>
                <a:cs typeface="Arial" panose="020B0604020202020204" pitchFamily="34" charset="0"/>
              </a:rPr>
              <a:t> </a:t>
            </a:r>
            <a:r>
              <a:rPr lang="de-AT" sz="1400" dirty="0" err="1">
                <a:latin typeface="Arial" panose="020B0604020202020204" pitchFamily="34" charset="0"/>
                <a:cs typeface="Arial" panose="020B0604020202020204" pitchFamily="34" charset="0"/>
              </a:rPr>
              <a:t>Pre-accession</a:t>
            </a:r>
            <a:r>
              <a:rPr lang="de-AT" sz="1400" dirty="0">
                <a:latin typeface="Arial" panose="020B0604020202020204" pitchFamily="34" charset="0"/>
                <a:cs typeface="Arial" panose="020B0604020202020204" pitchFamily="34" charset="0"/>
              </a:rPr>
              <a:t> Assistance (IPA III)</a:t>
            </a:r>
          </a:p>
          <a:p>
            <a:pPr marL="1200150" lvl="2" indent="-285750">
              <a:spcAft>
                <a:spcPts val="600"/>
              </a:spcAft>
              <a:buFont typeface="Arial" panose="020B0604020202020204" pitchFamily="34" charset="0"/>
              <a:buChar char="•"/>
            </a:pPr>
            <a:r>
              <a:rPr lang="en-GB" sz="1500" dirty="0">
                <a:latin typeface="Arial" panose="020B0604020202020204" pitchFamily="34" charset="0"/>
                <a:cs typeface="Arial" panose="020B0604020202020204" pitchFamily="34" charset="0"/>
              </a:rPr>
              <a:t>MRS APs, Interact, “COWI” study, Steering Group DANUVAL, etc.</a:t>
            </a:r>
          </a:p>
          <a:p>
            <a:pPr marL="1200150" lvl="2" indent="-285750">
              <a:spcAft>
                <a:spcPts val="600"/>
              </a:spcAft>
              <a:buFont typeface="Arial" panose="020B0604020202020204" pitchFamily="34" charset="0"/>
              <a:buChar char="•"/>
            </a:pPr>
            <a:r>
              <a:rPr lang="en-GB" sz="1500" dirty="0">
                <a:latin typeface="Arial" panose="020B0604020202020204" pitchFamily="34" charset="0"/>
                <a:cs typeface="Arial" panose="020B0604020202020204" pitchFamily="34" charset="0"/>
              </a:rPr>
              <a:t>To be added: Results of Online consultation, </a:t>
            </a:r>
            <a:r>
              <a:rPr lang="de-AT" sz="1500" dirty="0">
                <a:latin typeface="Arial" panose="020B0604020202020204" pitchFamily="34" charset="0"/>
                <a:cs typeface="Arial" panose="020B0604020202020204" pitchFamily="34" charset="0"/>
              </a:rPr>
              <a:t>DTP 2021-2027 Territorial Analysis, etc.</a:t>
            </a:r>
            <a:endParaRPr lang="en-GB" sz="1500" dirty="0">
              <a:latin typeface="Arial" panose="020B0604020202020204" pitchFamily="34" charset="0"/>
              <a:cs typeface="Arial" panose="020B0604020202020204" pitchFamily="34" charset="0"/>
            </a:endParaRPr>
          </a:p>
        </p:txBody>
      </p:sp>
      <p:sp>
        <p:nvSpPr>
          <p:cNvPr id="3" name="Textfeld 2"/>
          <p:cNvSpPr txBox="1"/>
          <p:nvPr/>
        </p:nvSpPr>
        <p:spPr>
          <a:xfrm>
            <a:off x="1" y="1105019"/>
            <a:ext cx="9144000" cy="1015663"/>
          </a:xfrm>
          <a:prstGeom prst="rect">
            <a:avLst/>
          </a:prstGeom>
          <a:noFill/>
        </p:spPr>
        <p:txBody>
          <a:bodyPr wrap="square" rtlCol="0">
            <a:spAutoFit/>
          </a:bodyPr>
          <a:lstStyle/>
          <a:p>
            <a:pPr algn="ctr"/>
            <a:r>
              <a:rPr lang="en-GB" sz="3000" b="1" dirty="0">
                <a:solidFill>
                  <a:srgbClr val="0E4194"/>
                </a:solidFill>
                <a:latin typeface="Arial" panose="020B0604020202020204" pitchFamily="34" charset="0"/>
                <a:ea typeface="MS PGothic" panose="020B0600070205080204" pitchFamily="34" charset="-128"/>
                <a:cs typeface="Arial" panose="020B0604020202020204" pitchFamily="34" charset="0"/>
              </a:rPr>
              <a:t>CONSOLIDATED INPUT DOCUMENT FOR THE REVISION OF THE EUSDR ACTION PLAN</a:t>
            </a:r>
            <a:endParaRPr lang="de-DE" sz="3000" b="1" dirty="0">
              <a:solidFill>
                <a:srgbClr val="0E4194"/>
              </a:solidFill>
              <a:latin typeface="Arial" panose="020B0604020202020204" pitchFamily="34" charset="0"/>
              <a:ea typeface="MS PGothic" panose="020B0600070205080204" pitchFamily="34" charset="-128"/>
              <a:cs typeface="Arial" panose="020B0604020202020204" pitchFamily="34" charset="0"/>
            </a:endParaRPr>
          </a:p>
        </p:txBody>
      </p:sp>
      <p:sp>
        <p:nvSpPr>
          <p:cNvPr id="5" name="Textfeld 4">
            <a:extLst>
              <a:ext uri="{FF2B5EF4-FFF2-40B4-BE49-F238E27FC236}">
                <a16:creationId xmlns:a16="http://schemas.microsoft.com/office/drawing/2014/main" id="{E6778A7F-974D-E94B-A810-D0F793E86BE0}"/>
              </a:ext>
            </a:extLst>
          </p:cNvPr>
          <p:cNvSpPr txBox="1"/>
          <p:nvPr/>
        </p:nvSpPr>
        <p:spPr>
          <a:xfrm>
            <a:off x="6638544" y="6591199"/>
            <a:ext cx="2505456" cy="276999"/>
          </a:xfrm>
          <a:prstGeom prst="rect">
            <a:avLst/>
          </a:prstGeom>
          <a:noFill/>
        </p:spPr>
        <p:txBody>
          <a:bodyPr wrap="square" rtlCol="0">
            <a:spAutoFit/>
          </a:bodyPr>
          <a:lstStyle/>
          <a:p>
            <a:pPr algn="r"/>
            <a:r>
              <a:rPr lang="de-DE" sz="1200" dirty="0">
                <a:latin typeface="Arial" panose="020B0604020202020204" pitchFamily="34" charset="0"/>
                <a:cs typeface="Arial" panose="020B0604020202020204" pitchFamily="34" charset="0"/>
              </a:rPr>
              <a:t>State per 17</a:t>
            </a:r>
            <a:r>
              <a:rPr lang="de-DE" sz="1200" baseline="30000" dirty="0">
                <a:latin typeface="Arial" panose="020B0604020202020204" pitchFamily="34" charset="0"/>
                <a:cs typeface="Arial" panose="020B0604020202020204" pitchFamily="34" charset="0"/>
              </a:rPr>
              <a:t>th</a:t>
            </a:r>
            <a:r>
              <a:rPr lang="de-DE" sz="1200" dirty="0">
                <a:latin typeface="Arial" panose="020B0604020202020204" pitchFamily="34" charset="0"/>
                <a:cs typeface="Arial" panose="020B0604020202020204" pitchFamily="34" charset="0"/>
              </a:rPr>
              <a:t> May 2019</a:t>
            </a:r>
          </a:p>
        </p:txBody>
      </p:sp>
    </p:spTree>
    <p:extLst>
      <p:ext uri="{BB962C8B-B14F-4D97-AF65-F5344CB8AC3E}">
        <p14:creationId xmlns:p14="http://schemas.microsoft.com/office/powerpoint/2010/main" val="4748693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1"/>
          <p:cNvSpPr txBox="1">
            <a:spLocks/>
          </p:cNvSpPr>
          <p:nvPr/>
        </p:nvSpPr>
        <p:spPr>
          <a:xfrm>
            <a:off x="1439652" y="2830973"/>
            <a:ext cx="5829300" cy="70604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sz="2025" dirty="0">
              <a:solidFill>
                <a:srgbClr val="F28800"/>
              </a:solidFill>
              <a:ea typeface="ＭＳ Ｐゴシック" pitchFamily="34" charset="-128"/>
            </a:endParaRPr>
          </a:p>
        </p:txBody>
      </p:sp>
      <p:sp>
        <p:nvSpPr>
          <p:cNvPr id="2" name="Rechteck 1"/>
          <p:cNvSpPr/>
          <p:nvPr/>
        </p:nvSpPr>
        <p:spPr>
          <a:xfrm>
            <a:off x="805365" y="1899010"/>
            <a:ext cx="7737056" cy="4939814"/>
          </a:xfrm>
          <a:prstGeom prst="rect">
            <a:avLst/>
          </a:prstGeom>
          <a:solidFill>
            <a:schemeClr val="bg1"/>
          </a:solidFill>
        </p:spPr>
        <p:txBody>
          <a:bodyPr wrap="square">
            <a:spAutoFit/>
          </a:bodyPr>
          <a:lstStyle/>
          <a:p>
            <a:pPr lvl="0" eaLnBrk="0" fontAlgn="base" hangingPunct="0">
              <a:spcBef>
                <a:spcPct val="0"/>
              </a:spcBef>
              <a:spcAft>
                <a:spcPct val="0"/>
              </a:spcAft>
              <a:tabLst>
                <a:tab pos="762000" algn="l"/>
                <a:tab pos="5754688" algn="r"/>
              </a:tabLst>
            </a:pPr>
            <a:r>
              <a:rPr lang="en-GB" altLang="de-DE" sz="1500" b="1" dirty="0">
                <a:latin typeface="Arial" panose="020B0604020202020204" pitchFamily="34" charset="0"/>
                <a:ea typeface="Calibri" panose="020F0502020204030204" pitchFamily="34" charset="0"/>
                <a:cs typeface="Arial" panose="020B0604020202020204" pitchFamily="34" charset="0"/>
              </a:rPr>
              <a:t>PART A:</a:t>
            </a:r>
            <a:endParaRPr lang="de-AT" altLang="de-DE" sz="1500" b="1" dirty="0">
              <a:latin typeface="Arial" panose="020B0604020202020204" pitchFamily="34" charset="0"/>
              <a:cs typeface="Arial" panose="020B0604020202020204" pitchFamily="34" charset="0"/>
            </a:endParaRPr>
          </a:p>
          <a:p>
            <a:pPr lvl="0" eaLnBrk="0" fontAlgn="base" hangingPunct="0">
              <a:spcBef>
                <a:spcPct val="0"/>
              </a:spcBef>
              <a:spcAft>
                <a:spcPct val="0"/>
              </a:spcAft>
              <a:tabLst>
                <a:tab pos="762000" algn="l"/>
                <a:tab pos="5754688" algn="r"/>
              </a:tabLst>
            </a:pPr>
            <a:r>
              <a:rPr lang="en-GB" altLang="de-DE" sz="1500" b="1" dirty="0">
                <a:latin typeface="Arial" panose="020B0604020202020204" pitchFamily="34" charset="0"/>
                <a:ea typeface="Calibri" panose="020F0502020204030204" pitchFamily="34" charset="0"/>
                <a:cs typeface="Arial" panose="020B0604020202020204" pitchFamily="34" charset="0"/>
              </a:rPr>
              <a:t>1. Scope of the Revision Process of the EUSDR Action Plan</a:t>
            </a:r>
            <a:endParaRPr lang="de-AT" altLang="de-DE" sz="1500" b="1" dirty="0">
              <a:latin typeface="Arial" panose="020B0604020202020204" pitchFamily="34" charset="0"/>
              <a:cs typeface="Arial" panose="020B0604020202020204" pitchFamily="34" charset="0"/>
            </a:endParaRPr>
          </a:p>
          <a:p>
            <a:pPr lvl="0" indent="360363" eaLnBrk="0" fontAlgn="base" hangingPunct="0">
              <a:spcBef>
                <a:spcPct val="0"/>
              </a:spcBef>
              <a:spcAft>
                <a:spcPct val="0"/>
              </a:spcAft>
              <a:tabLst>
                <a:tab pos="762000" algn="l"/>
                <a:tab pos="5754688" algn="r"/>
              </a:tabLst>
            </a:pPr>
            <a:r>
              <a:rPr lang="en-GB" altLang="de-DE" sz="1500" dirty="0">
                <a:latin typeface="Arial" panose="020B0604020202020204" pitchFamily="34" charset="0"/>
                <a:ea typeface="Calibri" panose="020F0502020204030204" pitchFamily="34" charset="0"/>
                <a:cs typeface="Arial" panose="020B0604020202020204" pitchFamily="34" charset="0"/>
              </a:rPr>
              <a:t>1.1. EUSDR History</a:t>
            </a:r>
            <a:endParaRPr lang="de-AT" altLang="de-DE" sz="1500" dirty="0">
              <a:latin typeface="Arial" panose="020B0604020202020204" pitchFamily="34" charset="0"/>
              <a:cs typeface="Arial" panose="020B0604020202020204" pitchFamily="34" charset="0"/>
            </a:endParaRPr>
          </a:p>
          <a:p>
            <a:pPr lvl="0" indent="360363" eaLnBrk="0" fontAlgn="base" hangingPunct="0">
              <a:spcBef>
                <a:spcPct val="0"/>
              </a:spcBef>
              <a:spcAft>
                <a:spcPct val="0"/>
              </a:spcAft>
              <a:tabLst>
                <a:tab pos="762000" algn="l"/>
                <a:tab pos="5754688" algn="r"/>
              </a:tabLst>
            </a:pPr>
            <a:r>
              <a:rPr lang="en-GB" altLang="de-DE" sz="1500" dirty="0">
                <a:latin typeface="Arial" panose="020B0604020202020204" pitchFamily="34" charset="0"/>
                <a:ea typeface="Calibri" panose="020F0502020204030204" pitchFamily="34" charset="0"/>
                <a:cs typeface="Arial" panose="020B0604020202020204" pitchFamily="34" charset="0"/>
              </a:rPr>
              <a:t>1.2. The Reasons for revising the Action Plan</a:t>
            </a:r>
            <a:endParaRPr lang="de-AT" altLang="de-DE" sz="1500" dirty="0">
              <a:latin typeface="Arial" panose="020B0604020202020204" pitchFamily="34" charset="0"/>
              <a:cs typeface="Arial" panose="020B0604020202020204" pitchFamily="34" charset="0"/>
            </a:endParaRPr>
          </a:p>
          <a:p>
            <a:pPr lvl="0" indent="360363" eaLnBrk="0" fontAlgn="base" hangingPunct="0">
              <a:spcBef>
                <a:spcPct val="0"/>
              </a:spcBef>
              <a:spcAft>
                <a:spcPct val="0"/>
              </a:spcAft>
              <a:tabLst>
                <a:tab pos="762000" algn="l"/>
                <a:tab pos="5754688" algn="r"/>
              </a:tabLst>
            </a:pPr>
            <a:r>
              <a:rPr lang="en-GB" altLang="de-DE" sz="1500" dirty="0">
                <a:latin typeface="Arial" panose="020B0604020202020204" pitchFamily="34" charset="0"/>
                <a:ea typeface="Calibri" panose="020F0502020204030204" pitchFamily="34" charset="0"/>
                <a:cs typeface="Arial" panose="020B0604020202020204" pitchFamily="34" charset="0"/>
              </a:rPr>
              <a:t>1.3. The scope of the revision</a:t>
            </a:r>
            <a:endParaRPr lang="de-AT" altLang="de-DE" sz="1500" dirty="0">
              <a:latin typeface="Arial" panose="020B0604020202020204" pitchFamily="34" charset="0"/>
              <a:cs typeface="Arial" panose="020B0604020202020204" pitchFamily="34" charset="0"/>
            </a:endParaRPr>
          </a:p>
          <a:p>
            <a:pPr lvl="0" eaLnBrk="0" fontAlgn="base" hangingPunct="0">
              <a:spcBef>
                <a:spcPct val="0"/>
              </a:spcBef>
              <a:spcAft>
                <a:spcPct val="0"/>
              </a:spcAft>
              <a:tabLst>
                <a:tab pos="762000" algn="l"/>
                <a:tab pos="5754688" algn="r"/>
              </a:tabLst>
            </a:pPr>
            <a:r>
              <a:rPr lang="en-GB" altLang="de-DE" sz="1500" b="1" dirty="0">
                <a:latin typeface="Arial" panose="020B0604020202020204" pitchFamily="34" charset="0"/>
                <a:ea typeface="Calibri" panose="020F0502020204030204" pitchFamily="34" charset="0"/>
                <a:cs typeface="Arial" panose="020B0604020202020204" pitchFamily="34" charset="0"/>
              </a:rPr>
              <a:t>2. Description of the Revision Process of the EUSDR Action Plan</a:t>
            </a:r>
            <a:endParaRPr lang="de-AT" altLang="de-DE" sz="1500" b="1" dirty="0">
              <a:latin typeface="Arial" panose="020B0604020202020204" pitchFamily="34" charset="0"/>
              <a:cs typeface="Arial" panose="020B0604020202020204" pitchFamily="34" charset="0"/>
            </a:endParaRPr>
          </a:p>
          <a:p>
            <a:pPr lvl="0" eaLnBrk="0" fontAlgn="base" hangingPunct="0">
              <a:spcBef>
                <a:spcPct val="0"/>
              </a:spcBef>
              <a:spcAft>
                <a:spcPct val="0"/>
              </a:spcAft>
              <a:tabLst>
                <a:tab pos="762000" algn="l"/>
                <a:tab pos="5754688" algn="r"/>
              </a:tabLst>
            </a:pPr>
            <a:r>
              <a:rPr lang="en-GB" altLang="de-DE" sz="1500" b="1" dirty="0">
                <a:latin typeface="Arial" panose="020B0604020202020204" pitchFamily="34" charset="0"/>
                <a:ea typeface="Calibri" panose="020F0502020204030204" pitchFamily="34" charset="0"/>
                <a:cs typeface="Arial" panose="020B0604020202020204" pitchFamily="34" charset="0"/>
              </a:rPr>
              <a:t>3. Results and recommendations from the evaluation</a:t>
            </a:r>
            <a:endParaRPr lang="de-AT" altLang="de-DE" sz="1500" b="1" dirty="0">
              <a:latin typeface="Arial" panose="020B0604020202020204" pitchFamily="34" charset="0"/>
              <a:cs typeface="Arial" panose="020B0604020202020204" pitchFamily="34" charset="0"/>
            </a:endParaRPr>
          </a:p>
          <a:p>
            <a:pPr indent="360363" eaLnBrk="0" fontAlgn="base" hangingPunct="0">
              <a:spcBef>
                <a:spcPct val="0"/>
              </a:spcBef>
              <a:spcAft>
                <a:spcPct val="0"/>
              </a:spcAft>
              <a:tabLst>
                <a:tab pos="762000" algn="l"/>
                <a:tab pos="5754688" algn="r"/>
              </a:tabLst>
            </a:pPr>
            <a:r>
              <a:rPr lang="en-GB" altLang="de-DE" sz="1500" dirty="0">
                <a:latin typeface="Arial" panose="020B0604020202020204" pitchFamily="34" charset="0"/>
                <a:ea typeface="Calibri" panose="020F0502020204030204" pitchFamily="34" charset="0"/>
                <a:cs typeface="Arial" panose="020B0604020202020204" pitchFamily="34" charset="0"/>
              </a:rPr>
              <a:t>3.1.	Preliminary stocktaking of existing knowledge about the EUSDR</a:t>
            </a:r>
            <a:endParaRPr lang="de-AT" altLang="de-DE" sz="1500" dirty="0">
              <a:latin typeface="Arial" panose="020B0604020202020204" pitchFamily="34" charset="0"/>
              <a:ea typeface="Calibri" panose="020F0502020204030204" pitchFamily="34" charset="0"/>
              <a:cs typeface="Arial" panose="020B0604020202020204" pitchFamily="34" charset="0"/>
            </a:endParaRPr>
          </a:p>
          <a:p>
            <a:pPr indent="360363" eaLnBrk="0" fontAlgn="base" hangingPunct="0">
              <a:spcBef>
                <a:spcPct val="0"/>
              </a:spcBef>
              <a:spcAft>
                <a:spcPct val="0"/>
              </a:spcAft>
              <a:tabLst>
                <a:tab pos="762000" algn="l"/>
                <a:tab pos="5754688" algn="r"/>
              </a:tabLst>
            </a:pPr>
            <a:r>
              <a:rPr lang="en-GB" altLang="de-DE" sz="1500" dirty="0">
                <a:latin typeface="Arial" panose="020B0604020202020204" pitchFamily="34" charset="0"/>
                <a:ea typeface="Calibri" panose="020F0502020204030204" pitchFamily="34" charset="0"/>
                <a:cs typeface="Arial" panose="020B0604020202020204" pitchFamily="34" charset="0"/>
              </a:rPr>
              <a:t>3.2.	Preliminary findings of the EUSDR Operational 	Evaluation on the effectiveness,</a:t>
            </a:r>
            <a:br>
              <a:rPr lang="en-GB" altLang="de-DE" sz="1500" dirty="0">
                <a:latin typeface="Arial" panose="020B0604020202020204" pitchFamily="34" charset="0"/>
                <a:ea typeface="Calibri" panose="020F0502020204030204" pitchFamily="34" charset="0"/>
                <a:cs typeface="Arial" panose="020B0604020202020204" pitchFamily="34" charset="0"/>
              </a:rPr>
            </a:br>
            <a:r>
              <a:rPr lang="en-GB" altLang="de-DE" sz="1500" dirty="0">
                <a:latin typeface="Arial" panose="020B0604020202020204" pitchFamily="34" charset="0"/>
                <a:ea typeface="Calibri" panose="020F0502020204030204" pitchFamily="34" charset="0"/>
                <a:cs typeface="Arial" panose="020B0604020202020204" pitchFamily="34" charset="0"/>
              </a:rPr>
              <a:t>	communication and stakeholder involvement of the EUSDR</a:t>
            </a:r>
            <a:endParaRPr lang="de-AT" altLang="de-DE" sz="1500" dirty="0">
              <a:latin typeface="Arial" panose="020B0604020202020204" pitchFamily="34" charset="0"/>
              <a:ea typeface="Calibri" panose="020F0502020204030204" pitchFamily="34" charset="0"/>
              <a:cs typeface="Arial" panose="020B0604020202020204" pitchFamily="34" charset="0"/>
            </a:endParaRPr>
          </a:p>
          <a:p>
            <a:pPr lvl="0" eaLnBrk="0" fontAlgn="base" hangingPunct="0">
              <a:spcBef>
                <a:spcPct val="0"/>
              </a:spcBef>
              <a:spcAft>
                <a:spcPct val="0"/>
              </a:spcAft>
              <a:tabLst>
                <a:tab pos="762000" algn="l"/>
                <a:tab pos="5754688" algn="r"/>
              </a:tabLst>
            </a:pPr>
            <a:r>
              <a:rPr lang="en-GB" altLang="de-DE" sz="1500" b="1" dirty="0">
                <a:latin typeface="Arial" panose="020B0604020202020204" pitchFamily="34" charset="0"/>
                <a:ea typeface="Calibri" panose="020F0502020204030204" pitchFamily="34" charset="0"/>
                <a:cs typeface="Arial" panose="020B0604020202020204" pitchFamily="34" charset="0"/>
              </a:rPr>
              <a:t>4. The Narrative for the Danube Region</a:t>
            </a:r>
            <a:endParaRPr lang="de-AT" altLang="de-DE" sz="1500" b="1" dirty="0">
              <a:latin typeface="Arial" panose="020B0604020202020204" pitchFamily="34" charset="0"/>
              <a:cs typeface="Arial" panose="020B0604020202020204" pitchFamily="34" charset="0"/>
            </a:endParaRPr>
          </a:p>
          <a:p>
            <a:pPr lvl="0" eaLnBrk="0" fontAlgn="base" hangingPunct="0">
              <a:spcBef>
                <a:spcPct val="0"/>
              </a:spcBef>
              <a:spcAft>
                <a:spcPct val="0"/>
              </a:spcAft>
              <a:tabLst>
                <a:tab pos="762000" algn="l"/>
                <a:tab pos="5754688" algn="r"/>
              </a:tabLst>
            </a:pPr>
            <a:r>
              <a:rPr lang="en-GB" altLang="de-DE" sz="1500" b="1" dirty="0">
                <a:latin typeface="Arial" panose="020B0604020202020204" pitchFamily="34" charset="0"/>
                <a:ea typeface="Calibri" panose="020F0502020204030204" pitchFamily="34" charset="0"/>
                <a:cs typeface="Arial" panose="020B0604020202020204" pitchFamily="34" charset="0"/>
              </a:rPr>
              <a:t>5. Strategic Objectives for increasing the Quality of Living in the Danube Region</a:t>
            </a:r>
            <a:endParaRPr lang="de-AT" altLang="de-DE" sz="1500" b="1" dirty="0">
              <a:latin typeface="Arial" panose="020B0604020202020204" pitchFamily="34" charset="0"/>
              <a:cs typeface="Arial" panose="020B0604020202020204" pitchFamily="34" charset="0"/>
            </a:endParaRPr>
          </a:p>
          <a:p>
            <a:pPr lvl="0" indent="360363" eaLnBrk="0" fontAlgn="base" hangingPunct="0">
              <a:spcBef>
                <a:spcPct val="0"/>
              </a:spcBef>
              <a:spcAft>
                <a:spcPct val="0"/>
              </a:spcAft>
              <a:tabLst>
                <a:tab pos="762000" algn="l"/>
                <a:tab pos="5754688" algn="r"/>
              </a:tabLst>
            </a:pPr>
            <a:r>
              <a:rPr lang="en-GB" altLang="de-DE" sz="1500" dirty="0">
                <a:latin typeface="Arial" panose="020B0604020202020204" pitchFamily="34" charset="0"/>
                <a:ea typeface="Calibri" panose="020F0502020204030204" pitchFamily="34" charset="0"/>
                <a:cs typeface="Arial" panose="020B0604020202020204" pitchFamily="34" charset="0"/>
              </a:rPr>
              <a:t>5.1.	Acknowledgment of superior goals and objectives</a:t>
            </a:r>
            <a:endParaRPr lang="de-AT" altLang="de-DE" sz="1500" dirty="0">
              <a:latin typeface="Arial" panose="020B0604020202020204" pitchFamily="34" charset="0"/>
              <a:ea typeface="Calibri" panose="020F0502020204030204" pitchFamily="34" charset="0"/>
              <a:cs typeface="Arial" panose="020B0604020202020204" pitchFamily="34" charset="0"/>
            </a:endParaRPr>
          </a:p>
          <a:p>
            <a:pPr lvl="0" indent="360363" eaLnBrk="0" fontAlgn="base" hangingPunct="0">
              <a:spcBef>
                <a:spcPct val="0"/>
              </a:spcBef>
              <a:spcAft>
                <a:spcPct val="0"/>
              </a:spcAft>
              <a:tabLst>
                <a:tab pos="762000" algn="l"/>
                <a:tab pos="5754688" algn="r"/>
              </a:tabLst>
            </a:pPr>
            <a:r>
              <a:rPr lang="en-GB" altLang="de-DE" sz="1500" dirty="0">
                <a:latin typeface="Arial" panose="020B0604020202020204" pitchFamily="34" charset="0"/>
                <a:ea typeface="Calibri" panose="020F0502020204030204" pitchFamily="34" charset="0"/>
                <a:cs typeface="Arial" panose="020B0604020202020204" pitchFamily="34" charset="0"/>
              </a:rPr>
              <a:t>5.2.	Principles and Objectives of EUSDR</a:t>
            </a:r>
            <a:endParaRPr lang="de-AT" altLang="de-DE" sz="1500" dirty="0">
              <a:latin typeface="Arial" panose="020B0604020202020204" pitchFamily="34" charset="0"/>
              <a:ea typeface="Calibri" panose="020F0502020204030204" pitchFamily="34" charset="0"/>
              <a:cs typeface="Arial" panose="020B0604020202020204" pitchFamily="34" charset="0"/>
            </a:endParaRPr>
          </a:p>
          <a:p>
            <a:pPr lvl="0" eaLnBrk="0" fontAlgn="base" hangingPunct="0">
              <a:spcBef>
                <a:spcPct val="0"/>
              </a:spcBef>
              <a:spcAft>
                <a:spcPct val="0"/>
              </a:spcAft>
              <a:tabLst>
                <a:tab pos="762000" algn="l"/>
                <a:tab pos="5754688" algn="r"/>
              </a:tabLst>
            </a:pPr>
            <a:r>
              <a:rPr lang="en-GB" altLang="de-DE" sz="1500" b="1" dirty="0">
                <a:latin typeface="Arial" panose="020B0604020202020204" pitchFamily="34" charset="0"/>
                <a:ea typeface="Calibri" panose="020F0502020204030204" pitchFamily="34" charset="0"/>
                <a:cs typeface="Arial" panose="020B0604020202020204" pitchFamily="34" charset="0"/>
              </a:rPr>
              <a:t>6. Priorities and Pillars: Objectives and Targets</a:t>
            </a:r>
            <a:endParaRPr lang="de-AT" altLang="de-DE" sz="1500" b="1" dirty="0">
              <a:latin typeface="Arial" panose="020B0604020202020204" pitchFamily="34" charset="0"/>
              <a:cs typeface="Arial" panose="020B0604020202020204" pitchFamily="34" charset="0"/>
            </a:endParaRPr>
          </a:p>
          <a:p>
            <a:pPr lvl="0" eaLnBrk="0" fontAlgn="base" hangingPunct="0">
              <a:spcBef>
                <a:spcPct val="0"/>
              </a:spcBef>
              <a:spcAft>
                <a:spcPct val="0"/>
              </a:spcAft>
              <a:tabLst>
                <a:tab pos="762000" algn="l"/>
                <a:tab pos="5754688" algn="r"/>
              </a:tabLst>
            </a:pPr>
            <a:r>
              <a:rPr lang="en-GB" altLang="de-DE" sz="1500" b="1" dirty="0">
                <a:latin typeface="Arial" panose="020B0604020202020204" pitchFamily="34" charset="0"/>
                <a:ea typeface="Calibri" panose="020F0502020204030204" pitchFamily="34" charset="0"/>
                <a:cs typeface="Arial" panose="020B0604020202020204" pitchFamily="34" charset="0"/>
              </a:rPr>
              <a:t>7. EUSDR Governance</a:t>
            </a:r>
            <a:endParaRPr lang="de-AT" altLang="de-DE" sz="1500" b="1" dirty="0">
              <a:latin typeface="Arial" panose="020B0604020202020204" pitchFamily="34" charset="0"/>
              <a:cs typeface="Arial" panose="020B0604020202020204" pitchFamily="34" charset="0"/>
            </a:endParaRPr>
          </a:p>
          <a:p>
            <a:pPr indent="360363" eaLnBrk="0" fontAlgn="base" hangingPunct="0">
              <a:spcBef>
                <a:spcPct val="0"/>
              </a:spcBef>
              <a:spcAft>
                <a:spcPct val="0"/>
              </a:spcAft>
              <a:tabLst>
                <a:tab pos="762000" algn="l"/>
                <a:tab pos="5754688" algn="r"/>
              </a:tabLst>
            </a:pPr>
            <a:r>
              <a:rPr lang="en-GB" altLang="de-DE" sz="1500" dirty="0">
                <a:latin typeface="Arial" panose="020B0604020202020204" pitchFamily="34" charset="0"/>
                <a:ea typeface="Calibri" panose="020F0502020204030204" pitchFamily="34" charset="0"/>
                <a:cs typeface="Arial" panose="020B0604020202020204" pitchFamily="34" charset="0"/>
              </a:rPr>
              <a:t>7.1.	Internal governance – core EUSDR actors</a:t>
            </a:r>
            <a:endParaRPr lang="de-AT" altLang="de-DE" sz="1500" dirty="0">
              <a:latin typeface="Arial" panose="020B0604020202020204" pitchFamily="34" charset="0"/>
              <a:ea typeface="Calibri" panose="020F0502020204030204" pitchFamily="34" charset="0"/>
              <a:cs typeface="Arial" panose="020B0604020202020204" pitchFamily="34" charset="0"/>
            </a:endParaRPr>
          </a:p>
          <a:p>
            <a:pPr indent="360363" eaLnBrk="0" fontAlgn="base" hangingPunct="0">
              <a:spcBef>
                <a:spcPct val="0"/>
              </a:spcBef>
              <a:spcAft>
                <a:spcPct val="0"/>
              </a:spcAft>
              <a:tabLst>
                <a:tab pos="762000" algn="l"/>
                <a:tab pos="5754688" algn="r"/>
              </a:tabLst>
            </a:pPr>
            <a:r>
              <a:rPr lang="en-GB" altLang="de-DE" sz="1500" dirty="0">
                <a:latin typeface="Arial" panose="020B0604020202020204" pitchFamily="34" charset="0"/>
                <a:ea typeface="Calibri" panose="020F0502020204030204" pitchFamily="34" charset="0"/>
                <a:cs typeface="Arial" panose="020B0604020202020204" pitchFamily="34" charset="0"/>
              </a:rPr>
              <a:t>7.2.	External governance</a:t>
            </a:r>
            <a:endParaRPr lang="de-AT" altLang="de-DE" sz="1500" dirty="0">
              <a:latin typeface="Arial" panose="020B0604020202020204" pitchFamily="34" charset="0"/>
              <a:ea typeface="Calibri" panose="020F0502020204030204" pitchFamily="34" charset="0"/>
              <a:cs typeface="Arial" panose="020B0604020202020204" pitchFamily="34" charset="0"/>
            </a:endParaRPr>
          </a:p>
          <a:p>
            <a:pPr indent="360363" eaLnBrk="0" fontAlgn="base" hangingPunct="0">
              <a:spcBef>
                <a:spcPct val="0"/>
              </a:spcBef>
              <a:spcAft>
                <a:spcPct val="0"/>
              </a:spcAft>
              <a:tabLst>
                <a:tab pos="762000" algn="l"/>
                <a:tab pos="5754688" algn="r"/>
              </a:tabLst>
            </a:pPr>
            <a:r>
              <a:rPr lang="en-GB" altLang="de-DE" sz="1500" dirty="0">
                <a:latin typeface="Arial" panose="020B0604020202020204" pitchFamily="34" charset="0"/>
                <a:ea typeface="Calibri" panose="020F0502020204030204" pitchFamily="34" charset="0"/>
                <a:cs typeface="Arial" panose="020B0604020202020204" pitchFamily="34" charset="0"/>
              </a:rPr>
              <a:t>7.3.	Cooperation with other MRS and sea-basin strategies</a:t>
            </a:r>
          </a:p>
          <a:p>
            <a:pPr lvl="0" eaLnBrk="0" fontAlgn="base" hangingPunct="0">
              <a:spcBef>
                <a:spcPct val="0"/>
              </a:spcBef>
              <a:spcAft>
                <a:spcPct val="0"/>
              </a:spcAft>
              <a:tabLst>
                <a:tab pos="762000" algn="l"/>
                <a:tab pos="5754688" algn="r"/>
              </a:tabLst>
            </a:pPr>
            <a:r>
              <a:rPr lang="en-GB" altLang="de-DE" sz="1500" b="1" dirty="0">
                <a:latin typeface="Arial" panose="020B0604020202020204" pitchFamily="34" charset="0"/>
                <a:ea typeface="Calibri" panose="020F0502020204030204" pitchFamily="34" charset="0"/>
                <a:cs typeface="Arial" panose="020B0604020202020204" pitchFamily="34" charset="0"/>
              </a:rPr>
              <a:t>8. Interplay of EUSDR with European funding facilities</a:t>
            </a:r>
          </a:p>
          <a:p>
            <a:pPr lvl="0" eaLnBrk="0" fontAlgn="base" hangingPunct="0">
              <a:spcBef>
                <a:spcPct val="0"/>
              </a:spcBef>
              <a:spcAft>
                <a:spcPct val="0"/>
              </a:spcAft>
              <a:tabLst>
                <a:tab pos="762000" algn="l"/>
                <a:tab pos="5754688" algn="r"/>
              </a:tabLst>
            </a:pPr>
            <a:endParaRPr lang="en-GB" sz="1500" b="1" dirty="0">
              <a:latin typeface="Arial" panose="020B0604020202020204" pitchFamily="34" charset="0"/>
              <a:ea typeface="Calibri" panose="020F0502020204030204" pitchFamily="34" charset="0"/>
              <a:cs typeface="Arial" panose="020B0604020202020204" pitchFamily="34" charset="0"/>
            </a:endParaRPr>
          </a:p>
        </p:txBody>
      </p:sp>
      <p:sp>
        <p:nvSpPr>
          <p:cNvPr id="3" name="Textfeld 2"/>
          <p:cNvSpPr txBox="1"/>
          <p:nvPr/>
        </p:nvSpPr>
        <p:spPr>
          <a:xfrm>
            <a:off x="1" y="1105019"/>
            <a:ext cx="9144000" cy="553998"/>
          </a:xfrm>
          <a:prstGeom prst="rect">
            <a:avLst/>
          </a:prstGeom>
          <a:noFill/>
        </p:spPr>
        <p:txBody>
          <a:bodyPr wrap="square" rtlCol="0">
            <a:spAutoFit/>
          </a:bodyPr>
          <a:lstStyle/>
          <a:p>
            <a:pPr algn="ctr"/>
            <a:r>
              <a:rPr lang="en-GB" sz="3000" b="1" dirty="0">
                <a:solidFill>
                  <a:srgbClr val="0E4194"/>
                </a:solidFill>
                <a:latin typeface="Arial" panose="020B0604020202020204" pitchFamily="34" charset="0"/>
                <a:ea typeface="MS PGothic" panose="020B0600070205080204" pitchFamily="34" charset="-128"/>
                <a:cs typeface="Arial" panose="020B0604020202020204" pitchFamily="34" charset="0"/>
              </a:rPr>
              <a:t>2 PART STRUCTURE I</a:t>
            </a:r>
            <a:endParaRPr lang="de-DE" sz="3000" b="1" dirty="0">
              <a:solidFill>
                <a:srgbClr val="0E4194"/>
              </a:solidFill>
              <a:latin typeface="Arial" panose="020B0604020202020204" pitchFamily="34" charset="0"/>
              <a:ea typeface="MS PGothic" panose="020B0600070205080204" pitchFamily="34" charset="-128"/>
              <a:cs typeface="Arial" panose="020B0604020202020204" pitchFamily="34" charset="0"/>
            </a:endParaRPr>
          </a:p>
        </p:txBody>
      </p:sp>
      <p:sp>
        <p:nvSpPr>
          <p:cNvPr id="6" name="Textfeld 5">
            <a:extLst>
              <a:ext uri="{FF2B5EF4-FFF2-40B4-BE49-F238E27FC236}">
                <a16:creationId xmlns:a16="http://schemas.microsoft.com/office/drawing/2014/main" id="{65A55F7E-D257-394B-81D1-D1BE76D4DCE9}"/>
              </a:ext>
            </a:extLst>
          </p:cNvPr>
          <p:cNvSpPr txBox="1"/>
          <p:nvPr/>
        </p:nvSpPr>
        <p:spPr>
          <a:xfrm>
            <a:off x="6638544" y="6591199"/>
            <a:ext cx="2505456" cy="276999"/>
          </a:xfrm>
          <a:prstGeom prst="rect">
            <a:avLst/>
          </a:prstGeom>
          <a:noFill/>
        </p:spPr>
        <p:txBody>
          <a:bodyPr wrap="square" rtlCol="0">
            <a:spAutoFit/>
          </a:bodyPr>
          <a:lstStyle/>
          <a:p>
            <a:pPr algn="r"/>
            <a:r>
              <a:rPr lang="de-DE" sz="1200" dirty="0">
                <a:latin typeface="Arial" panose="020B0604020202020204" pitchFamily="34" charset="0"/>
                <a:cs typeface="Arial" panose="020B0604020202020204" pitchFamily="34" charset="0"/>
              </a:rPr>
              <a:t>State per 17</a:t>
            </a:r>
            <a:r>
              <a:rPr lang="de-DE" sz="1200" baseline="30000" dirty="0">
                <a:latin typeface="Arial" panose="020B0604020202020204" pitchFamily="34" charset="0"/>
                <a:cs typeface="Arial" panose="020B0604020202020204" pitchFamily="34" charset="0"/>
              </a:rPr>
              <a:t>th</a:t>
            </a:r>
            <a:r>
              <a:rPr lang="de-DE" sz="1200" dirty="0">
                <a:latin typeface="Arial" panose="020B0604020202020204" pitchFamily="34" charset="0"/>
                <a:cs typeface="Arial" panose="020B0604020202020204" pitchFamily="34" charset="0"/>
              </a:rPr>
              <a:t> May 2019</a:t>
            </a:r>
          </a:p>
        </p:txBody>
      </p:sp>
    </p:spTree>
    <p:extLst>
      <p:ext uri="{BB962C8B-B14F-4D97-AF65-F5344CB8AC3E}">
        <p14:creationId xmlns:p14="http://schemas.microsoft.com/office/powerpoint/2010/main" val="26323332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1"/>
          <p:cNvSpPr txBox="1">
            <a:spLocks/>
          </p:cNvSpPr>
          <p:nvPr/>
        </p:nvSpPr>
        <p:spPr>
          <a:xfrm>
            <a:off x="1439652" y="2830973"/>
            <a:ext cx="5829300" cy="70604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sz="2025" dirty="0">
              <a:solidFill>
                <a:srgbClr val="F28800"/>
              </a:solidFill>
              <a:ea typeface="ＭＳ Ｐゴシック" pitchFamily="34" charset="-128"/>
            </a:endParaRPr>
          </a:p>
        </p:txBody>
      </p:sp>
      <p:sp>
        <p:nvSpPr>
          <p:cNvPr id="2" name="Rechteck 1"/>
          <p:cNvSpPr/>
          <p:nvPr/>
        </p:nvSpPr>
        <p:spPr>
          <a:xfrm>
            <a:off x="805365" y="1899010"/>
            <a:ext cx="7737056" cy="5016758"/>
          </a:xfrm>
          <a:prstGeom prst="rect">
            <a:avLst/>
          </a:prstGeom>
          <a:solidFill>
            <a:schemeClr val="bg1"/>
          </a:solidFill>
        </p:spPr>
        <p:txBody>
          <a:bodyPr wrap="square">
            <a:spAutoFit/>
          </a:bodyPr>
          <a:lstStyle/>
          <a:p>
            <a:pPr lvl="0" eaLnBrk="0" fontAlgn="base" hangingPunct="0">
              <a:spcBef>
                <a:spcPct val="0"/>
              </a:spcBef>
              <a:spcAft>
                <a:spcPct val="0"/>
              </a:spcAft>
              <a:tabLst>
                <a:tab pos="5754688" algn="r"/>
              </a:tabLst>
            </a:pPr>
            <a:r>
              <a:rPr lang="en-GB" altLang="de-DE" sz="1600" b="1" dirty="0">
                <a:latin typeface="Arial" panose="020B0604020202020204" pitchFamily="34" charset="0"/>
                <a:ea typeface="Calibri" panose="020F0502020204030204" pitchFamily="34" charset="0"/>
                <a:cs typeface="Arial" panose="020B0604020202020204" pitchFamily="34" charset="0"/>
              </a:rPr>
              <a:t>PART B:</a:t>
            </a:r>
          </a:p>
          <a:p>
            <a:pPr lvl="0" eaLnBrk="0" fontAlgn="base" hangingPunct="0">
              <a:spcBef>
                <a:spcPct val="0"/>
              </a:spcBef>
              <a:spcAft>
                <a:spcPct val="0"/>
              </a:spcAft>
              <a:tabLst>
                <a:tab pos="5754688" algn="r"/>
              </a:tabLst>
            </a:pPr>
            <a:endParaRPr lang="en-GB" altLang="de-DE" sz="1600" dirty="0">
              <a:latin typeface="Arial" panose="020B0604020202020204" pitchFamily="34" charset="0"/>
              <a:ea typeface="Calibri" panose="020F0502020204030204" pitchFamily="34" charset="0"/>
              <a:cs typeface="Arial" panose="020B0604020202020204" pitchFamily="34" charset="0"/>
            </a:endParaRPr>
          </a:p>
          <a:p>
            <a:pPr lvl="0" eaLnBrk="0" fontAlgn="base" hangingPunct="0">
              <a:spcBef>
                <a:spcPct val="0"/>
              </a:spcBef>
              <a:spcAft>
                <a:spcPct val="0"/>
              </a:spcAft>
              <a:tabLst>
                <a:tab pos="5754688" algn="r"/>
              </a:tabLst>
            </a:pPr>
            <a:r>
              <a:rPr lang="en-GB" altLang="de-DE" sz="1600" dirty="0">
                <a:latin typeface="Arial" panose="020B0604020202020204" pitchFamily="34" charset="0"/>
                <a:ea typeface="Calibri" panose="020F0502020204030204" pitchFamily="34" charset="0"/>
                <a:cs typeface="Arial" panose="020B0604020202020204" pitchFamily="34" charset="0"/>
              </a:rPr>
              <a:t>Revised targets, actions and projects for the EUSDR (as received by PACs, without further changes!)</a:t>
            </a:r>
          </a:p>
          <a:p>
            <a:pPr lvl="0" eaLnBrk="0" fontAlgn="base" hangingPunct="0">
              <a:spcBef>
                <a:spcPct val="0"/>
              </a:spcBef>
              <a:spcAft>
                <a:spcPct val="0"/>
              </a:spcAft>
              <a:tabLst>
                <a:tab pos="5754688" algn="r"/>
              </a:tabLst>
            </a:pPr>
            <a:endParaRPr lang="de-AT" altLang="de-DE" sz="1600" dirty="0">
              <a:latin typeface="Arial" panose="020B0604020202020204" pitchFamily="34" charset="0"/>
              <a:cs typeface="Arial" panose="020B0604020202020204" pitchFamily="34" charset="0"/>
            </a:endParaRPr>
          </a:p>
          <a:p>
            <a:pPr marL="285750" lvl="0" indent="-285750" eaLnBrk="0" fontAlgn="base" hangingPunct="0">
              <a:spcBef>
                <a:spcPct val="0"/>
              </a:spcBef>
              <a:spcAft>
                <a:spcPct val="0"/>
              </a:spcAft>
              <a:buFont typeface="Arial" panose="020B0604020202020204" pitchFamily="34" charset="0"/>
              <a:buChar char="•"/>
              <a:tabLst>
                <a:tab pos="5754688" algn="r"/>
              </a:tabLst>
            </a:pPr>
            <a:r>
              <a:rPr lang="en-GB" altLang="de-DE" sz="1600" dirty="0">
                <a:latin typeface="Arial" panose="020B0604020202020204" pitchFamily="34" charset="0"/>
                <a:ea typeface="Calibri" panose="020F0502020204030204" pitchFamily="34" charset="0"/>
                <a:cs typeface="Arial" panose="020B0604020202020204" pitchFamily="34" charset="0"/>
              </a:rPr>
              <a:t>PA 1A - WATERWAYS MOBILITY</a:t>
            </a:r>
            <a:endParaRPr lang="de-AT" altLang="de-DE" sz="1600" dirty="0">
              <a:latin typeface="Arial" panose="020B0604020202020204" pitchFamily="34" charset="0"/>
              <a:cs typeface="Arial" panose="020B0604020202020204" pitchFamily="34" charset="0"/>
            </a:endParaRPr>
          </a:p>
          <a:p>
            <a:pPr marL="285750" lvl="0" indent="-285750" eaLnBrk="0" fontAlgn="base" hangingPunct="0">
              <a:spcBef>
                <a:spcPct val="0"/>
              </a:spcBef>
              <a:spcAft>
                <a:spcPct val="0"/>
              </a:spcAft>
              <a:buFont typeface="Arial" panose="020B0604020202020204" pitchFamily="34" charset="0"/>
              <a:buChar char="•"/>
              <a:tabLst>
                <a:tab pos="5754688" algn="r"/>
              </a:tabLst>
            </a:pPr>
            <a:r>
              <a:rPr lang="en-GB" altLang="de-DE" sz="1600" dirty="0">
                <a:latin typeface="Arial" panose="020B0604020202020204" pitchFamily="34" charset="0"/>
                <a:ea typeface="Calibri" panose="020F0502020204030204" pitchFamily="34" charset="0"/>
                <a:cs typeface="Arial" panose="020B0604020202020204" pitchFamily="34" charset="0"/>
              </a:rPr>
              <a:t>PA 1B - RAIL-ROAD-AIR MOBILITY</a:t>
            </a:r>
            <a:endParaRPr lang="de-AT" altLang="de-DE" sz="1600" dirty="0">
              <a:latin typeface="Arial" panose="020B0604020202020204" pitchFamily="34" charset="0"/>
              <a:cs typeface="Arial" panose="020B0604020202020204" pitchFamily="34" charset="0"/>
            </a:endParaRPr>
          </a:p>
          <a:p>
            <a:pPr marL="285750" lvl="0" indent="-285750" eaLnBrk="0" fontAlgn="base" hangingPunct="0">
              <a:spcBef>
                <a:spcPct val="0"/>
              </a:spcBef>
              <a:spcAft>
                <a:spcPct val="0"/>
              </a:spcAft>
              <a:buFont typeface="Arial" panose="020B0604020202020204" pitchFamily="34" charset="0"/>
              <a:buChar char="•"/>
              <a:tabLst>
                <a:tab pos="5754688" algn="r"/>
              </a:tabLst>
            </a:pPr>
            <a:r>
              <a:rPr lang="en-GB" altLang="de-DE" sz="1600" dirty="0">
                <a:latin typeface="Arial" panose="020B0604020202020204" pitchFamily="34" charset="0"/>
                <a:ea typeface="Calibri" panose="020F0502020204030204" pitchFamily="34" charset="0"/>
                <a:cs typeface="Arial" panose="020B0604020202020204" pitchFamily="34" charset="0"/>
              </a:rPr>
              <a:t>PA 02 - SUSTAINABLE ENERGY</a:t>
            </a:r>
            <a:endParaRPr lang="de-AT" altLang="de-DE" sz="1600" dirty="0">
              <a:latin typeface="Arial" panose="020B0604020202020204" pitchFamily="34" charset="0"/>
              <a:cs typeface="Arial" panose="020B0604020202020204" pitchFamily="34" charset="0"/>
            </a:endParaRPr>
          </a:p>
          <a:p>
            <a:pPr marL="285750" lvl="0" indent="-285750" eaLnBrk="0" fontAlgn="base" hangingPunct="0">
              <a:spcBef>
                <a:spcPct val="0"/>
              </a:spcBef>
              <a:spcAft>
                <a:spcPct val="0"/>
              </a:spcAft>
              <a:buFont typeface="Arial" panose="020B0604020202020204" pitchFamily="34" charset="0"/>
              <a:buChar char="•"/>
              <a:tabLst>
                <a:tab pos="5754688" algn="r"/>
              </a:tabLst>
            </a:pPr>
            <a:r>
              <a:rPr lang="en-GB" altLang="de-DE" sz="1600" dirty="0">
                <a:latin typeface="Arial" panose="020B0604020202020204" pitchFamily="34" charset="0"/>
                <a:ea typeface="Calibri" panose="020F0502020204030204" pitchFamily="34" charset="0"/>
                <a:cs typeface="Arial" panose="020B0604020202020204" pitchFamily="34" charset="0"/>
              </a:rPr>
              <a:t>PA 03 - CULTURE &amp; TOURISM</a:t>
            </a:r>
            <a:endParaRPr lang="de-AT" altLang="de-DE" sz="1600" dirty="0">
              <a:latin typeface="Arial" panose="020B0604020202020204" pitchFamily="34" charset="0"/>
              <a:cs typeface="Arial" panose="020B0604020202020204" pitchFamily="34" charset="0"/>
            </a:endParaRPr>
          </a:p>
          <a:p>
            <a:pPr marL="285750" lvl="0" indent="-285750" eaLnBrk="0" fontAlgn="base" hangingPunct="0">
              <a:spcBef>
                <a:spcPct val="0"/>
              </a:spcBef>
              <a:spcAft>
                <a:spcPct val="0"/>
              </a:spcAft>
              <a:buFont typeface="Arial" panose="020B0604020202020204" pitchFamily="34" charset="0"/>
              <a:buChar char="•"/>
              <a:tabLst>
                <a:tab pos="5754688" algn="r"/>
              </a:tabLst>
            </a:pPr>
            <a:r>
              <a:rPr lang="en-GB" altLang="de-DE" sz="1600" dirty="0">
                <a:latin typeface="Arial" panose="020B0604020202020204" pitchFamily="34" charset="0"/>
                <a:ea typeface="Calibri" panose="020F0502020204030204" pitchFamily="34" charset="0"/>
                <a:cs typeface="Arial" panose="020B0604020202020204" pitchFamily="34" charset="0"/>
              </a:rPr>
              <a:t>PA 04 - WATER QUALITY</a:t>
            </a:r>
            <a:endParaRPr lang="de-AT" altLang="de-DE" sz="1600" dirty="0">
              <a:latin typeface="Arial" panose="020B0604020202020204" pitchFamily="34" charset="0"/>
              <a:cs typeface="Arial" panose="020B0604020202020204" pitchFamily="34" charset="0"/>
            </a:endParaRPr>
          </a:p>
          <a:p>
            <a:pPr marL="285750" lvl="0" indent="-285750" eaLnBrk="0" fontAlgn="base" hangingPunct="0">
              <a:spcBef>
                <a:spcPct val="0"/>
              </a:spcBef>
              <a:spcAft>
                <a:spcPct val="0"/>
              </a:spcAft>
              <a:buFont typeface="Arial" panose="020B0604020202020204" pitchFamily="34" charset="0"/>
              <a:buChar char="•"/>
              <a:tabLst>
                <a:tab pos="5754688" algn="r"/>
              </a:tabLst>
            </a:pPr>
            <a:r>
              <a:rPr lang="en-GB" altLang="de-DE" sz="1600" dirty="0">
                <a:latin typeface="Arial" panose="020B0604020202020204" pitchFamily="34" charset="0"/>
                <a:ea typeface="Calibri" panose="020F0502020204030204" pitchFamily="34" charset="0"/>
                <a:cs typeface="Arial" panose="020B0604020202020204" pitchFamily="34" charset="0"/>
              </a:rPr>
              <a:t>PA 05 - ENVIRONMENTAL RISKS</a:t>
            </a:r>
            <a:endParaRPr lang="de-AT" altLang="de-DE" sz="1600" dirty="0">
              <a:latin typeface="Arial" panose="020B0604020202020204" pitchFamily="34" charset="0"/>
              <a:cs typeface="Arial" panose="020B0604020202020204" pitchFamily="34" charset="0"/>
            </a:endParaRPr>
          </a:p>
          <a:p>
            <a:pPr marL="285750" lvl="0" indent="-285750" eaLnBrk="0" fontAlgn="base" hangingPunct="0">
              <a:spcBef>
                <a:spcPct val="0"/>
              </a:spcBef>
              <a:spcAft>
                <a:spcPct val="0"/>
              </a:spcAft>
              <a:buFont typeface="Arial" panose="020B0604020202020204" pitchFamily="34" charset="0"/>
              <a:buChar char="•"/>
              <a:tabLst>
                <a:tab pos="5754688" algn="r"/>
              </a:tabLst>
            </a:pPr>
            <a:r>
              <a:rPr lang="en-GB" altLang="de-DE" sz="1600" dirty="0">
                <a:latin typeface="Arial" panose="020B0604020202020204" pitchFamily="34" charset="0"/>
                <a:ea typeface="Calibri" panose="020F0502020204030204" pitchFamily="34" charset="0"/>
                <a:cs typeface="Arial" panose="020B0604020202020204" pitchFamily="34" charset="0"/>
              </a:rPr>
              <a:t>PA 06 - BIODIVERSITY &amp; LANDSCAPES</a:t>
            </a:r>
            <a:endParaRPr lang="de-AT" altLang="de-DE" sz="1600" dirty="0">
              <a:latin typeface="Arial" panose="020B0604020202020204" pitchFamily="34" charset="0"/>
              <a:cs typeface="Arial" panose="020B0604020202020204" pitchFamily="34" charset="0"/>
            </a:endParaRPr>
          </a:p>
          <a:p>
            <a:pPr marL="285750" lvl="0" indent="-285750" eaLnBrk="0" fontAlgn="base" hangingPunct="0">
              <a:spcBef>
                <a:spcPct val="0"/>
              </a:spcBef>
              <a:spcAft>
                <a:spcPct val="0"/>
              </a:spcAft>
              <a:buFont typeface="Arial" panose="020B0604020202020204" pitchFamily="34" charset="0"/>
              <a:buChar char="•"/>
              <a:tabLst>
                <a:tab pos="5754688" algn="r"/>
              </a:tabLst>
            </a:pPr>
            <a:r>
              <a:rPr lang="en-GB" altLang="de-DE" sz="1600" dirty="0">
                <a:latin typeface="Arial" panose="020B0604020202020204" pitchFamily="34" charset="0"/>
                <a:ea typeface="Calibri" panose="020F0502020204030204" pitchFamily="34" charset="0"/>
                <a:cs typeface="Arial" panose="020B0604020202020204" pitchFamily="34" charset="0"/>
              </a:rPr>
              <a:t>PA 07 - KNOWLEDGE SOCIETY</a:t>
            </a:r>
            <a:endParaRPr lang="de-AT" altLang="de-DE" sz="1600" dirty="0">
              <a:latin typeface="Arial" panose="020B0604020202020204" pitchFamily="34" charset="0"/>
              <a:cs typeface="Arial" panose="020B0604020202020204" pitchFamily="34" charset="0"/>
            </a:endParaRPr>
          </a:p>
          <a:p>
            <a:pPr marL="285750" lvl="0" indent="-285750" eaLnBrk="0" fontAlgn="base" hangingPunct="0">
              <a:spcBef>
                <a:spcPct val="0"/>
              </a:spcBef>
              <a:spcAft>
                <a:spcPct val="0"/>
              </a:spcAft>
              <a:buFont typeface="Arial" panose="020B0604020202020204" pitchFamily="34" charset="0"/>
              <a:buChar char="•"/>
              <a:tabLst>
                <a:tab pos="5754688" algn="r"/>
              </a:tabLst>
            </a:pPr>
            <a:r>
              <a:rPr lang="en-GB" altLang="de-DE" sz="1600" dirty="0">
                <a:latin typeface="Arial" panose="020B0604020202020204" pitchFamily="34" charset="0"/>
                <a:ea typeface="Calibri" panose="020F0502020204030204" pitchFamily="34" charset="0"/>
                <a:cs typeface="Arial" panose="020B0604020202020204" pitchFamily="34" charset="0"/>
              </a:rPr>
              <a:t>PA 08 - COMPETITIVENESS OF ENTERPRISES</a:t>
            </a:r>
            <a:endParaRPr lang="de-AT" altLang="de-DE" sz="1600" dirty="0">
              <a:latin typeface="Arial" panose="020B0604020202020204" pitchFamily="34" charset="0"/>
              <a:cs typeface="Arial" panose="020B0604020202020204" pitchFamily="34" charset="0"/>
            </a:endParaRPr>
          </a:p>
          <a:p>
            <a:pPr marL="285750" lvl="0" indent="-285750" eaLnBrk="0" fontAlgn="base" hangingPunct="0">
              <a:spcBef>
                <a:spcPct val="0"/>
              </a:spcBef>
              <a:spcAft>
                <a:spcPct val="0"/>
              </a:spcAft>
              <a:buFont typeface="Arial" panose="020B0604020202020204" pitchFamily="34" charset="0"/>
              <a:buChar char="•"/>
              <a:tabLst>
                <a:tab pos="5754688" algn="r"/>
              </a:tabLst>
            </a:pPr>
            <a:r>
              <a:rPr lang="en-GB" altLang="de-DE" sz="1600" dirty="0">
                <a:latin typeface="Arial" panose="020B0604020202020204" pitchFamily="34" charset="0"/>
                <a:ea typeface="Calibri" panose="020F0502020204030204" pitchFamily="34" charset="0"/>
                <a:cs typeface="Arial" panose="020B0604020202020204" pitchFamily="34" charset="0"/>
              </a:rPr>
              <a:t>PA 09 - PEOPLE &amp; SKILLS</a:t>
            </a:r>
            <a:endParaRPr lang="de-AT" altLang="de-DE" sz="1600" dirty="0">
              <a:latin typeface="Arial" panose="020B0604020202020204" pitchFamily="34" charset="0"/>
              <a:cs typeface="Arial" panose="020B0604020202020204" pitchFamily="34" charset="0"/>
            </a:endParaRPr>
          </a:p>
          <a:p>
            <a:pPr marL="285750" lvl="0" indent="-285750" eaLnBrk="0" fontAlgn="base" hangingPunct="0">
              <a:spcBef>
                <a:spcPct val="0"/>
              </a:spcBef>
              <a:spcAft>
                <a:spcPct val="0"/>
              </a:spcAft>
              <a:buFont typeface="Arial" panose="020B0604020202020204" pitchFamily="34" charset="0"/>
              <a:buChar char="•"/>
              <a:tabLst>
                <a:tab pos="5754688" algn="r"/>
              </a:tabLst>
            </a:pPr>
            <a:r>
              <a:rPr lang="en-GB" altLang="de-DE" sz="1600" dirty="0">
                <a:latin typeface="Arial" panose="020B0604020202020204" pitchFamily="34" charset="0"/>
                <a:ea typeface="Calibri" panose="020F0502020204030204" pitchFamily="34" charset="0"/>
                <a:cs typeface="Arial" panose="020B0604020202020204" pitchFamily="34" charset="0"/>
              </a:rPr>
              <a:t>PA 10 - INSTITUTIONAL CAPACITY &amp; COOPERATION</a:t>
            </a:r>
            <a:endParaRPr lang="de-AT" altLang="de-DE" sz="1600" dirty="0">
              <a:latin typeface="Arial" panose="020B0604020202020204" pitchFamily="34" charset="0"/>
              <a:cs typeface="Arial" panose="020B0604020202020204" pitchFamily="34" charset="0"/>
            </a:endParaRPr>
          </a:p>
          <a:p>
            <a:pPr marL="285750" lvl="0" indent="-285750" eaLnBrk="0" fontAlgn="base" hangingPunct="0">
              <a:spcBef>
                <a:spcPct val="0"/>
              </a:spcBef>
              <a:spcAft>
                <a:spcPct val="0"/>
              </a:spcAft>
              <a:buFont typeface="Arial" panose="020B0604020202020204" pitchFamily="34" charset="0"/>
              <a:buChar char="•"/>
              <a:tabLst>
                <a:tab pos="5754688" algn="r"/>
              </a:tabLst>
            </a:pPr>
            <a:r>
              <a:rPr lang="en-GB" altLang="de-DE" sz="1600" dirty="0">
                <a:latin typeface="Arial" panose="020B0604020202020204" pitchFamily="34" charset="0"/>
                <a:ea typeface="Calibri" panose="020F0502020204030204" pitchFamily="34" charset="0"/>
                <a:cs typeface="Arial" panose="020B0604020202020204" pitchFamily="34" charset="0"/>
              </a:rPr>
              <a:t>PA 11 - SECURITY</a:t>
            </a:r>
            <a:endParaRPr lang="de-AT" altLang="de-DE" sz="1600" dirty="0">
              <a:latin typeface="Arial" panose="020B0604020202020204" pitchFamily="34" charset="0"/>
              <a:cs typeface="Arial" panose="020B0604020202020204" pitchFamily="34" charset="0"/>
            </a:endParaRPr>
          </a:p>
          <a:p>
            <a:pPr lvl="0" eaLnBrk="0" fontAlgn="base" hangingPunct="0">
              <a:spcBef>
                <a:spcPct val="0"/>
              </a:spcBef>
              <a:spcAft>
                <a:spcPct val="0"/>
              </a:spcAft>
              <a:tabLst>
                <a:tab pos="5754688" algn="r"/>
              </a:tabLst>
            </a:pPr>
            <a:r>
              <a:rPr lang="en-GB" altLang="de-DE" sz="1600" u="sng" dirty="0">
                <a:solidFill>
                  <a:srgbClr val="0000FF"/>
                </a:solidFill>
                <a:latin typeface="Arial" panose="020B0604020202020204" pitchFamily="34" charset="0"/>
                <a:ea typeface="Calibri" panose="020F0502020204030204" pitchFamily="34" charset="0"/>
                <a:cs typeface="Arial" panose="020B0604020202020204" pitchFamily="34" charset="0"/>
              </a:rPr>
              <a:t/>
            </a:r>
            <a:br>
              <a:rPr lang="en-GB" altLang="de-DE" sz="1600" u="sng" dirty="0">
                <a:solidFill>
                  <a:srgbClr val="0000FF"/>
                </a:solidFill>
                <a:latin typeface="Arial" panose="020B0604020202020204" pitchFamily="34" charset="0"/>
                <a:ea typeface="Calibri" panose="020F0502020204030204" pitchFamily="34" charset="0"/>
                <a:cs typeface="Arial" panose="020B0604020202020204" pitchFamily="34" charset="0"/>
              </a:rPr>
            </a:br>
            <a:r>
              <a:rPr lang="en-GB" altLang="de-DE" sz="1600" b="1" dirty="0">
                <a:latin typeface="Arial" panose="020B0604020202020204" pitchFamily="34" charset="0"/>
                <a:ea typeface="Calibri" panose="020F0502020204030204" pitchFamily="34" charset="0"/>
                <a:cs typeface="Arial" panose="020B0604020202020204" pitchFamily="34" charset="0"/>
              </a:rPr>
              <a:t>ANNEX 1: </a:t>
            </a:r>
            <a:r>
              <a:rPr lang="en-GB" altLang="de-DE" sz="1600" dirty="0">
                <a:latin typeface="Arial" panose="020B0604020202020204" pitchFamily="34" charset="0"/>
                <a:ea typeface="Calibri" panose="020F0502020204030204" pitchFamily="34" charset="0"/>
                <a:cs typeface="Arial" panose="020B0604020202020204" pitchFamily="34" charset="0"/>
              </a:rPr>
              <a:t>The structure of EUSDR Priorities</a:t>
            </a:r>
          </a:p>
          <a:p>
            <a:pPr lvl="0" eaLnBrk="0" fontAlgn="base" hangingPunct="0">
              <a:spcBef>
                <a:spcPct val="0"/>
              </a:spcBef>
              <a:spcAft>
                <a:spcPct val="0"/>
              </a:spcAft>
              <a:tabLst>
                <a:tab pos="5754688" algn="r"/>
              </a:tabLst>
            </a:pPr>
            <a:endParaRPr lang="en-GB" altLang="de-DE" sz="1600" dirty="0">
              <a:latin typeface="Arial" panose="020B0604020202020204" pitchFamily="34" charset="0"/>
              <a:cs typeface="Arial" panose="020B0604020202020204" pitchFamily="34" charset="0"/>
            </a:endParaRPr>
          </a:p>
        </p:txBody>
      </p:sp>
      <p:sp>
        <p:nvSpPr>
          <p:cNvPr id="3" name="Textfeld 2"/>
          <p:cNvSpPr txBox="1"/>
          <p:nvPr/>
        </p:nvSpPr>
        <p:spPr>
          <a:xfrm>
            <a:off x="1" y="1105019"/>
            <a:ext cx="9144000" cy="553998"/>
          </a:xfrm>
          <a:prstGeom prst="rect">
            <a:avLst/>
          </a:prstGeom>
          <a:noFill/>
        </p:spPr>
        <p:txBody>
          <a:bodyPr wrap="square" rtlCol="0">
            <a:spAutoFit/>
          </a:bodyPr>
          <a:lstStyle/>
          <a:p>
            <a:pPr algn="ctr"/>
            <a:r>
              <a:rPr lang="en-GB" sz="3000" b="1" dirty="0">
                <a:solidFill>
                  <a:srgbClr val="0E4194"/>
                </a:solidFill>
                <a:latin typeface="Arial" panose="020B0604020202020204" pitchFamily="34" charset="0"/>
                <a:ea typeface="MS PGothic" panose="020B0600070205080204" pitchFamily="34" charset="-128"/>
                <a:cs typeface="Arial" panose="020B0604020202020204" pitchFamily="34" charset="0"/>
              </a:rPr>
              <a:t>2 PART STRUCTURE II</a:t>
            </a:r>
            <a:endParaRPr lang="de-DE" sz="3000" b="1" dirty="0">
              <a:solidFill>
                <a:srgbClr val="0E4194"/>
              </a:solidFill>
              <a:latin typeface="Arial" panose="020B0604020202020204" pitchFamily="34" charset="0"/>
              <a:ea typeface="MS PGothic" panose="020B0600070205080204" pitchFamily="34" charset="-128"/>
              <a:cs typeface="Arial" panose="020B0604020202020204" pitchFamily="34" charset="0"/>
            </a:endParaRPr>
          </a:p>
        </p:txBody>
      </p:sp>
      <p:sp>
        <p:nvSpPr>
          <p:cNvPr id="5" name="Textfeld 4">
            <a:extLst>
              <a:ext uri="{FF2B5EF4-FFF2-40B4-BE49-F238E27FC236}">
                <a16:creationId xmlns:a16="http://schemas.microsoft.com/office/drawing/2014/main" id="{7325E7AB-8C42-6D47-917C-7DBB4B025FEF}"/>
              </a:ext>
            </a:extLst>
          </p:cNvPr>
          <p:cNvSpPr txBox="1"/>
          <p:nvPr/>
        </p:nvSpPr>
        <p:spPr>
          <a:xfrm>
            <a:off x="6638544" y="6591199"/>
            <a:ext cx="2505456" cy="276999"/>
          </a:xfrm>
          <a:prstGeom prst="rect">
            <a:avLst/>
          </a:prstGeom>
          <a:noFill/>
        </p:spPr>
        <p:txBody>
          <a:bodyPr wrap="square" rtlCol="0">
            <a:spAutoFit/>
          </a:bodyPr>
          <a:lstStyle/>
          <a:p>
            <a:pPr algn="r"/>
            <a:r>
              <a:rPr lang="de-DE" sz="1200" dirty="0">
                <a:latin typeface="Arial" panose="020B0604020202020204" pitchFamily="34" charset="0"/>
                <a:cs typeface="Arial" panose="020B0604020202020204" pitchFamily="34" charset="0"/>
              </a:rPr>
              <a:t>State per 17</a:t>
            </a:r>
            <a:r>
              <a:rPr lang="de-DE" sz="1200" baseline="30000" dirty="0">
                <a:latin typeface="Arial" panose="020B0604020202020204" pitchFamily="34" charset="0"/>
                <a:cs typeface="Arial" panose="020B0604020202020204" pitchFamily="34" charset="0"/>
              </a:rPr>
              <a:t>th</a:t>
            </a:r>
            <a:r>
              <a:rPr lang="de-DE" sz="1200" dirty="0">
                <a:latin typeface="Arial" panose="020B0604020202020204" pitchFamily="34" charset="0"/>
                <a:cs typeface="Arial" panose="020B0604020202020204" pitchFamily="34" charset="0"/>
              </a:rPr>
              <a:t> May 2019</a:t>
            </a:r>
          </a:p>
        </p:txBody>
      </p:sp>
    </p:spTree>
    <p:extLst>
      <p:ext uri="{BB962C8B-B14F-4D97-AF65-F5344CB8AC3E}">
        <p14:creationId xmlns:p14="http://schemas.microsoft.com/office/powerpoint/2010/main" val="42782967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1"/>
          <p:cNvSpPr txBox="1">
            <a:spLocks/>
          </p:cNvSpPr>
          <p:nvPr/>
        </p:nvSpPr>
        <p:spPr>
          <a:xfrm>
            <a:off x="1439652" y="2830973"/>
            <a:ext cx="5829300" cy="70604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sz="2025" dirty="0">
              <a:solidFill>
                <a:srgbClr val="F28800"/>
              </a:solidFill>
              <a:ea typeface="ＭＳ Ｐゴシック" pitchFamily="34" charset="-128"/>
            </a:endParaRPr>
          </a:p>
        </p:txBody>
      </p:sp>
      <p:sp>
        <p:nvSpPr>
          <p:cNvPr id="2" name="Rechteck 1"/>
          <p:cNvSpPr/>
          <p:nvPr/>
        </p:nvSpPr>
        <p:spPr>
          <a:xfrm>
            <a:off x="474133" y="2436420"/>
            <a:ext cx="8417954" cy="4462760"/>
          </a:xfrm>
          <a:prstGeom prst="rect">
            <a:avLst/>
          </a:prstGeom>
          <a:solidFill>
            <a:schemeClr val="bg1"/>
          </a:solidFill>
        </p:spPr>
        <p:txBody>
          <a:bodyPr wrap="square">
            <a:spAutoFit/>
          </a:bodyPr>
          <a:lstStyle/>
          <a:p>
            <a:r>
              <a:rPr lang="en-GB" dirty="0">
                <a:latin typeface="Arial" panose="020B0604020202020204" pitchFamily="34" charset="0"/>
                <a:cs typeface="Arial" panose="020B0604020202020204" pitchFamily="34" charset="0"/>
              </a:rPr>
              <a:t>1. The document consists of two parts:</a:t>
            </a:r>
            <a:endParaRPr lang="de-AT" sz="1600" dirty="0">
              <a:latin typeface="Arial" panose="020B0604020202020204" pitchFamily="34" charset="0"/>
              <a:cs typeface="Arial" panose="020B0604020202020204" pitchFamily="34" charset="0"/>
            </a:endParaRPr>
          </a:p>
          <a:p>
            <a:endParaRPr lang="en-GB"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b="1" dirty="0">
                <a:latin typeface="Arial" panose="020B0604020202020204" pitchFamily="34" charset="0"/>
                <a:cs typeface="Arial" panose="020B0604020202020204" pitchFamily="34" charset="0"/>
              </a:rPr>
              <a:t>Part A</a:t>
            </a:r>
            <a:r>
              <a:rPr lang="en-GB" dirty="0">
                <a:latin typeface="Arial" panose="020B0604020202020204" pitchFamily="34" charset="0"/>
                <a:cs typeface="Arial" panose="020B0604020202020204" pitchFamily="34" charset="0"/>
              </a:rPr>
              <a:t> describes the history of EUSDR, gives the reasons for revising the Action Plan and the scope of the revision. It also describes the process of the revision. The preliminary findings of the ongoing evaluation are presented and the steps towards a Narrative of the Danube Region are laid out.</a:t>
            </a:r>
          </a:p>
          <a:p>
            <a:pPr marL="285750" indent="-285750">
              <a:buFont typeface="Arial" panose="020B0604020202020204" pitchFamily="34" charset="0"/>
              <a:buChar char="•"/>
            </a:pPr>
            <a:endParaRPr lang="de-AT" sz="1600"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GB" dirty="0">
                <a:latin typeface="Arial" panose="020B0604020202020204" pitchFamily="34" charset="0"/>
                <a:cs typeface="Arial" panose="020B0604020202020204" pitchFamily="34" charset="0"/>
              </a:rPr>
              <a:t>In chapters 5 to 8 – the </a:t>
            </a:r>
            <a:r>
              <a:rPr lang="en-GB" b="1" dirty="0">
                <a:latin typeface="Arial" panose="020B0604020202020204" pitchFamily="34" charset="0"/>
                <a:cs typeface="Arial" panose="020B0604020202020204" pitchFamily="34" charset="0"/>
              </a:rPr>
              <a:t>main part of the Consolidated Input</a:t>
            </a:r>
            <a:r>
              <a:rPr lang="en-GB" dirty="0">
                <a:latin typeface="Arial" panose="020B0604020202020204" pitchFamily="34" charset="0"/>
                <a:cs typeface="Arial" panose="020B0604020202020204" pitchFamily="34" charset="0"/>
              </a:rPr>
              <a:t> – the Strategic Objectives, the Governance and the interplay of EUSDR with the funding facilities are explained. Annex 1 describes the structure of Priorities of the EUSDR.</a:t>
            </a:r>
            <a:endParaRPr lang="de-AT"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b="1" dirty="0">
                <a:latin typeface="Arial" panose="020B0604020202020204" pitchFamily="34" charset="0"/>
                <a:cs typeface="Arial" panose="020B0604020202020204" pitchFamily="34" charset="0"/>
              </a:rPr>
              <a:t>Part B</a:t>
            </a:r>
            <a:r>
              <a:rPr lang="en-GB" dirty="0">
                <a:latin typeface="Arial" panose="020B0604020202020204" pitchFamily="34" charset="0"/>
                <a:cs typeface="Arial" panose="020B0604020202020204" pitchFamily="34" charset="0"/>
              </a:rPr>
              <a:t> each of the twelve Priority Areas delivers the revised targets, actions and projects for their priority after consulting the PAs Steering Group. The texts are copy paste from the PACs proposals.</a:t>
            </a:r>
          </a:p>
          <a:p>
            <a:pPr marL="285750" indent="-285750">
              <a:buFont typeface="Arial" panose="020B0604020202020204" pitchFamily="34" charset="0"/>
              <a:buChar char="•"/>
            </a:pPr>
            <a:endParaRPr lang="de-AT" sz="1600" dirty="0">
              <a:latin typeface="Arial" panose="020B0604020202020204" pitchFamily="34" charset="0"/>
              <a:cs typeface="Arial" panose="020B0604020202020204" pitchFamily="34" charset="0"/>
            </a:endParaRPr>
          </a:p>
        </p:txBody>
      </p:sp>
      <p:sp>
        <p:nvSpPr>
          <p:cNvPr id="3" name="Textfeld 2"/>
          <p:cNvSpPr txBox="1"/>
          <p:nvPr/>
        </p:nvSpPr>
        <p:spPr>
          <a:xfrm>
            <a:off x="1" y="1105019"/>
            <a:ext cx="9144000" cy="1015663"/>
          </a:xfrm>
          <a:prstGeom prst="rect">
            <a:avLst/>
          </a:prstGeom>
          <a:noFill/>
        </p:spPr>
        <p:txBody>
          <a:bodyPr wrap="square" rtlCol="0">
            <a:spAutoFit/>
          </a:bodyPr>
          <a:lstStyle/>
          <a:p>
            <a:pPr algn="ctr"/>
            <a:r>
              <a:rPr lang="en-GB" sz="3000" b="1" dirty="0">
                <a:solidFill>
                  <a:srgbClr val="0E4194"/>
                </a:solidFill>
                <a:latin typeface="Arial" panose="020B0604020202020204" pitchFamily="34" charset="0"/>
                <a:ea typeface="MS PGothic" panose="020B0600070205080204" pitchFamily="34" charset="-128"/>
                <a:cs typeface="Arial" panose="020B0604020202020204" pitchFamily="34" charset="0"/>
              </a:rPr>
              <a:t>CONSOLIDATED INPUT DOCUMENT FOR THE REVISION OF THE EUSDR ACTION PLAN I</a:t>
            </a:r>
            <a:endParaRPr lang="de-DE" sz="3000" b="1" dirty="0">
              <a:solidFill>
                <a:srgbClr val="0E4194"/>
              </a:solidFill>
              <a:latin typeface="Arial" panose="020B0604020202020204" pitchFamily="34" charset="0"/>
              <a:ea typeface="MS PGothic" panose="020B0600070205080204" pitchFamily="34" charset="-128"/>
              <a:cs typeface="Arial" panose="020B0604020202020204" pitchFamily="34" charset="0"/>
            </a:endParaRPr>
          </a:p>
        </p:txBody>
      </p:sp>
      <p:sp>
        <p:nvSpPr>
          <p:cNvPr id="5" name="Textfeld 4">
            <a:extLst>
              <a:ext uri="{FF2B5EF4-FFF2-40B4-BE49-F238E27FC236}">
                <a16:creationId xmlns:a16="http://schemas.microsoft.com/office/drawing/2014/main" id="{FC664D04-7AF8-8C40-B72E-99E8545F9C4F}"/>
              </a:ext>
            </a:extLst>
          </p:cNvPr>
          <p:cNvSpPr txBox="1"/>
          <p:nvPr/>
        </p:nvSpPr>
        <p:spPr>
          <a:xfrm>
            <a:off x="6638544" y="6591199"/>
            <a:ext cx="2505456" cy="276999"/>
          </a:xfrm>
          <a:prstGeom prst="rect">
            <a:avLst/>
          </a:prstGeom>
          <a:noFill/>
        </p:spPr>
        <p:txBody>
          <a:bodyPr wrap="square" rtlCol="0">
            <a:spAutoFit/>
          </a:bodyPr>
          <a:lstStyle/>
          <a:p>
            <a:pPr algn="r"/>
            <a:r>
              <a:rPr lang="de-DE" sz="1200" dirty="0">
                <a:latin typeface="Arial" panose="020B0604020202020204" pitchFamily="34" charset="0"/>
                <a:cs typeface="Arial" panose="020B0604020202020204" pitchFamily="34" charset="0"/>
              </a:rPr>
              <a:t>State per 17</a:t>
            </a:r>
            <a:r>
              <a:rPr lang="de-DE" sz="1200" baseline="30000" dirty="0">
                <a:latin typeface="Arial" panose="020B0604020202020204" pitchFamily="34" charset="0"/>
                <a:cs typeface="Arial" panose="020B0604020202020204" pitchFamily="34" charset="0"/>
              </a:rPr>
              <a:t>th</a:t>
            </a:r>
            <a:r>
              <a:rPr lang="de-DE" sz="1200" dirty="0">
                <a:latin typeface="Arial" panose="020B0604020202020204" pitchFamily="34" charset="0"/>
                <a:cs typeface="Arial" panose="020B0604020202020204" pitchFamily="34" charset="0"/>
              </a:rPr>
              <a:t> May 2019</a:t>
            </a:r>
          </a:p>
        </p:txBody>
      </p:sp>
    </p:spTree>
    <p:extLst>
      <p:ext uri="{BB962C8B-B14F-4D97-AF65-F5344CB8AC3E}">
        <p14:creationId xmlns:p14="http://schemas.microsoft.com/office/powerpoint/2010/main" val="37738520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1"/>
          <p:cNvSpPr txBox="1">
            <a:spLocks/>
          </p:cNvSpPr>
          <p:nvPr/>
        </p:nvSpPr>
        <p:spPr>
          <a:xfrm>
            <a:off x="1439652" y="2830973"/>
            <a:ext cx="5829300" cy="70604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sz="2025" dirty="0">
              <a:solidFill>
                <a:srgbClr val="F28800"/>
              </a:solidFill>
              <a:ea typeface="ＭＳ Ｐゴシック" pitchFamily="34" charset="-128"/>
            </a:endParaRPr>
          </a:p>
        </p:txBody>
      </p:sp>
      <p:sp>
        <p:nvSpPr>
          <p:cNvPr id="2" name="Rechteck 1"/>
          <p:cNvSpPr/>
          <p:nvPr/>
        </p:nvSpPr>
        <p:spPr>
          <a:xfrm>
            <a:off x="474133" y="2436420"/>
            <a:ext cx="8417954" cy="3139321"/>
          </a:xfrm>
          <a:prstGeom prst="rect">
            <a:avLst/>
          </a:prstGeom>
          <a:solidFill>
            <a:schemeClr val="bg1"/>
          </a:solidFill>
        </p:spPr>
        <p:txBody>
          <a:bodyPr wrap="square">
            <a:spAutoFit/>
          </a:bodyPr>
          <a:lstStyle/>
          <a:p>
            <a:r>
              <a:rPr lang="en-GB" dirty="0">
                <a:latin typeface="Arial" panose="020B0604020202020204" pitchFamily="34" charset="0"/>
                <a:cs typeface="Arial" panose="020B0604020202020204" pitchFamily="34" charset="0"/>
              </a:rPr>
              <a:t>2. The content of the </a:t>
            </a:r>
            <a:r>
              <a:rPr lang="en-GB" b="1" dirty="0">
                <a:latin typeface="Arial" panose="020B0604020202020204" pitchFamily="34" charset="0"/>
                <a:cs typeface="Arial" panose="020B0604020202020204" pitchFamily="34" charset="0"/>
              </a:rPr>
              <a:t>main part of the Consolidated Input</a:t>
            </a:r>
          </a:p>
          <a:p>
            <a:endParaRPr lang="de-AT"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b="1" dirty="0">
                <a:latin typeface="Arial" panose="020B0604020202020204" pitchFamily="34" charset="0"/>
                <a:cs typeface="Arial" panose="020B0604020202020204" pitchFamily="34" charset="0"/>
              </a:rPr>
              <a:t>Chapter 5</a:t>
            </a:r>
            <a:r>
              <a:rPr lang="en-GB" dirty="0">
                <a:latin typeface="Arial" panose="020B0604020202020204" pitchFamily="34" charset="0"/>
                <a:cs typeface="Arial" panose="020B0604020202020204" pitchFamily="34" charset="0"/>
              </a:rPr>
              <a:t> embeds EUSDR in the system of </a:t>
            </a:r>
            <a:r>
              <a:rPr lang="en-GB" b="1" dirty="0">
                <a:latin typeface="Arial" panose="020B0604020202020204" pitchFamily="34" charset="0"/>
                <a:cs typeface="Arial" panose="020B0604020202020204" pitchFamily="34" charset="0"/>
              </a:rPr>
              <a:t>policy objectives</a:t>
            </a:r>
            <a:r>
              <a:rPr lang="en-GB" dirty="0">
                <a:latin typeface="Arial" panose="020B0604020202020204" pitchFamily="34" charset="0"/>
                <a:cs typeface="Arial" panose="020B0604020202020204" pitchFamily="34" charset="0"/>
              </a:rPr>
              <a:t> of the Draft Cohesion Policy Legislative Package, for the Instruments for Pre-Accession Assistance (IPA III) and for the Neighbourhood Cooperation Instrument (NDICI) post 2020+ (p. 17-19). </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The chapter shows the stringent correlation between these policy objectives and the core principles and objectives of the EUSDR (p. 19-25).</a:t>
            </a:r>
            <a:endParaRPr lang="de-AT"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For increasing the quality of living in the Danube Region, the Strategy (in alignment with cohesion policy) ought to focus its activities on the following </a:t>
            </a:r>
            <a:r>
              <a:rPr lang="en-GB" b="1" dirty="0">
                <a:latin typeface="Arial" panose="020B0604020202020204" pitchFamily="34" charset="0"/>
                <a:cs typeface="Arial" panose="020B0604020202020204" pitchFamily="34" charset="0"/>
              </a:rPr>
              <a:t>principles</a:t>
            </a:r>
            <a:r>
              <a:rPr lang="en-GB" dirty="0">
                <a:latin typeface="Arial" panose="020B0604020202020204" pitchFamily="34" charset="0"/>
                <a:cs typeface="Arial" panose="020B0604020202020204" pitchFamily="34" charset="0"/>
              </a:rPr>
              <a:t> during the next decade:</a:t>
            </a:r>
            <a:endParaRPr lang="de-AT" dirty="0">
              <a:latin typeface="Arial" panose="020B0604020202020204" pitchFamily="34" charset="0"/>
              <a:cs typeface="Arial" panose="020B0604020202020204" pitchFamily="34" charset="0"/>
            </a:endParaRPr>
          </a:p>
        </p:txBody>
      </p:sp>
      <p:sp>
        <p:nvSpPr>
          <p:cNvPr id="3" name="Textfeld 2"/>
          <p:cNvSpPr txBox="1"/>
          <p:nvPr/>
        </p:nvSpPr>
        <p:spPr>
          <a:xfrm>
            <a:off x="1" y="1105019"/>
            <a:ext cx="9144000" cy="1015663"/>
          </a:xfrm>
          <a:prstGeom prst="rect">
            <a:avLst/>
          </a:prstGeom>
          <a:noFill/>
        </p:spPr>
        <p:txBody>
          <a:bodyPr wrap="square" rtlCol="0">
            <a:spAutoFit/>
          </a:bodyPr>
          <a:lstStyle/>
          <a:p>
            <a:pPr algn="ctr"/>
            <a:r>
              <a:rPr lang="en-GB" sz="3000" b="1" dirty="0">
                <a:solidFill>
                  <a:srgbClr val="0E4194"/>
                </a:solidFill>
                <a:latin typeface="Arial" panose="020B0604020202020204" pitchFamily="34" charset="0"/>
                <a:ea typeface="MS PGothic" panose="020B0600070205080204" pitchFamily="34" charset="-128"/>
                <a:cs typeface="Arial" panose="020B0604020202020204" pitchFamily="34" charset="0"/>
              </a:rPr>
              <a:t>CONSOLIDATED INPUT DOCUMENT FOR THE REVISION OF THE EUSDR ACTION PLAN II</a:t>
            </a:r>
            <a:endParaRPr lang="de-DE" sz="3000" b="1" dirty="0">
              <a:solidFill>
                <a:srgbClr val="0E4194"/>
              </a:solidFill>
              <a:latin typeface="Arial" panose="020B0604020202020204" pitchFamily="34" charset="0"/>
              <a:ea typeface="MS PGothic" panose="020B0600070205080204" pitchFamily="34" charset="-128"/>
              <a:cs typeface="Arial" panose="020B0604020202020204" pitchFamily="34" charset="0"/>
            </a:endParaRPr>
          </a:p>
        </p:txBody>
      </p:sp>
      <p:sp>
        <p:nvSpPr>
          <p:cNvPr id="5" name="Textfeld 4">
            <a:extLst>
              <a:ext uri="{FF2B5EF4-FFF2-40B4-BE49-F238E27FC236}">
                <a16:creationId xmlns:a16="http://schemas.microsoft.com/office/drawing/2014/main" id="{FFA5AF86-3D3F-7F47-B1EC-5A45544EF2BE}"/>
              </a:ext>
            </a:extLst>
          </p:cNvPr>
          <p:cNvSpPr txBox="1"/>
          <p:nvPr/>
        </p:nvSpPr>
        <p:spPr>
          <a:xfrm>
            <a:off x="6638544" y="6591199"/>
            <a:ext cx="2505456" cy="276999"/>
          </a:xfrm>
          <a:prstGeom prst="rect">
            <a:avLst/>
          </a:prstGeom>
          <a:noFill/>
        </p:spPr>
        <p:txBody>
          <a:bodyPr wrap="square" rtlCol="0">
            <a:spAutoFit/>
          </a:bodyPr>
          <a:lstStyle/>
          <a:p>
            <a:pPr algn="r"/>
            <a:r>
              <a:rPr lang="de-DE" sz="1200" dirty="0">
                <a:latin typeface="Arial" panose="020B0604020202020204" pitchFamily="34" charset="0"/>
                <a:cs typeface="Arial" panose="020B0604020202020204" pitchFamily="34" charset="0"/>
              </a:rPr>
              <a:t>State per 17</a:t>
            </a:r>
            <a:r>
              <a:rPr lang="de-DE" sz="1200" baseline="30000" dirty="0">
                <a:latin typeface="Arial" panose="020B0604020202020204" pitchFamily="34" charset="0"/>
                <a:cs typeface="Arial" panose="020B0604020202020204" pitchFamily="34" charset="0"/>
              </a:rPr>
              <a:t>th</a:t>
            </a:r>
            <a:r>
              <a:rPr lang="de-DE" sz="1200" dirty="0">
                <a:latin typeface="Arial" panose="020B0604020202020204" pitchFamily="34" charset="0"/>
                <a:cs typeface="Arial" panose="020B0604020202020204" pitchFamily="34" charset="0"/>
              </a:rPr>
              <a:t> May 2019</a:t>
            </a:r>
          </a:p>
        </p:txBody>
      </p:sp>
    </p:spTree>
    <p:extLst>
      <p:ext uri="{BB962C8B-B14F-4D97-AF65-F5344CB8AC3E}">
        <p14:creationId xmlns:p14="http://schemas.microsoft.com/office/powerpoint/2010/main" val="6957738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1"/>
          <p:cNvSpPr txBox="1">
            <a:spLocks/>
          </p:cNvSpPr>
          <p:nvPr/>
        </p:nvSpPr>
        <p:spPr>
          <a:xfrm>
            <a:off x="1439652" y="2830973"/>
            <a:ext cx="5829300" cy="70604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sz="2025" dirty="0">
              <a:solidFill>
                <a:srgbClr val="F28800"/>
              </a:solidFill>
              <a:ea typeface="ＭＳ Ｐゴシック" pitchFamily="34" charset="-128"/>
            </a:endParaRPr>
          </a:p>
        </p:txBody>
      </p:sp>
      <p:sp>
        <p:nvSpPr>
          <p:cNvPr id="2" name="Rechteck 1"/>
          <p:cNvSpPr/>
          <p:nvPr/>
        </p:nvSpPr>
        <p:spPr>
          <a:xfrm>
            <a:off x="474133" y="2436420"/>
            <a:ext cx="7495586" cy="3570208"/>
          </a:xfrm>
          <a:prstGeom prst="rect">
            <a:avLst/>
          </a:prstGeom>
          <a:solidFill>
            <a:schemeClr val="bg1"/>
          </a:solidFill>
        </p:spPr>
        <p:txBody>
          <a:bodyPr wrap="square">
            <a:spAutoFit/>
          </a:bodyPr>
          <a:lstStyle/>
          <a:p>
            <a:r>
              <a:rPr lang="en-GB" sz="1700" dirty="0">
                <a:latin typeface="Arial" panose="020B0604020202020204" pitchFamily="34" charset="0"/>
                <a:cs typeface="Arial" panose="020B0604020202020204" pitchFamily="34" charset="0"/>
              </a:rPr>
              <a:t>2. The content of the </a:t>
            </a:r>
            <a:r>
              <a:rPr lang="en-GB" sz="1700" b="1" dirty="0">
                <a:latin typeface="Arial" panose="020B0604020202020204" pitchFamily="34" charset="0"/>
                <a:cs typeface="Arial" panose="020B0604020202020204" pitchFamily="34" charset="0"/>
              </a:rPr>
              <a:t>main part of the Consolidated Input</a:t>
            </a:r>
          </a:p>
          <a:p>
            <a:endParaRPr lang="de-AT" sz="1700" dirty="0">
              <a:latin typeface="Arial" panose="020B0604020202020204" pitchFamily="34" charset="0"/>
              <a:cs typeface="Arial" panose="020B0604020202020204" pitchFamily="34" charset="0"/>
            </a:endParaRPr>
          </a:p>
          <a:p>
            <a:pPr marL="800100" lvl="1" indent="-342900">
              <a:spcAft>
                <a:spcPts val="1200"/>
              </a:spcAft>
              <a:buFont typeface="+mj-lt"/>
              <a:buAutoNum type="arabicPeriod"/>
            </a:pPr>
            <a:r>
              <a:rPr lang="en-GB" dirty="0" smtClean="0">
                <a:latin typeface="Arial" panose="020B0604020202020204" pitchFamily="34" charset="0"/>
                <a:cs typeface="Arial" panose="020B0604020202020204" pitchFamily="34" charset="0"/>
              </a:rPr>
              <a:t>Counteract </a:t>
            </a:r>
            <a:r>
              <a:rPr lang="en-GB" dirty="0">
                <a:latin typeface="Arial" panose="020B0604020202020204" pitchFamily="34" charset="0"/>
                <a:cs typeface="Arial" panose="020B0604020202020204" pitchFamily="34" charset="0"/>
              </a:rPr>
              <a:t>Climate Change</a:t>
            </a:r>
            <a:endParaRPr lang="de-AT" dirty="0">
              <a:latin typeface="Arial" panose="020B0604020202020204" pitchFamily="34" charset="0"/>
              <a:cs typeface="Arial" panose="020B0604020202020204" pitchFamily="34" charset="0"/>
            </a:endParaRPr>
          </a:p>
          <a:p>
            <a:pPr marL="800100" lvl="1" indent="-342900">
              <a:spcAft>
                <a:spcPts val="1200"/>
              </a:spcAft>
              <a:buFont typeface="+mj-lt"/>
              <a:buAutoNum type="arabicPeriod"/>
            </a:pPr>
            <a:r>
              <a:rPr lang="en-GB" dirty="0">
                <a:latin typeface="Arial" panose="020B0604020202020204" pitchFamily="34" charset="0"/>
                <a:cs typeface="Arial" panose="020B0604020202020204" pitchFamily="34" charset="0"/>
              </a:rPr>
              <a:t>Stimulate Sustainable Development</a:t>
            </a:r>
            <a:endParaRPr lang="de-AT" dirty="0">
              <a:latin typeface="Arial" panose="020B0604020202020204" pitchFamily="34" charset="0"/>
              <a:cs typeface="Arial" panose="020B0604020202020204" pitchFamily="34" charset="0"/>
            </a:endParaRPr>
          </a:p>
          <a:p>
            <a:pPr marL="800100" lvl="1" indent="-342900">
              <a:spcAft>
                <a:spcPts val="1200"/>
              </a:spcAft>
              <a:buFont typeface="+mj-lt"/>
              <a:buAutoNum type="arabicPeriod"/>
            </a:pPr>
            <a:r>
              <a:rPr lang="en-GB" dirty="0">
                <a:latin typeface="Arial" panose="020B0604020202020204" pitchFamily="34" charset="0"/>
                <a:cs typeface="Arial" panose="020B0604020202020204" pitchFamily="34" charset="0"/>
              </a:rPr>
              <a:t>Establish and enforce Knowledge Society, stimulate the Economy and fight Poverty</a:t>
            </a:r>
            <a:endParaRPr lang="de-AT" dirty="0">
              <a:latin typeface="Arial" panose="020B0604020202020204" pitchFamily="34" charset="0"/>
              <a:cs typeface="Arial" panose="020B0604020202020204" pitchFamily="34" charset="0"/>
            </a:endParaRPr>
          </a:p>
          <a:p>
            <a:pPr marL="800100" lvl="1" indent="-342900">
              <a:spcAft>
                <a:spcPts val="1200"/>
              </a:spcAft>
              <a:buFont typeface="+mj-lt"/>
              <a:buAutoNum type="arabicPeriod"/>
            </a:pPr>
            <a:r>
              <a:rPr lang="en-GB" dirty="0">
                <a:latin typeface="Arial" panose="020B0604020202020204" pitchFamily="34" charset="0"/>
                <a:cs typeface="Arial" panose="020B0604020202020204" pitchFamily="34" charset="0"/>
              </a:rPr>
              <a:t>Improve Mobility and Connectivity</a:t>
            </a:r>
            <a:endParaRPr lang="de-AT" dirty="0">
              <a:latin typeface="Arial" panose="020B0604020202020204" pitchFamily="34" charset="0"/>
              <a:cs typeface="Arial" panose="020B0604020202020204" pitchFamily="34" charset="0"/>
            </a:endParaRPr>
          </a:p>
          <a:p>
            <a:pPr marL="800100" lvl="1" indent="-342900">
              <a:spcAft>
                <a:spcPts val="1200"/>
              </a:spcAft>
              <a:buFont typeface="+mj-lt"/>
              <a:buAutoNum type="arabicPeriod"/>
            </a:pPr>
            <a:r>
              <a:rPr lang="en-GB" dirty="0">
                <a:latin typeface="Arial" panose="020B0604020202020204" pitchFamily="34" charset="0"/>
                <a:cs typeface="Arial" panose="020B0604020202020204" pitchFamily="34" charset="0"/>
              </a:rPr>
              <a:t>Enhance Democracy, sound Administration and strong Involvement of Civil Society and Youth</a:t>
            </a:r>
          </a:p>
          <a:p>
            <a:pPr marL="800100" lvl="1" indent="-342900">
              <a:buFont typeface="+mj-lt"/>
              <a:buAutoNum type="arabicPeriod"/>
            </a:pPr>
            <a:endParaRPr lang="de-AT" sz="1600" dirty="0">
              <a:latin typeface="Arial" panose="020B0604020202020204" pitchFamily="34" charset="0"/>
              <a:cs typeface="Arial" panose="020B0604020202020204" pitchFamily="34" charset="0"/>
            </a:endParaRPr>
          </a:p>
        </p:txBody>
      </p:sp>
      <p:sp>
        <p:nvSpPr>
          <p:cNvPr id="3" name="Textfeld 2"/>
          <p:cNvSpPr txBox="1"/>
          <p:nvPr/>
        </p:nvSpPr>
        <p:spPr>
          <a:xfrm>
            <a:off x="1" y="1105019"/>
            <a:ext cx="9144000" cy="1015663"/>
          </a:xfrm>
          <a:prstGeom prst="rect">
            <a:avLst/>
          </a:prstGeom>
          <a:noFill/>
        </p:spPr>
        <p:txBody>
          <a:bodyPr wrap="square" rtlCol="0">
            <a:spAutoFit/>
          </a:bodyPr>
          <a:lstStyle/>
          <a:p>
            <a:pPr algn="ctr"/>
            <a:r>
              <a:rPr lang="en-GB" sz="3000" b="1" dirty="0">
                <a:solidFill>
                  <a:srgbClr val="0E4194"/>
                </a:solidFill>
                <a:latin typeface="Arial" panose="020B0604020202020204" pitchFamily="34" charset="0"/>
                <a:ea typeface="MS PGothic" panose="020B0600070205080204" pitchFamily="34" charset="-128"/>
                <a:cs typeface="Arial" panose="020B0604020202020204" pitchFamily="34" charset="0"/>
              </a:rPr>
              <a:t>CONSOLIDATED INPUT DOCUMENT FOR THE REVISION OF THE EUSDR ACTION PLAN III</a:t>
            </a:r>
            <a:endParaRPr lang="de-DE" sz="3000" b="1" dirty="0">
              <a:solidFill>
                <a:srgbClr val="0E4194"/>
              </a:solidFill>
              <a:latin typeface="Arial" panose="020B0604020202020204" pitchFamily="34" charset="0"/>
              <a:ea typeface="MS PGothic" panose="020B0600070205080204" pitchFamily="34" charset="-128"/>
              <a:cs typeface="Arial" panose="020B0604020202020204" pitchFamily="34" charset="0"/>
            </a:endParaRPr>
          </a:p>
        </p:txBody>
      </p:sp>
      <p:sp>
        <p:nvSpPr>
          <p:cNvPr id="5" name="Textfeld 4">
            <a:extLst>
              <a:ext uri="{FF2B5EF4-FFF2-40B4-BE49-F238E27FC236}">
                <a16:creationId xmlns:a16="http://schemas.microsoft.com/office/drawing/2014/main" id="{EBB276B8-BC77-3D48-88CB-DBBDA42EBF20}"/>
              </a:ext>
            </a:extLst>
          </p:cNvPr>
          <p:cNvSpPr txBox="1"/>
          <p:nvPr/>
        </p:nvSpPr>
        <p:spPr>
          <a:xfrm>
            <a:off x="6638544" y="6591199"/>
            <a:ext cx="2505456" cy="276999"/>
          </a:xfrm>
          <a:prstGeom prst="rect">
            <a:avLst/>
          </a:prstGeom>
          <a:noFill/>
        </p:spPr>
        <p:txBody>
          <a:bodyPr wrap="square" rtlCol="0">
            <a:spAutoFit/>
          </a:bodyPr>
          <a:lstStyle/>
          <a:p>
            <a:pPr algn="r"/>
            <a:r>
              <a:rPr lang="de-DE" sz="1200" dirty="0">
                <a:latin typeface="Arial" panose="020B0604020202020204" pitchFamily="34" charset="0"/>
                <a:cs typeface="Arial" panose="020B0604020202020204" pitchFamily="34" charset="0"/>
              </a:rPr>
              <a:t>State per 17</a:t>
            </a:r>
            <a:r>
              <a:rPr lang="de-DE" sz="1200" baseline="30000" dirty="0">
                <a:latin typeface="Arial" panose="020B0604020202020204" pitchFamily="34" charset="0"/>
                <a:cs typeface="Arial" panose="020B0604020202020204" pitchFamily="34" charset="0"/>
              </a:rPr>
              <a:t>th</a:t>
            </a:r>
            <a:r>
              <a:rPr lang="de-DE" sz="1200" dirty="0">
                <a:latin typeface="Arial" panose="020B0604020202020204" pitchFamily="34" charset="0"/>
                <a:cs typeface="Arial" panose="020B0604020202020204" pitchFamily="34" charset="0"/>
              </a:rPr>
              <a:t> May 2019</a:t>
            </a:r>
          </a:p>
        </p:txBody>
      </p:sp>
    </p:spTree>
    <p:extLst>
      <p:ext uri="{BB962C8B-B14F-4D97-AF65-F5344CB8AC3E}">
        <p14:creationId xmlns:p14="http://schemas.microsoft.com/office/powerpoint/2010/main" val="23726414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1"/>
          <p:cNvSpPr txBox="1">
            <a:spLocks/>
          </p:cNvSpPr>
          <p:nvPr/>
        </p:nvSpPr>
        <p:spPr>
          <a:xfrm>
            <a:off x="1439652" y="2830973"/>
            <a:ext cx="5829300" cy="70604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sz="2025" dirty="0">
              <a:solidFill>
                <a:srgbClr val="F28800"/>
              </a:solidFill>
              <a:ea typeface="ＭＳ Ｐゴシック" pitchFamily="34" charset="-128"/>
            </a:endParaRPr>
          </a:p>
        </p:txBody>
      </p:sp>
      <p:sp>
        <p:nvSpPr>
          <p:cNvPr id="2" name="Rechteck 1"/>
          <p:cNvSpPr/>
          <p:nvPr/>
        </p:nvSpPr>
        <p:spPr>
          <a:xfrm>
            <a:off x="474132" y="2436420"/>
            <a:ext cx="8669867" cy="4247317"/>
          </a:xfrm>
          <a:prstGeom prst="rect">
            <a:avLst/>
          </a:prstGeom>
          <a:solidFill>
            <a:schemeClr val="bg1"/>
          </a:solidFill>
        </p:spPr>
        <p:txBody>
          <a:bodyPr wrap="square">
            <a:spAutoFit/>
          </a:bodyPr>
          <a:lstStyle/>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Table on pages 22 – 24 shows the </a:t>
            </a:r>
            <a:r>
              <a:rPr lang="en-GB" b="1" dirty="0">
                <a:latin typeface="Arial" panose="020B0604020202020204" pitchFamily="34" charset="0"/>
                <a:cs typeface="Arial" panose="020B0604020202020204" pitchFamily="34" charset="0"/>
              </a:rPr>
              <a:t>objectives</a:t>
            </a:r>
            <a:r>
              <a:rPr lang="en-GB" dirty="0">
                <a:latin typeface="Arial" panose="020B0604020202020204" pitchFamily="34" charset="0"/>
                <a:cs typeface="Arial" panose="020B0604020202020204" pitchFamily="34" charset="0"/>
              </a:rPr>
              <a:t>, which were </a:t>
            </a:r>
            <a:r>
              <a:rPr lang="en-GB" b="1" dirty="0">
                <a:latin typeface="Arial" panose="020B0604020202020204" pitchFamily="34" charset="0"/>
                <a:cs typeface="Arial" panose="020B0604020202020204" pitchFamily="34" charset="0"/>
              </a:rPr>
              <a:t>proposed</a:t>
            </a:r>
            <a:r>
              <a:rPr lang="en-GB" dirty="0">
                <a:latin typeface="Arial" panose="020B0604020202020204" pitchFamily="34" charset="0"/>
                <a:cs typeface="Arial" panose="020B0604020202020204" pitchFamily="34" charset="0"/>
              </a:rPr>
              <a:t> in a bottom-up process </a:t>
            </a:r>
            <a:r>
              <a:rPr lang="en-GB" b="1" dirty="0">
                <a:latin typeface="Arial" panose="020B0604020202020204" pitchFamily="34" charset="0"/>
                <a:cs typeface="Arial" panose="020B0604020202020204" pitchFamily="34" charset="0"/>
              </a:rPr>
              <a:t>by member countries of EUSDR and the PAs.</a:t>
            </a:r>
            <a:r>
              <a:rPr lang="en-GB" dirty="0">
                <a:latin typeface="Arial" panose="020B0604020202020204" pitchFamily="34" charset="0"/>
                <a:cs typeface="Arial" panose="020B0604020202020204" pitchFamily="34" charset="0"/>
              </a:rPr>
              <a:t> The </a:t>
            </a:r>
            <a:r>
              <a:rPr lang="en-GB" b="1" dirty="0">
                <a:latin typeface="Arial" panose="020B0604020202020204" pitchFamily="34" charset="0"/>
                <a:cs typeface="Arial" panose="020B0604020202020204" pitchFamily="34" charset="0"/>
              </a:rPr>
              <a:t>objectives match the five principles of EUSDR</a:t>
            </a:r>
            <a:r>
              <a:rPr lang="en-GB" dirty="0">
                <a:latin typeface="Arial" panose="020B0604020202020204" pitchFamily="34" charset="0"/>
                <a:cs typeface="Arial" panose="020B0604020202020204" pitchFamily="34" charset="0"/>
              </a:rPr>
              <a:t>, </a:t>
            </a:r>
            <a:r>
              <a:rPr lang="en-GB" b="1" dirty="0">
                <a:latin typeface="Arial" panose="020B0604020202020204" pitchFamily="34" charset="0"/>
                <a:cs typeface="Arial" panose="020B0604020202020204" pitchFamily="34" charset="0"/>
              </a:rPr>
              <a:t>fit to both the five policy objectives of the draft regulations and the four pillars of EUSDR communication </a:t>
            </a:r>
            <a:r>
              <a:rPr lang="en-GB" dirty="0">
                <a:latin typeface="Arial" panose="020B0604020202020204" pitchFamily="34" charset="0"/>
                <a:cs typeface="Arial" panose="020B0604020202020204" pitchFamily="34" charset="0"/>
              </a:rPr>
              <a:t>and cover the wide range of actions, strategic projects and processes suggested by the PAs (see Part B).</a:t>
            </a:r>
          </a:p>
          <a:p>
            <a:pPr marL="285750" indent="-285750">
              <a:buFont typeface="Arial" panose="020B0604020202020204" pitchFamily="34" charset="0"/>
              <a:buChar char="•"/>
            </a:pPr>
            <a:endParaRPr lang="de-AT"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Chapter 5 (p. 25 – 26) describes the tight interlinkages of priorities of the EUSDR. To ensure a coordinated approach across several PAs, horizontal, </a:t>
            </a:r>
            <a:r>
              <a:rPr lang="en-GB" b="1" dirty="0">
                <a:latin typeface="Arial" panose="020B0604020202020204" pitchFamily="34" charset="0"/>
                <a:cs typeface="Arial" panose="020B0604020202020204" pitchFamily="34" charset="0"/>
              </a:rPr>
              <a:t>cross-cutting issues</a:t>
            </a:r>
            <a:r>
              <a:rPr lang="en-GB" dirty="0">
                <a:latin typeface="Arial" panose="020B0604020202020204" pitchFamily="34" charset="0"/>
                <a:cs typeface="Arial" panose="020B0604020202020204" pitchFamily="34" charset="0"/>
              </a:rPr>
              <a:t> </a:t>
            </a:r>
            <a:r>
              <a:rPr lang="en-GB" b="1" dirty="0">
                <a:latin typeface="Arial" panose="020B0604020202020204" pitchFamily="34" charset="0"/>
                <a:cs typeface="Arial" panose="020B0604020202020204" pitchFamily="34" charset="0"/>
              </a:rPr>
              <a:t>have to be integrated into a common / joint framework</a:t>
            </a:r>
            <a:r>
              <a:rPr lang="en-GB" dirty="0">
                <a:latin typeface="Arial" panose="020B0604020202020204" pitchFamily="34" charset="0"/>
                <a:cs typeface="Arial" panose="020B0604020202020204" pitchFamily="34" charset="0"/>
              </a:rPr>
              <a:t>. Cooperation across PAs is the appropriate answer within the governance framework of EUSDR. </a:t>
            </a:r>
            <a:r>
              <a:rPr lang="en-GB" b="1" dirty="0">
                <a:latin typeface="Arial" panose="020B0604020202020204" pitchFamily="34" charset="0"/>
                <a:cs typeface="Arial" panose="020B0604020202020204" pitchFamily="34" charset="0"/>
              </a:rPr>
              <a:t>Five examples </a:t>
            </a:r>
            <a:r>
              <a:rPr lang="en-GB" dirty="0">
                <a:latin typeface="Arial" panose="020B0604020202020204" pitchFamily="34" charset="0"/>
                <a:cs typeface="Arial" panose="020B0604020202020204" pitchFamily="34" charset="0"/>
              </a:rPr>
              <a:t>how cross-cutting issues may be handled are given for illustration: </a:t>
            </a:r>
            <a:r>
              <a:rPr lang="en-GB" b="1" dirty="0">
                <a:latin typeface="Arial" panose="020B0604020202020204" pitchFamily="34" charset="0"/>
                <a:cs typeface="Arial" panose="020B0604020202020204" pitchFamily="34" charset="0"/>
              </a:rPr>
              <a:t>Digitalisation, Education and professional training, Migration, Sustainable Development and Involving the Youth.</a:t>
            </a:r>
            <a:endParaRPr lang="de-AT" b="1" dirty="0">
              <a:latin typeface="Arial" panose="020B0604020202020204" pitchFamily="34" charset="0"/>
              <a:cs typeface="Arial" panose="020B0604020202020204" pitchFamily="34" charset="0"/>
            </a:endParaRPr>
          </a:p>
        </p:txBody>
      </p:sp>
      <p:sp>
        <p:nvSpPr>
          <p:cNvPr id="3" name="Textfeld 2"/>
          <p:cNvSpPr txBox="1"/>
          <p:nvPr/>
        </p:nvSpPr>
        <p:spPr>
          <a:xfrm>
            <a:off x="1" y="1105019"/>
            <a:ext cx="9144000" cy="1015663"/>
          </a:xfrm>
          <a:prstGeom prst="rect">
            <a:avLst/>
          </a:prstGeom>
          <a:noFill/>
        </p:spPr>
        <p:txBody>
          <a:bodyPr wrap="square" rtlCol="0">
            <a:spAutoFit/>
          </a:bodyPr>
          <a:lstStyle/>
          <a:p>
            <a:pPr algn="ctr"/>
            <a:r>
              <a:rPr lang="en-GB" sz="3000" b="1" dirty="0">
                <a:solidFill>
                  <a:srgbClr val="0E4194"/>
                </a:solidFill>
                <a:latin typeface="Arial" panose="020B0604020202020204" pitchFamily="34" charset="0"/>
                <a:ea typeface="MS PGothic" panose="020B0600070205080204" pitchFamily="34" charset="-128"/>
                <a:cs typeface="Arial" panose="020B0604020202020204" pitchFamily="34" charset="0"/>
              </a:rPr>
              <a:t>CONSOLIDATED INPUT DOCUMENT FOR THE REVISION OF THE EUSDR ACTION PLAN IV</a:t>
            </a:r>
            <a:endParaRPr lang="de-DE" sz="3000" b="1" dirty="0">
              <a:solidFill>
                <a:srgbClr val="0E4194"/>
              </a:solidFill>
              <a:latin typeface="Arial" panose="020B0604020202020204" pitchFamily="34" charset="0"/>
              <a:ea typeface="MS PGothic" panose="020B0600070205080204" pitchFamily="34" charset="-128"/>
              <a:cs typeface="Arial" panose="020B0604020202020204" pitchFamily="34" charset="0"/>
            </a:endParaRPr>
          </a:p>
        </p:txBody>
      </p:sp>
      <p:sp>
        <p:nvSpPr>
          <p:cNvPr id="5" name="Textfeld 4">
            <a:extLst>
              <a:ext uri="{FF2B5EF4-FFF2-40B4-BE49-F238E27FC236}">
                <a16:creationId xmlns:a16="http://schemas.microsoft.com/office/drawing/2014/main" id="{756EF1D1-4F3B-414A-913D-2D0FD1AF737A}"/>
              </a:ext>
            </a:extLst>
          </p:cNvPr>
          <p:cNvSpPr txBox="1"/>
          <p:nvPr/>
        </p:nvSpPr>
        <p:spPr>
          <a:xfrm>
            <a:off x="6638544" y="6591199"/>
            <a:ext cx="2505456" cy="276999"/>
          </a:xfrm>
          <a:prstGeom prst="rect">
            <a:avLst/>
          </a:prstGeom>
          <a:noFill/>
        </p:spPr>
        <p:txBody>
          <a:bodyPr wrap="square" rtlCol="0">
            <a:spAutoFit/>
          </a:bodyPr>
          <a:lstStyle/>
          <a:p>
            <a:pPr algn="r"/>
            <a:r>
              <a:rPr lang="de-DE" sz="1200" dirty="0">
                <a:latin typeface="Arial" panose="020B0604020202020204" pitchFamily="34" charset="0"/>
                <a:cs typeface="Arial" panose="020B0604020202020204" pitchFamily="34" charset="0"/>
              </a:rPr>
              <a:t>State per 17</a:t>
            </a:r>
            <a:r>
              <a:rPr lang="de-DE" sz="1200" baseline="30000" dirty="0">
                <a:latin typeface="Arial" panose="020B0604020202020204" pitchFamily="34" charset="0"/>
                <a:cs typeface="Arial" panose="020B0604020202020204" pitchFamily="34" charset="0"/>
              </a:rPr>
              <a:t>th</a:t>
            </a:r>
            <a:r>
              <a:rPr lang="de-DE" sz="1200" dirty="0">
                <a:latin typeface="Arial" panose="020B0604020202020204" pitchFamily="34" charset="0"/>
                <a:cs typeface="Arial" panose="020B0604020202020204" pitchFamily="34" charset="0"/>
              </a:rPr>
              <a:t> May 2019</a:t>
            </a:r>
          </a:p>
        </p:txBody>
      </p:sp>
    </p:spTree>
    <p:extLst>
      <p:ext uri="{BB962C8B-B14F-4D97-AF65-F5344CB8AC3E}">
        <p14:creationId xmlns:p14="http://schemas.microsoft.com/office/powerpoint/2010/main" val="30884348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1"/>
          <p:cNvSpPr txBox="1">
            <a:spLocks/>
          </p:cNvSpPr>
          <p:nvPr/>
        </p:nvSpPr>
        <p:spPr>
          <a:xfrm>
            <a:off x="1439652" y="2830973"/>
            <a:ext cx="5829300" cy="70604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sz="2025" dirty="0">
              <a:solidFill>
                <a:srgbClr val="F28800"/>
              </a:solidFill>
              <a:ea typeface="ＭＳ Ｐゴシック" pitchFamily="34" charset="-128"/>
            </a:endParaRPr>
          </a:p>
        </p:txBody>
      </p:sp>
      <p:sp>
        <p:nvSpPr>
          <p:cNvPr id="2" name="Rechteck 1"/>
          <p:cNvSpPr/>
          <p:nvPr/>
        </p:nvSpPr>
        <p:spPr>
          <a:xfrm>
            <a:off x="474132" y="2436420"/>
            <a:ext cx="8669867" cy="830997"/>
          </a:xfrm>
          <a:prstGeom prst="rect">
            <a:avLst/>
          </a:prstGeom>
          <a:solidFill>
            <a:schemeClr val="bg1"/>
          </a:solidFill>
        </p:spPr>
        <p:txBody>
          <a:bodyPr wrap="square">
            <a:spAutoFit/>
          </a:bodyPr>
          <a:lstStyle/>
          <a:p>
            <a:pPr marL="285750" indent="-285750">
              <a:buFont typeface="Arial" panose="020B0604020202020204" pitchFamily="34" charset="0"/>
              <a:buChar char="•"/>
            </a:pPr>
            <a:r>
              <a:rPr lang="en-GB" sz="1600" b="1" dirty="0">
                <a:latin typeface="Arial" panose="020B0604020202020204" pitchFamily="34" charset="0"/>
                <a:cs typeface="Arial" panose="020B0604020202020204" pitchFamily="34" charset="0"/>
              </a:rPr>
              <a:t>Chapter 6</a:t>
            </a:r>
            <a:r>
              <a:rPr lang="en-GB" sz="1600" dirty="0">
                <a:latin typeface="Arial" panose="020B0604020202020204" pitchFamily="34" charset="0"/>
                <a:cs typeface="Arial" panose="020B0604020202020204" pitchFamily="34" charset="0"/>
              </a:rPr>
              <a:t> is dedicated to the structuring of EUSDR priorities. On pages 26 and 27 the proposal for keeping the structure as endorsed with the </a:t>
            </a:r>
            <a:r>
              <a:rPr lang="en-GB" sz="1600" i="1" dirty="0">
                <a:latin typeface="Arial" panose="020B0604020202020204" pitchFamily="34" charset="0"/>
                <a:cs typeface="Arial" panose="020B0604020202020204" pitchFamily="34" charset="0"/>
              </a:rPr>
              <a:t>European Council Communication (COM(2010) 715:</a:t>
            </a:r>
            <a:r>
              <a:rPr lang="en-GB" sz="1600" dirty="0">
                <a:latin typeface="Arial" panose="020B0604020202020204" pitchFamily="34" charset="0"/>
                <a:cs typeface="Arial" panose="020B0604020202020204" pitchFamily="34" charset="0"/>
              </a:rPr>
              <a:t> 4 Pillars and 12 Priority Areas is presented:</a:t>
            </a:r>
            <a:endParaRPr lang="de-AT" sz="1600" dirty="0">
              <a:latin typeface="Arial" panose="020B0604020202020204" pitchFamily="34" charset="0"/>
              <a:cs typeface="Arial" panose="020B0604020202020204" pitchFamily="34" charset="0"/>
            </a:endParaRPr>
          </a:p>
        </p:txBody>
      </p:sp>
      <p:sp>
        <p:nvSpPr>
          <p:cNvPr id="3" name="Textfeld 2"/>
          <p:cNvSpPr txBox="1"/>
          <p:nvPr/>
        </p:nvSpPr>
        <p:spPr>
          <a:xfrm>
            <a:off x="1" y="1105019"/>
            <a:ext cx="9144000" cy="1015663"/>
          </a:xfrm>
          <a:prstGeom prst="rect">
            <a:avLst/>
          </a:prstGeom>
          <a:noFill/>
        </p:spPr>
        <p:txBody>
          <a:bodyPr wrap="square" rtlCol="0">
            <a:spAutoFit/>
          </a:bodyPr>
          <a:lstStyle/>
          <a:p>
            <a:pPr algn="ctr"/>
            <a:r>
              <a:rPr lang="en-GB" sz="3000" b="1" dirty="0">
                <a:solidFill>
                  <a:srgbClr val="0E4194"/>
                </a:solidFill>
                <a:latin typeface="Arial" panose="020B0604020202020204" pitchFamily="34" charset="0"/>
                <a:ea typeface="MS PGothic" panose="020B0600070205080204" pitchFamily="34" charset="-128"/>
                <a:cs typeface="Arial" panose="020B0604020202020204" pitchFamily="34" charset="0"/>
              </a:rPr>
              <a:t>CONSOLIDATED INPUT DOCUMENT FOR THE REVISION OF THE EUSDR ACTION PLAN V</a:t>
            </a:r>
            <a:endParaRPr lang="de-DE" sz="3000" b="1" dirty="0">
              <a:solidFill>
                <a:srgbClr val="0E4194"/>
              </a:solidFill>
              <a:latin typeface="Arial" panose="020B0604020202020204" pitchFamily="34" charset="0"/>
              <a:ea typeface="MS PGothic" panose="020B0600070205080204" pitchFamily="34" charset="-128"/>
              <a:cs typeface="Arial" panose="020B0604020202020204" pitchFamily="34" charset="0"/>
            </a:endParaRPr>
          </a:p>
        </p:txBody>
      </p:sp>
      <p:sp>
        <p:nvSpPr>
          <p:cNvPr id="4" name="Rechteck 3">
            <a:extLst>
              <a:ext uri="{FF2B5EF4-FFF2-40B4-BE49-F238E27FC236}">
                <a16:creationId xmlns:a16="http://schemas.microsoft.com/office/drawing/2014/main" id="{6B44788A-9F9C-AE4C-970E-EDB3D7541229}"/>
              </a:ext>
            </a:extLst>
          </p:cNvPr>
          <p:cNvSpPr/>
          <p:nvPr/>
        </p:nvSpPr>
        <p:spPr>
          <a:xfrm>
            <a:off x="342204" y="3337343"/>
            <a:ext cx="4183547" cy="2677656"/>
          </a:xfrm>
          <a:prstGeom prst="rect">
            <a:avLst/>
          </a:prstGeom>
          <a:solidFill>
            <a:schemeClr val="bg1"/>
          </a:solidFill>
        </p:spPr>
        <p:txBody>
          <a:bodyPr wrap="square">
            <a:spAutoFit/>
          </a:bodyPr>
          <a:lstStyle/>
          <a:p>
            <a:r>
              <a:rPr lang="en-GB" sz="1400" b="1" i="1" dirty="0">
                <a:latin typeface="Arial" panose="020B0604020202020204" pitchFamily="34" charset="0"/>
                <a:cs typeface="Arial" panose="020B0604020202020204" pitchFamily="34" charset="0"/>
              </a:rPr>
              <a:t>Pillar 1: </a:t>
            </a:r>
            <a:r>
              <a:rPr lang="en-GB" sz="1400" i="1" dirty="0">
                <a:latin typeface="Arial" panose="020B0604020202020204" pitchFamily="34" charset="0"/>
                <a:cs typeface="Arial" panose="020B0604020202020204" pitchFamily="34" charset="0"/>
              </a:rPr>
              <a:t>Connecting the Danube Region:</a:t>
            </a:r>
            <a:br>
              <a:rPr lang="en-GB" sz="1400" i="1" dirty="0">
                <a:latin typeface="Arial" panose="020B0604020202020204" pitchFamily="34" charset="0"/>
                <a:cs typeface="Arial" panose="020B0604020202020204" pitchFamily="34" charset="0"/>
              </a:rPr>
            </a:br>
            <a:r>
              <a:rPr lang="en-GB" sz="1400" i="1" dirty="0">
                <a:latin typeface="Arial" panose="020B0604020202020204" pitchFamily="34" charset="0"/>
                <a:cs typeface="Arial" panose="020B0604020202020204" pitchFamily="34" charset="0"/>
              </a:rPr>
              <a:t>smart and sustainable</a:t>
            </a:r>
            <a:endParaRPr lang="de-AT" sz="1400" dirty="0">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Priority Area 1A	Waterways Mobility</a:t>
            </a:r>
            <a:endParaRPr lang="de-AT" sz="1400" dirty="0">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Priority Area 1B	Rail-Road-Air Mobility</a:t>
            </a:r>
            <a:endParaRPr lang="de-AT" sz="1400" dirty="0">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Priority Area 02	Sustainable Energy</a:t>
            </a:r>
            <a:endParaRPr lang="de-AT" sz="1400" dirty="0">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Priority Area 03	Culture &amp; Tourism</a:t>
            </a:r>
            <a:endParaRPr lang="de-AT" sz="1400" dirty="0">
              <a:latin typeface="Arial" panose="020B0604020202020204" pitchFamily="34" charset="0"/>
              <a:cs typeface="Arial" panose="020B0604020202020204" pitchFamily="34" charset="0"/>
            </a:endParaRPr>
          </a:p>
          <a:p>
            <a:endParaRPr lang="en-GB" sz="1400" b="1" i="1" dirty="0">
              <a:latin typeface="Arial" panose="020B0604020202020204" pitchFamily="34" charset="0"/>
              <a:cs typeface="Arial" panose="020B0604020202020204" pitchFamily="34" charset="0"/>
            </a:endParaRPr>
          </a:p>
          <a:p>
            <a:r>
              <a:rPr lang="en-GB" sz="1400" b="1" i="1" dirty="0">
                <a:latin typeface="Arial" panose="020B0604020202020204" pitchFamily="34" charset="0"/>
                <a:cs typeface="Arial" panose="020B0604020202020204" pitchFamily="34" charset="0"/>
              </a:rPr>
              <a:t>Pillar 2: </a:t>
            </a:r>
            <a:r>
              <a:rPr lang="en-GB" sz="1400" i="1" dirty="0">
                <a:latin typeface="Arial" panose="020B0604020202020204" pitchFamily="34" charset="0"/>
                <a:cs typeface="Arial" panose="020B0604020202020204" pitchFamily="34" charset="0"/>
              </a:rPr>
              <a:t>Protecting the Environment:</a:t>
            </a:r>
            <a:br>
              <a:rPr lang="en-GB" sz="1400" i="1" dirty="0">
                <a:latin typeface="Arial" panose="020B0604020202020204" pitchFamily="34" charset="0"/>
                <a:cs typeface="Arial" panose="020B0604020202020204" pitchFamily="34" charset="0"/>
              </a:rPr>
            </a:br>
            <a:r>
              <a:rPr lang="en-GB" sz="1400" i="1" dirty="0">
                <a:latin typeface="Arial" panose="020B0604020202020204" pitchFamily="34" charset="0"/>
                <a:cs typeface="Arial" panose="020B0604020202020204" pitchFamily="34" charset="0"/>
              </a:rPr>
              <a:t>clean and green</a:t>
            </a:r>
            <a:endParaRPr lang="de-AT" sz="1400" dirty="0">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Priority Area 04	Water Quality</a:t>
            </a:r>
            <a:endParaRPr lang="de-AT" sz="1400" dirty="0">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Priority Area 05	Environmental Risks</a:t>
            </a:r>
            <a:endParaRPr lang="de-AT" sz="1400" dirty="0">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Priority Area 06	Biodiversity &amp; Landscapes</a:t>
            </a:r>
            <a:endParaRPr lang="de-AT" sz="1400" dirty="0">
              <a:latin typeface="Arial" panose="020B0604020202020204" pitchFamily="34" charset="0"/>
              <a:cs typeface="Arial" panose="020B0604020202020204" pitchFamily="34" charset="0"/>
            </a:endParaRPr>
          </a:p>
        </p:txBody>
      </p:sp>
      <p:sp>
        <p:nvSpPr>
          <p:cNvPr id="5" name="Rechteck 4">
            <a:extLst>
              <a:ext uri="{FF2B5EF4-FFF2-40B4-BE49-F238E27FC236}">
                <a16:creationId xmlns:a16="http://schemas.microsoft.com/office/drawing/2014/main" id="{1D02DC8C-8B85-4942-906A-99DA317CB8EE}"/>
              </a:ext>
            </a:extLst>
          </p:cNvPr>
          <p:cNvSpPr/>
          <p:nvPr/>
        </p:nvSpPr>
        <p:spPr>
          <a:xfrm>
            <a:off x="4571999" y="3325338"/>
            <a:ext cx="4572000" cy="2677656"/>
          </a:xfrm>
          <a:prstGeom prst="rect">
            <a:avLst/>
          </a:prstGeom>
          <a:solidFill>
            <a:schemeClr val="bg1"/>
          </a:solidFill>
        </p:spPr>
        <p:txBody>
          <a:bodyPr>
            <a:spAutoFit/>
          </a:bodyPr>
          <a:lstStyle/>
          <a:p>
            <a:r>
              <a:rPr lang="en-GB" sz="1400" b="1" i="1" dirty="0">
                <a:latin typeface="Arial" panose="020B0604020202020204" pitchFamily="34" charset="0"/>
                <a:cs typeface="Arial" panose="020B0604020202020204" pitchFamily="34" charset="0"/>
              </a:rPr>
              <a:t>Pillar 3: </a:t>
            </a:r>
            <a:r>
              <a:rPr lang="en-GB" sz="1400" i="1" dirty="0">
                <a:latin typeface="Arial" panose="020B0604020202020204" pitchFamily="34" charset="0"/>
                <a:cs typeface="Arial" panose="020B0604020202020204" pitchFamily="34" charset="0"/>
              </a:rPr>
              <a:t>Building Prosperity:</a:t>
            </a:r>
            <a:br>
              <a:rPr lang="en-GB" sz="1400" i="1" dirty="0">
                <a:latin typeface="Arial" panose="020B0604020202020204" pitchFamily="34" charset="0"/>
                <a:cs typeface="Arial" panose="020B0604020202020204" pitchFamily="34" charset="0"/>
              </a:rPr>
            </a:br>
            <a:r>
              <a:rPr lang="en-GB" sz="1400" i="1" dirty="0">
                <a:latin typeface="Arial" panose="020B0604020202020204" pitchFamily="34" charset="0"/>
                <a:cs typeface="Arial" panose="020B0604020202020204" pitchFamily="34" charset="0"/>
              </a:rPr>
              <a:t>smart, social and innovative</a:t>
            </a:r>
            <a:endParaRPr lang="de-AT" sz="1400" dirty="0">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Priority Area 07	Knowledge Society</a:t>
            </a:r>
            <a:endParaRPr lang="de-AT" sz="1400" dirty="0">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Priority Area 08	Competitiveness of </a:t>
            </a:r>
          </a:p>
          <a:p>
            <a:pPr lvl="0"/>
            <a:r>
              <a:rPr lang="en-GB" sz="1400" dirty="0">
                <a:latin typeface="Arial" panose="020B0604020202020204" pitchFamily="34" charset="0"/>
                <a:cs typeface="Arial" panose="020B0604020202020204" pitchFamily="34" charset="0"/>
              </a:rPr>
              <a:t>		Enterprises</a:t>
            </a:r>
            <a:endParaRPr lang="de-AT" sz="1400" dirty="0">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Priority Area 09	People &amp; Skills</a:t>
            </a:r>
            <a:endParaRPr lang="de-AT" sz="1400" dirty="0">
              <a:latin typeface="Arial" panose="020B0604020202020204" pitchFamily="34" charset="0"/>
              <a:cs typeface="Arial" panose="020B0604020202020204" pitchFamily="34" charset="0"/>
            </a:endParaRPr>
          </a:p>
          <a:p>
            <a:r>
              <a:rPr lang="en-GB" sz="1400" b="1" i="1" dirty="0">
                <a:latin typeface="Arial" panose="020B0604020202020204" pitchFamily="34" charset="0"/>
                <a:cs typeface="Arial" panose="020B0604020202020204" pitchFamily="34" charset="0"/>
              </a:rPr>
              <a:t/>
            </a:r>
            <a:br>
              <a:rPr lang="en-GB" sz="1400" b="1" i="1" dirty="0">
                <a:latin typeface="Arial" panose="020B0604020202020204" pitchFamily="34" charset="0"/>
                <a:cs typeface="Arial" panose="020B0604020202020204" pitchFamily="34" charset="0"/>
              </a:rPr>
            </a:br>
            <a:r>
              <a:rPr lang="en-GB" sz="1400" b="1" i="1" dirty="0">
                <a:latin typeface="Arial" panose="020B0604020202020204" pitchFamily="34" charset="0"/>
                <a:cs typeface="Arial" panose="020B0604020202020204" pitchFamily="34" charset="0"/>
              </a:rPr>
              <a:t>Pillar 4: </a:t>
            </a:r>
            <a:r>
              <a:rPr lang="en-GB" sz="1400" i="1" dirty="0">
                <a:latin typeface="Arial" panose="020B0604020202020204" pitchFamily="34" charset="0"/>
                <a:cs typeface="Arial" panose="020B0604020202020204" pitchFamily="34" charset="0"/>
              </a:rPr>
              <a:t>Strengthening the Danube Region:</a:t>
            </a:r>
            <a:br>
              <a:rPr lang="en-GB" sz="1400" i="1" dirty="0">
                <a:latin typeface="Arial" panose="020B0604020202020204" pitchFamily="34" charset="0"/>
                <a:cs typeface="Arial" panose="020B0604020202020204" pitchFamily="34" charset="0"/>
              </a:rPr>
            </a:br>
            <a:r>
              <a:rPr lang="en-GB" sz="1400" i="1" dirty="0">
                <a:latin typeface="Arial" panose="020B0604020202020204" pitchFamily="34" charset="0"/>
                <a:cs typeface="Arial" panose="020B0604020202020204" pitchFamily="34" charset="0"/>
              </a:rPr>
              <a:t>effective, sound and safe</a:t>
            </a:r>
            <a:endParaRPr lang="de-AT" sz="1400" dirty="0">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Priority Area 10	Institutional Capacity &amp; 		Cooperation</a:t>
            </a:r>
            <a:endParaRPr lang="de-AT" sz="1400" dirty="0">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Priority Area 11	Security</a:t>
            </a:r>
            <a:endParaRPr lang="de-AT" sz="1400" dirty="0">
              <a:latin typeface="Arial" panose="020B0604020202020204" pitchFamily="34" charset="0"/>
              <a:cs typeface="Arial" panose="020B0604020202020204" pitchFamily="34" charset="0"/>
            </a:endParaRPr>
          </a:p>
        </p:txBody>
      </p:sp>
      <p:sp>
        <p:nvSpPr>
          <p:cNvPr id="6" name="Rechteck 5">
            <a:extLst>
              <a:ext uri="{FF2B5EF4-FFF2-40B4-BE49-F238E27FC236}">
                <a16:creationId xmlns:a16="http://schemas.microsoft.com/office/drawing/2014/main" id="{CBA80110-3A53-8348-A39C-540DB8C5441A}"/>
              </a:ext>
            </a:extLst>
          </p:cNvPr>
          <p:cNvSpPr/>
          <p:nvPr/>
        </p:nvSpPr>
        <p:spPr>
          <a:xfrm>
            <a:off x="474132" y="6027003"/>
            <a:ext cx="8686797" cy="830997"/>
          </a:xfrm>
          <a:prstGeom prst="rect">
            <a:avLst/>
          </a:prstGeom>
          <a:solidFill>
            <a:schemeClr val="bg1"/>
          </a:solidFill>
        </p:spPr>
        <p:txBody>
          <a:bodyPr wrap="square">
            <a:spAutoFit/>
          </a:bodyPr>
          <a:lstStyle/>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Chapter 6 also shows the </a:t>
            </a:r>
            <a:r>
              <a:rPr lang="en-GB" sz="1600" b="1" dirty="0">
                <a:latin typeface="Arial" panose="020B0604020202020204" pitchFamily="34" charset="0"/>
                <a:cs typeface="Arial" panose="020B0604020202020204" pitchFamily="34" charset="0"/>
              </a:rPr>
              <a:t>alignment of objectives</a:t>
            </a:r>
            <a:r>
              <a:rPr lang="en-GB" sz="1600" dirty="0">
                <a:latin typeface="Arial" panose="020B0604020202020204" pitchFamily="34" charset="0"/>
                <a:cs typeface="Arial" panose="020B0604020202020204" pitchFamily="34" charset="0"/>
              </a:rPr>
              <a:t> - as lined out in the table of chapter 5 – </a:t>
            </a:r>
            <a:r>
              <a:rPr lang="en-GB" sz="1600" b="1" dirty="0">
                <a:latin typeface="Arial" panose="020B0604020202020204" pitchFamily="34" charset="0"/>
                <a:cs typeface="Arial" panose="020B0604020202020204" pitchFamily="34" charset="0"/>
              </a:rPr>
              <a:t>with the Priority Areas’ targets</a:t>
            </a:r>
            <a:r>
              <a:rPr lang="en-GB" sz="1600" dirty="0">
                <a:latin typeface="Arial" panose="020B0604020202020204" pitchFamily="34" charset="0"/>
                <a:cs typeface="Arial" panose="020B0604020202020204" pitchFamily="34" charset="0"/>
              </a:rPr>
              <a:t>. Each table shows, that the objectives of EUSDR are well covered by targets (table p. 28 - 40).</a:t>
            </a:r>
            <a:endParaRPr lang="de-AT" sz="1600" dirty="0">
              <a:latin typeface="Arial" panose="020B0604020202020204" pitchFamily="34" charset="0"/>
              <a:cs typeface="Arial" panose="020B0604020202020204" pitchFamily="34" charset="0"/>
            </a:endParaRPr>
          </a:p>
        </p:txBody>
      </p:sp>
      <p:sp>
        <p:nvSpPr>
          <p:cNvPr id="9" name="Textfeld 8">
            <a:extLst>
              <a:ext uri="{FF2B5EF4-FFF2-40B4-BE49-F238E27FC236}">
                <a16:creationId xmlns:a16="http://schemas.microsoft.com/office/drawing/2014/main" id="{BF8F8685-B80C-8841-AB71-B2ECCEF5564B}"/>
              </a:ext>
            </a:extLst>
          </p:cNvPr>
          <p:cNvSpPr txBox="1"/>
          <p:nvPr/>
        </p:nvSpPr>
        <p:spPr>
          <a:xfrm>
            <a:off x="6638544" y="6591199"/>
            <a:ext cx="2505456" cy="276999"/>
          </a:xfrm>
          <a:prstGeom prst="rect">
            <a:avLst/>
          </a:prstGeom>
          <a:noFill/>
        </p:spPr>
        <p:txBody>
          <a:bodyPr wrap="square" rtlCol="0">
            <a:spAutoFit/>
          </a:bodyPr>
          <a:lstStyle/>
          <a:p>
            <a:pPr algn="r"/>
            <a:r>
              <a:rPr lang="de-DE" sz="1200" dirty="0">
                <a:latin typeface="Arial" panose="020B0604020202020204" pitchFamily="34" charset="0"/>
                <a:cs typeface="Arial" panose="020B0604020202020204" pitchFamily="34" charset="0"/>
              </a:rPr>
              <a:t>State per 17</a:t>
            </a:r>
            <a:r>
              <a:rPr lang="de-DE" sz="1200" baseline="30000" dirty="0">
                <a:latin typeface="Arial" panose="020B0604020202020204" pitchFamily="34" charset="0"/>
                <a:cs typeface="Arial" panose="020B0604020202020204" pitchFamily="34" charset="0"/>
              </a:rPr>
              <a:t>th</a:t>
            </a:r>
            <a:r>
              <a:rPr lang="de-DE" sz="1200" dirty="0">
                <a:latin typeface="Arial" panose="020B0604020202020204" pitchFamily="34" charset="0"/>
                <a:cs typeface="Arial" panose="020B0604020202020204" pitchFamily="34" charset="0"/>
              </a:rPr>
              <a:t> May 2019</a:t>
            </a:r>
          </a:p>
        </p:txBody>
      </p:sp>
    </p:spTree>
    <p:extLst>
      <p:ext uri="{BB962C8B-B14F-4D97-AF65-F5344CB8AC3E}">
        <p14:creationId xmlns:p14="http://schemas.microsoft.com/office/powerpoint/2010/main" val="139491959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1761</Words>
  <Application>Microsoft Office PowerPoint</Application>
  <PresentationFormat>Bildschirmpräsentation (4:3)</PresentationFormat>
  <Paragraphs>148</Paragraphs>
  <Slides>14</Slides>
  <Notes>1</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14</vt:i4>
      </vt:variant>
    </vt:vector>
  </HeadingPairs>
  <TitlesOfParts>
    <vt:vector size="20" baseType="lpstr">
      <vt:lpstr>ＭＳ Ｐゴシック</vt:lpstr>
      <vt:lpstr>ＭＳ Ｐゴシック</vt:lpstr>
      <vt:lpstr>Arial</vt:lpstr>
      <vt:lpstr>Calibri</vt:lpstr>
      <vt:lpstr>Calibri Light</vt:lpstr>
      <vt:lpstr>1_Office Theme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WH IT Services GmbH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Schicker Rudolf;Lichtner Robert</dc:creator>
  <cp:lastModifiedBy>Lichtner Robert</cp:lastModifiedBy>
  <cp:revision>154</cp:revision>
  <cp:lastPrinted>2019-01-09T15:38:09Z</cp:lastPrinted>
  <dcterms:created xsi:type="dcterms:W3CDTF">2018-06-08T14:57:17Z</dcterms:created>
  <dcterms:modified xsi:type="dcterms:W3CDTF">2019-05-21T06:13:11Z</dcterms:modified>
</cp:coreProperties>
</file>