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93455" r:id="rId5"/>
  </p:sldMasterIdLst>
  <p:notesMasterIdLst>
    <p:notesMasterId r:id="rId30"/>
  </p:notesMasterIdLst>
  <p:sldIdLst>
    <p:sldId id="303" r:id="rId6"/>
    <p:sldId id="258" r:id="rId7"/>
    <p:sldId id="281" r:id="rId8"/>
    <p:sldId id="318" r:id="rId9"/>
    <p:sldId id="275" r:id="rId10"/>
    <p:sldId id="260" r:id="rId11"/>
    <p:sldId id="283" r:id="rId12"/>
    <p:sldId id="263" r:id="rId13"/>
    <p:sldId id="264" r:id="rId14"/>
    <p:sldId id="265" r:id="rId15"/>
    <p:sldId id="284" r:id="rId16"/>
    <p:sldId id="312" r:id="rId17"/>
    <p:sldId id="285" r:id="rId18"/>
    <p:sldId id="271" r:id="rId19"/>
    <p:sldId id="276" r:id="rId20"/>
    <p:sldId id="282" r:id="rId21"/>
    <p:sldId id="315" r:id="rId22"/>
    <p:sldId id="288" r:id="rId23"/>
    <p:sldId id="289" r:id="rId24"/>
    <p:sldId id="273" r:id="rId25"/>
    <p:sldId id="316" r:id="rId26"/>
    <p:sldId id="317" r:id="rId27"/>
    <p:sldId id="294" r:id="rId28"/>
    <p:sldId id="297" r:id="rId29"/>
  </p:sldIdLst>
  <p:sldSz cx="9144000" cy="5143500" type="screen16x9"/>
  <p:notesSz cx="6858000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9DC2"/>
    <a:srgbClr val="0060A0"/>
    <a:srgbClr val="595959"/>
    <a:srgbClr val="004B8E"/>
    <a:srgbClr val="B4CF61"/>
    <a:srgbClr val="FFDA1A"/>
    <a:srgbClr val="73FEFF"/>
    <a:srgbClr val="704A73"/>
    <a:srgbClr val="905F72"/>
    <a:srgbClr val="B582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813" autoAdjust="0"/>
    <p:restoredTop sz="94678"/>
  </p:normalViewPr>
  <p:slideViewPr>
    <p:cSldViewPr snapToGrid="0" snapToObjects="1">
      <p:cViewPr varScale="1">
        <p:scale>
          <a:sx n="112" d="100"/>
          <a:sy n="112" d="100"/>
        </p:scale>
        <p:origin x="528" y="102"/>
      </p:cViewPr>
      <p:guideLst>
        <p:guide orient="horz" pos="1620"/>
        <p:guide pos="2880"/>
      </p:guideLst>
    </p:cSldViewPr>
  </p:slideViewPr>
  <p:notesTextViewPr>
    <p:cViewPr>
      <p:scale>
        <a:sx n="114" d="100"/>
        <a:sy n="114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34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34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C53098-4978-5941-B655-6F5EAB169B88}" type="datetimeFigureOut">
              <a:rPr lang="en-US" smtClean="0"/>
              <a:t>5/20/2019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58813" y="1154113"/>
            <a:ext cx="5540375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44861"/>
            <a:ext cx="5486400" cy="363670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2971800" cy="4634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2669"/>
            <a:ext cx="2971800" cy="4634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D621B-A482-9F46-974E-D637899829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547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D652DFFE-A8D9-46A6-93AC-4C66EC8DC0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AFA2B1A-2127-4ED6-BC51-C9C1F282AE1A}" type="slidenum">
              <a:rPr lang="fr-FR" altLang="cs-CZ" smtClean="0"/>
              <a:pPr>
                <a:spcBef>
                  <a:spcPct val="0"/>
                </a:spcBef>
              </a:pPr>
              <a:t>4</a:t>
            </a:fld>
            <a:endParaRPr lang="fr-FR" altLang="cs-CZ"/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8A6FD7C2-8905-4455-B310-1095B050694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C92C6AA3-D7B0-48E5-8375-5C26ABC48C04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2D621B-A482-9F46-974E-D6378998292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950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2D621B-A482-9F46-974E-D6378998292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322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2D621B-A482-9F46-974E-D63789982922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605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5/20/2019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5/20/2019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5/20/2019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5/20/2019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5/20/2019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BE" dirty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5/20/2019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esc.europa.eu/?i=portal.en.president" TargetMode="Externa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eesc.europa.eu/?i=portal.en.vice-president-communication" TargetMode="External"/><Relationship Id="rId4" Type="http://schemas.openxmlformats.org/officeDocument/2006/relationships/hyperlink" Target="http://www.eesc.europa.eu/?i=portal.en.vice-president-budget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esc.europa.eu/?i=portal.en.group-1" TargetMode="External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eesc.europa.eu/?i=portal.en.group-3" TargetMode="External"/><Relationship Id="rId4" Type="http://schemas.openxmlformats.org/officeDocument/2006/relationships/hyperlink" Target="http://www.eesc.europa.eu/?i=portal.en.group-2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esc.europa.eu/?i=portal.en.nat-section" TargetMode="External"/><Relationship Id="rId13" Type="http://schemas.openxmlformats.org/officeDocument/2006/relationships/image" Target="../media/image48.jpeg"/><Relationship Id="rId3" Type="http://schemas.openxmlformats.org/officeDocument/2006/relationships/image" Target="../media/image44.jpeg"/><Relationship Id="rId7" Type="http://schemas.openxmlformats.org/officeDocument/2006/relationships/hyperlink" Target="http://www.eesc.europa.eu/?i=portal.en.rex-section" TargetMode="External"/><Relationship Id="rId12" Type="http://schemas.openxmlformats.org/officeDocument/2006/relationships/image" Target="../media/image4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esc.europa.eu/?i=portal.en.ten-section" TargetMode="External"/><Relationship Id="rId11" Type="http://schemas.openxmlformats.org/officeDocument/2006/relationships/image" Target="../media/image46.png"/><Relationship Id="rId5" Type="http://schemas.openxmlformats.org/officeDocument/2006/relationships/hyperlink" Target="http://www.eesc.europa.eu/?i=portal.en.int-section" TargetMode="External"/><Relationship Id="rId15" Type="http://schemas.openxmlformats.org/officeDocument/2006/relationships/image" Target="../media/image50.jpeg"/><Relationship Id="rId10" Type="http://schemas.openxmlformats.org/officeDocument/2006/relationships/image" Target="../media/image45.png"/><Relationship Id="rId4" Type="http://schemas.openxmlformats.org/officeDocument/2006/relationships/hyperlink" Target="http://www.eesc.europa.eu/?i=portal.en.eco-section" TargetMode="External"/><Relationship Id="rId9" Type="http://schemas.openxmlformats.org/officeDocument/2006/relationships/hyperlink" Target="http://www.eesc.europa.eu/?i=portal.en.soc-section" TargetMode="External"/><Relationship Id="rId14" Type="http://schemas.openxmlformats.org/officeDocument/2006/relationships/image" Target="../media/image4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esc.europa.eu/?i=portal.en.members" TargetMode="External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dm.eesc.europa.eu/EESCDocumentSearch/Pages/opinionssearch.aspx?culture=EN" TargetMode="External"/><Relationship Id="rId4" Type="http://schemas.openxmlformats.org/officeDocument/2006/relationships/hyperlink" Target="http://www.eesc.europa.eu/?i=portal.en.document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esc.europa.eu/?i=portal.en.publications.35796" TargetMode="External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hyperlink" Target="http://memberspage.eesc.europa.eu/#/?mandate=mem&amp;language=en&amp;country=GB&amp;v=1476435147920" TargetMode="External"/><Relationship Id="rId18" Type="http://schemas.openxmlformats.org/officeDocument/2006/relationships/image" Target="../media/image19.png"/><Relationship Id="rId26" Type="http://schemas.openxmlformats.org/officeDocument/2006/relationships/image" Target="../media/image23.png"/><Relationship Id="rId39" Type="http://schemas.openxmlformats.org/officeDocument/2006/relationships/hyperlink" Target="http://memberspage.eesc.europa.eu/#/?mandate=mem&amp;language=en&amp;country=PL&amp;v=1476435015960" TargetMode="External"/><Relationship Id="rId21" Type="http://schemas.openxmlformats.org/officeDocument/2006/relationships/hyperlink" Target="http://memberspage.eesc.europa.eu/#/?mandate=mem&amp;language=en&amp;country=DK&amp;v=1476435214319" TargetMode="External"/><Relationship Id="rId34" Type="http://schemas.openxmlformats.org/officeDocument/2006/relationships/image" Target="../media/image27.png"/><Relationship Id="rId42" Type="http://schemas.openxmlformats.org/officeDocument/2006/relationships/image" Target="../media/image31.png"/><Relationship Id="rId47" Type="http://schemas.openxmlformats.org/officeDocument/2006/relationships/hyperlink" Target="http://memberspage.eesc.europa.eu/#/?mandate=mem&amp;language=en&amp;country=HR&amp;v=1476434797066" TargetMode="External"/><Relationship Id="rId50" Type="http://schemas.openxmlformats.org/officeDocument/2006/relationships/image" Target="../media/image35.png"/><Relationship Id="rId55" Type="http://schemas.openxmlformats.org/officeDocument/2006/relationships/hyperlink" Target="http://memberspage.eesc.europa.eu/#/?mandate=mem&amp;language=en&amp;country=GR&amp;v=1476434737705" TargetMode="External"/><Relationship Id="rId7" Type="http://schemas.openxmlformats.org/officeDocument/2006/relationships/hyperlink" Target="http://memberspage.eesc.europa.eu/#/?mandate=mem&amp;language=en&amp;country=FR&amp;v=1476433996768" TargetMode="External"/><Relationship Id="rId12" Type="http://schemas.openxmlformats.org/officeDocument/2006/relationships/image" Target="../media/image16.png"/><Relationship Id="rId17" Type="http://schemas.openxmlformats.org/officeDocument/2006/relationships/hyperlink" Target="http://memberspage.eesc.europa.eu/#/?mandate=mem&amp;language=en&amp;country=BE&amp;v=1476435236473" TargetMode="External"/><Relationship Id="rId25" Type="http://schemas.openxmlformats.org/officeDocument/2006/relationships/hyperlink" Target="http://memberspage.eesc.europa.eu/#/?mandate=mem&amp;language=en&amp;country=SE&amp;v=1476435128655" TargetMode="External"/><Relationship Id="rId33" Type="http://schemas.openxmlformats.org/officeDocument/2006/relationships/hyperlink" Target="http://memberspage.eesc.europa.eu/#/?mandate=mem&amp;language=en&amp;country=EE&amp;v=1476435384691" TargetMode="External"/><Relationship Id="rId38" Type="http://schemas.openxmlformats.org/officeDocument/2006/relationships/image" Target="../media/image29.png"/><Relationship Id="rId46" Type="http://schemas.openxmlformats.org/officeDocument/2006/relationships/image" Target="../media/image33.png"/><Relationship Id="rId59" Type="http://schemas.openxmlformats.org/officeDocument/2006/relationships/hyperlink" Target="http://memberspage.eesc.europa.eu/#/?mandate=mem&amp;language=en&amp;country=CY&amp;v=1476434858553" TargetMode="External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8.png"/><Relationship Id="rId20" Type="http://schemas.openxmlformats.org/officeDocument/2006/relationships/image" Target="../media/image20.png"/><Relationship Id="rId29" Type="http://schemas.openxmlformats.org/officeDocument/2006/relationships/hyperlink" Target="http://memberspage.eesc.europa.eu/#/?mandate=mem&amp;language=en&amp;country=DE&amp;v=1476435365051" TargetMode="External"/><Relationship Id="rId41" Type="http://schemas.openxmlformats.org/officeDocument/2006/relationships/hyperlink" Target="http://memberspage.eesc.europa.eu/#/?mandate=mem&amp;language=en&amp;country=CZ&amp;v=1476435195005" TargetMode="External"/><Relationship Id="rId5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hyperlink" Target="http://memberspage.eesc.europa.eu/#/?mandate=mem&amp;language=en&amp;country=PT&amp;v=1476435032537" TargetMode="External"/><Relationship Id="rId24" Type="http://schemas.openxmlformats.org/officeDocument/2006/relationships/image" Target="../media/image22.png"/><Relationship Id="rId32" Type="http://schemas.openxmlformats.org/officeDocument/2006/relationships/image" Target="../media/image26.png"/><Relationship Id="rId37" Type="http://schemas.openxmlformats.org/officeDocument/2006/relationships/hyperlink" Target="http://memberspage.eesc.europa.eu/#/?mandate=mem&amp;language=en&amp;country=LT&amp;v=1476434897523" TargetMode="External"/><Relationship Id="rId40" Type="http://schemas.openxmlformats.org/officeDocument/2006/relationships/image" Target="../media/image30.png"/><Relationship Id="rId45" Type="http://schemas.openxmlformats.org/officeDocument/2006/relationships/hyperlink" Target="http://memberspage.eesc.europa.eu/#/?mandate=mem&amp;language=en&amp;country=SI&amp;v=1476435068839" TargetMode="External"/><Relationship Id="rId53" Type="http://schemas.openxmlformats.org/officeDocument/2006/relationships/hyperlink" Target="http://memberspage.eesc.europa.eu/#/?mandate=mem&amp;language=en&amp;country=BG&amp;v=1476435255101" TargetMode="External"/><Relationship Id="rId58" Type="http://schemas.openxmlformats.org/officeDocument/2006/relationships/image" Target="../media/image39.png"/><Relationship Id="rId5" Type="http://schemas.openxmlformats.org/officeDocument/2006/relationships/hyperlink" Target="http://memberspage.eesc.europa.eu/#/?mandate=mem&amp;language=en&amp;country=AT&amp;v=1476434993216" TargetMode="External"/><Relationship Id="rId15" Type="http://schemas.openxmlformats.org/officeDocument/2006/relationships/hyperlink" Target="http://memberspage.eesc.europa.eu/#/?mandate=mem&amp;language=en&amp;country=IE&amp;v=1476434758590" TargetMode="External"/><Relationship Id="rId23" Type="http://schemas.openxmlformats.org/officeDocument/2006/relationships/hyperlink" Target="http://memberspage.eesc.europa.eu/#/?mandate=mem&amp;language=en&amp;country=LU&amp;v=1476434917780" TargetMode="External"/><Relationship Id="rId28" Type="http://schemas.openxmlformats.org/officeDocument/2006/relationships/image" Target="../media/image24.png"/><Relationship Id="rId36" Type="http://schemas.openxmlformats.org/officeDocument/2006/relationships/image" Target="../media/image28.png"/><Relationship Id="rId49" Type="http://schemas.openxmlformats.org/officeDocument/2006/relationships/hyperlink" Target="http://memberspage.eesc.europa.eu/#/?mandate=mem&amp;language=en&amp;country=HU&amp;v=1476434936804" TargetMode="External"/><Relationship Id="rId57" Type="http://schemas.openxmlformats.org/officeDocument/2006/relationships/hyperlink" Target="http://memberspage.eesc.europa.eu/#/?mandate=mem&amp;language=en&amp;country=MT&amp;v=1476434956089" TargetMode="External"/><Relationship Id="rId10" Type="http://schemas.openxmlformats.org/officeDocument/2006/relationships/image" Target="../media/image15.png"/><Relationship Id="rId19" Type="http://schemas.openxmlformats.org/officeDocument/2006/relationships/hyperlink" Target="http://memberspage.eesc.europa.eu/#/?mandate=mem&amp;language=en&amp;country=NL&amp;v=1476434972756" TargetMode="External"/><Relationship Id="rId31" Type="http://schemas.openxmlformats.org/officeDocument/2006/relationships/hyperlink" Target="http://memberspage.eesc.europa.eu/#/?mandate=mem&amp;language=en&amp;country=IT&amp;v=1476434819717" TargetMode="External"/><Relationship Id="rId44" Type="http://schemas.openxmlformats.org/officeDocument/2006/relationships/image" Target="../media/image32.png"/><Relationship Id="rId52" Type="http://schemas.openxmlformats.org/officeDocument/2006/relationships/image" Target="../media/image36.png"/><Relationship Id="rId60" Type="http://schemas.openxmlformats.org/officeDocument/2006/relationships/image" Target="../media/image40.png"/><Relationship Id="rId4" Type="http://schemas.openxmlformats.org/officeDocument/2006/relationships/image" Target="../media/image12.png"/><Relationship Id="rId9" Type="http://schemas.openxmlformats.org/officeDocument/2006/relationships/hyperlink" Target="http://memberspage.eesc.europa.eu/#/?mandate=mem&amp;language=en&amp;country=ES&amp;v=1476434775779" TargetMode="External"/><Relationship Id="rId14" Type="http://schemas.openxmlformats.org/officeDocument/2006/relationships/image" Target="../media/image17.png"/><Relationship Id="rId22" Type="http://schemas.openxmlformats.org/officeDocument/2006/relationships/image" Target="../media/image21.png"/><Relationship Id="rId27" Type="http://schemas.openxmlformats.org/officeDocument/2006/relationships/hyperlink" Target="http://memberspage.eesc.europa.eu/#/?mandate=mem&amp;language=en&amp;country=FI&amp;v=1476435109061" TargetMode="External"/><Relationship Id="rId30" Type="http://schemas.openxmlformats.org/officeDocument/2006/relationships/image" Target="../media/image25.png"/><Relationship Id="rId35" Type="http://schemas.openxmlformats.org/officeDocument/2006/relationships/hyperlink" Target="http://memberspage.eesc.europa.eu/#/?mandate=mem&amp;language=en&amp;country=LV&amp;v=1476434877883" TargetMode="External"/><Relationship Id="rId43" Type="http://schemas.openxmlformats.org/officeDocument/2006/relationships/hyperlink" Target="http://memberspage.eesc.europa.eu/#/?mandate=mem&amp;language=en&amp;country=SK&amp;v=1476435091010" TargetMode="External"/><Relationship Id="rId48" Type="http://schemas.openxmlformats.org/officeDocument/2006/relationships/image" Target="../media/image34.png"/><Relationship Id="rId56" Type="http://schemas.openxmlformats.org/officeDocument/2006/relationships/image" Target="../media/image38.png"/><Relationship Id="rId8" Type="http://schemas.openxmlformats.org/officeDocument/2006/relationships/image" Target="../media/image14.png"/><Relationship Id="rId51" Type="http://schemas.openxmlformats.org/officeDocument/2006/relationships/hyperlink" Target="http://memberspage.eesc.europa.eu/#/?mandate=mem&amp;language=en&amp;country=RO&amp;v=1476435051150" TargetMode="External"/><Relationship Id="rId3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5800" y="3556000"/>
            <a:ext cx="7962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b="1" dirty="0">
                <a:solidFill>
                  <a:prstClr val="white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Welcome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05242B-147C-9D46-8D12-90EA5DAA1E94}"/>
              </a:ext>
            </a:extLst>
          </p:cNvPr>
          <p:cNvSpPr txBox="1"/>
          <p:nvPr/>
        </p:nvSpPr>
        <p:spPr>
          <a:xfrm rot="16200000">
            <a:off x="-1906523" y="1791323"/>
            <a:ext cx="44988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prstClr val="white"/>
                </a:solidFill>
              </a:rPr>
              <a:t>© Architecture: Art &amp; Build + Atelier </a:t>
            </a:r>
            <a:r>
              <a:rPr lang="en-US" sz="900" dirty="0" err="1">
                <a:solidFill>
                  <a:prstClr val="white"/>
                </a:solidFill>
              </a:rPr>
              <a:t>d’architecture</a:t>
            </a:r>
            <a:r>
              <a:rPr lang="en-US" sz="900" dirty="0">
                <a:solidFill>
                  <a:prstClr val="white"/>
                </a:solidFill>
              </a:rPr>
              <a:t> Paul Noël </a:t>
            </a:r>
          </a:p>
        </p:txBody>
      </p:sp>
    </p:spTree>
    <p:extLst>
      <p:ext uri="{BB962C8B-B14F-4D97-AF65-F5344CB8AC3E}">
        <p14:creationId xmlns:p14="http://schemas.microsoft.com/office/powerpoint/2010/main" val="3090402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0" y="1419225"/>
            <a:ext cx="9144000" cy="711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 eaLnBrk="1" hangingPunct="1"/>
            <a:r>
              <a:rPr lang="en-US" altLang="fr-FR" sz="2000" b="1" dirty="0">
                <a:solidFill>
                  <a:srgbClr val="0060A0"/>
                </a:solidFill>
                <a:latin typeface="Calibri" charset="0"/>
              </a:rPr>
              <a:t>THE EESC PRESIDENCY</a:t>
            </a:r>
          </a:p>
          <a:p>
            <a:pPr algn="ctr" eaLnBrk="1" hangingPunct="1"/>
            <a:r>
              <a:rPr lang="en-US" altLang="fr-FR" sz="2000" dirty="0">
                <a:solidFill>
                  <a:srgbClr val="0060A0"/>
                </a:solidFill>
                <a:latin typeface="Calibri" charset="0"/>
              </a:rPr>
              <a:t>elected for a two-and-a-half-year term</a:t>
            </a:r>
            <a:endParaRPr lang="en-GB" altLang="fr-FR" sz="2000" dirty="0">
              <a:solidFill>
                <a:srgbClr val="0060A0"/>
              </a:solidFill>
              <a:latin typeface="Calibri" charset="0"/>
            </a:endParaRPr>
          </a:p>
        </p:txBody>
      </p:sp>
      <p:sp>
        <p:nvSpPr>
          <p:cNvPr id="7" name="Rectangle 6">
            <a:hlinkClick r:id="rId3"/>
          </p:cNvPr>
          <p:cNvSpPr/>
          <p:nvPr/>
        </p:nvSpPr>
        <p:spPr>
          <a:xfrm>
            <a:off x="3461067" y="3599244"/>
            <a:ext cx="2238693" cy="73342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7150" tIns="0" rIns="19050" bIns="0" spcCol="1270" anchor="ctr"/>
          <a:lstStyle/>
          <a:p>
            <a:pPr algn="ctr" defTabSz="666750">
              <a:spcAft>
                <a:spcPts val="0"/>
              </a:spcAft>
              <a:defRPr/>
            </a:pPr>
            <a:r>
              <a:rPr lang="en-GB" sz="1600" spc="100" dirty="0">
                <a:solidFill>
                  <a:srgbClr val="0060A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President</a:t>
            </a:r>
            <a:br>
              <a:rPr lang="en-GB" spc="100" dirty="0">
                <a:solidFill>
                  <a:srgbClr val="0060A0"/>
                </a:solidFill>
                <a:latin typeface="Calibri" panose="020F0502020204030204" pitchFamily="34" charset="0"/>
                <a:cs typeface="Arial" panose="020B0604020202020204" pitchFamily="34" charset="0"/>
              </a:rPr>
            </a:br>
            <a:r>
              <a:rPr lang="en-GB" b="1" spc="100" dirty="0">
                <a:solidFill>
                  <a:srgbClr val="0060A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Luca Jahier </a:t>
            </a:r>
            <a:r>
              <a:rPr lang="en-GB" spc="100" dirty="0">
                <a:solidFill>
                  <a:srgbClr val="0060A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(IT)</a:t>
            </a:r>
          </a:p>
          <a:p>
            <a:pPr algn="ctr" defTabSz="666750">
              <a:spcAft>
                <a:spcPts val="0"/>
              </a:spcAft>
              <a:defRPr/>
            </a:pPr>
            <a:r>
              <a:rPr lang="en-GB" sz="1400" spc="100" dirty="0">
                <a:solidFill>
                  <a:srgbClr val="595959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Diversity Europe Group</a:t>
            </a:r>
          </a:p>
        </p:txBody>
      </p:sp>
      <p:sp>
        <p:nvSpPr>
          <p:cNvPr id="8" name="Rectangle 7">
            <a:hlinkClick r:id="rId4"/>
          </p:cNvPr>
          <p:cNvSpPr/>
          <p:nvPr/>
        </p:nvSpPr>
        <p:spPr>
          <a:xfrm>
            <a:off x="5561012" y="3821748"/>
            <a:ext cx="2737339" cy="98799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7150" tIns="0" rIns="19050" bIns="0" spcCol="1270" anchor="ctr"/>
          <a:lstStyle/>
          <a:p>
            <a:pPr algn="ctr" defTabSz="666750">
              <a:lnSpc>
                <a:spcPct val="90000"/>
              </a:lnSpc>
              <a:spcAft>
                <a:spcPts val="0"/>
              </a:spcAft>
              <a:defRPr/>
            </a:pPr>
            <a:r>
              <a:rPr lang="en-GB" sz="1600" spc="100" dirty="0">
                <a:solidFill>
                  <a:srgbClr val="0060A0"/>
                </a:solidFill>
                <a:latin typeface="Calibri" panose="020F0502020204030204" pitchFamily="34" charset="0"/>
              </a:rPr>
              <a:t>Vice-President</a:t>
            </a:r>
          </a:p>
          <a:p>
            <a:pPr algn="ctr" defTabSz="666750">
              <a:lnSpc>
                <a:spcPct val="90000"/>
              </a:lnSpc>
              <a:spcAft>
                <a:spcPts val="0"/>
              </a:spcAft>
              <a:defRPr/>
            </a:pPr>
            <a:r>
              <a:rPr lang="en-GB" sz="1600" spc="100" dirty="0">
                <a:solidFill>
                  <a:srgbClr val="0060A0"/>
                </a:solidFill>
                <a:latin typeface="Calibri" panose="020F0502020204030204" pitchFamily="34" charset="0"/>
              </a:rPr>
              <a:t>(Budget)</a:t>
            </a:r>
            <a:br>
              <a:rPr lang="en-GB" spc="100" dirty="0">
                <a:solidFill>
                  <a:srgbClr val="0060A0"/>
                </a:solidFill>
                <a:latin typeface="Calibri" panose="020F0502020204030204" pitchFamily="34" charset="0"/>
              </a:rPr>
            </a:br>
            <a:r>
              <a:rPr lang="en-GB" b="1" spc="100" dirty="0">
                <a:solidFill>
                  <a:srgbClr val="0060A0"/>
                </a:solidFill>
                <a:latin typeface="Calibri" panose="020F0502020204030204" pitchFamily="34" charset="0"/>
              </a:rPr>
              <a:t>Milena </a:t>
            </a:r>
            <a:r>
              <a:rPr lang="en-GB" b="1" spc="100" dirty="0" err="1">
                <a:solidFill>
                  <a:srgbClr val="0060A0"/>
                </a:solidFill>
                <a:latin typeface="Calibri" panose="020F0502020204030204" pitchFamily="34" charset="0"/>
              </a:rPr>
              <a:t>Angelova</a:t>
            </a:r>
            <a:r>
              <a:rPr lang="en-GB" b="1" spc="100" dirty="0">
                <a:solidFill>
                  <a:srgbClr val="0060A0"/>
                </a:solidFill>
                <a:latin typeface="Calibri" panose="020F0502020204030204" pitchFamily="34" charset="0"/>
              </a:rPr>
              <a:t> </a:t>
            </a:r>
            <a:r>
              <a:rPr lang="en-GB" spc="100" dirty="0">
                <a:solidFill>
                  <a:srgbClr val="0060A0"/>
                </a:solidFill>
                <a:latin typeface="Calibri" panose="020F0502020204030204" pitchFamily="34" charset="0"/>
              </a:rPr>
              <a:t>(BG)</a:t>
            </a:r>
          </a:p>
          <a:p>
            <a:pPr algn="ctr" defTabSz="666750">
              <a:lnSpc>
                <a:spcPct val="90000"/>
              </a:lnSpc>
              <a:spcAft>
                <a:spcPts val="0"/>
              </a:spcAft>
              <a:defRPr/>
            </a:pPr>
            <a:r>
              <a:rPr lang="en-GB" sz="1400" spc="100" dirty="0">
                <a:solidFill>
                  <a:srgbClr val="595959"/>
                </a:solidFill>
                <a:latin typeface="Calibri" panose="020F0502020204030204" pitchFamily="34" charset="0"/>
              </a:rPr>
              <a:t>Employers’ Group</a:t>
            </a:r>
          </a:p>
        </p:txBody>
      </p:sp>
      <p:sp>
        <p:nvSpPr>
          <p:cNvPr id="9" name="Rectangle 8">
            <a:hlinkClick r:id="rId5"/>
          </p:cNvPr>
          <p:cNvSpPr/>
          <p:nvPr/>
        </p:nvSpPr>
        <p:spPr>
          <a:xfrm>
            <a:off x="884047" y="3821748"/>
            <a:ext cx="2698940" cy="98799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7150" tIns="0" rIns="19050" bIns="0" spcCol="1270" anchor="ctr"/>
          <a:lstStyle/>
          <a:p>
            <a:pPr algn="ctr">
              <a:lnSpc>
                <a:spcPct val="90000"/>
              </a:lnSpc>
              <a:defRPr/>
            </a:pPr>
            <a:r>
              <a:rPr lang="en-GB" sz="1600" spc="100" dirty="0">
                <a:solidFill>
                  <a:srgbClr val="0060A0"/>
                </a:solidFill>
                <a:latin typeface="Calibri" panose="020F0502020204030204" pitchFamily="34" charset="0"/>
              </a:rPr>
              <a:t>Vice-President (Communication)</a:t>
            </a:r>
            <a:br>
              <a:rPr lang="en-GB" spc="100" dirty="0">
                <a:solidFill>
                  <a:srgbClr val="0060A0"/>
                </a:solidFill>
                <a:latin typeface="Calibri" panose="020F0502020204030204" pitchFamily="34" charset="0"/>
              </a:rPr>
            </a:br>
            <a:r>
              <a:rPr lang="en-GB" b="1" dirty="0">
                <a:solidFill>
                  <a:srgbClr val="0060A0"/>
                </a:solidFill>
                <a:latin typeface="Calibri" panose="020F0502020204030204" pitchFamily="34" charset="0"/>
              </a:rPr>
              <a:t>Isabel Caño Aguilar</a:t>
            </a:r>
            <a:r>
              <a:rPr lang="en-GB" altLang="fr-FR" b="1" dirty="0">
                <a:solidFill>
                  <a:srgbClr val="0060A0"/>
                </a:solidFill>
                <a:latin typeface="Calibri" panose="020F0502020204030204" pitchFamily="34" charset="0"/>
              </a:rPr>
              <a:t> </a:t>
            </a:r>
            <a:r>
              <a:rPr lang="en-GB" altLang="fr-FR" dirty="0">
                <a:solidFill>
                  <a:srgbClr val="0060A0"/>
                </a:solidFill>
                <a:latin typeface="Calibri" panose="020F0502020204030204" pitchFamily="34" charset="0"/>
              </a:rPr>
              <a:t>(ES)</a:t>
            </a:r>
          </a:p>
          <a:p>
            <a:pPr algn="ctr" defTabSz="666750">
              <a:lnSpc>
                <a:spcPct val="90000"/>
              </a:lnSpc>
              <a:spcAft>
                <a:spcPts val="0"/>
              </a:spcAft>
              <a:defRPr/>
            </a:pPr>
            <a:r>
              <a:rPr lang="en-GB" sz="1400" spc="100" dirty="0">
                <a:solidFill>
                  <a:srgbClr val="595959"/>
                </a:solidFill>
                <a:latin typeface="Calibri" panose="020F0502020204030204" pitchFamily="34" charset="0"/>
              </a:rPr>
              <a:t>Workers’ Group</a:t>
            </a:r>
          </a:p>
        </p:txBody>
      </p:sp>
    </p:spTree>
    <p:extLst>
      <p:ext uri="{BB962C8B-B14F-4D97-AF65-F5344CB8AC3E}">
        <p14:creationId xmlns:p14="http://schemas.microsoft.com/office/powerpoint/2010/main" val="3566160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0" y="1419225"/>
            <a:ext cx="9144000" cy="3001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 eaLnBrk="1" hangingPunct="1"/>
            <a:r>
              <a:rPr lang="en-US" altLang="fr-FR" sz="2000" b="1" dirty="0">
                <a:solidFill>
                  <a:srgbClr val="0060A0"/>
                </a:solidFill>
                <a:latin typeface="Calibri" charset="0"/>
              </a:rPr>
              <a:t>THE GROUPS</a:t>
            </a:r>
          </a:p>
          <a:p>
            <a:pPr algn="ctr" eaLnBrk="1" hangingPunct="1"/>
            <a:endParaRPr lang="en-US" altLang="fr-FR" sz="2000" b="1" dirty="0">
              <a:solidFill>
                <a:srgbClr val="0060A0"/>
              </a:solidFill>
              <a:latin typeface="Calibri" charset="0"/>
            </a:endParaRPr>
          </a:p>
          <a:p>
            <a:pPr algn="ctr"/>
            <a:r>
              <a:rPr lang="en-GB" sz="2000" dirty="0">
                <a:solidFill>
                  <a:srgbClr val="0060A0"/>
                </a:solidFill>
                <a:latin typeface="+mn-lt"/>
              </a:rPr>
              <a:t>The EESC is made up of </a:t>
            </a:r>
            <a:r>
              <a:rPr lang="en-GB" sz="2000" b="1" dirty="0">
                <a:solidFill>
                  <a:srgbClr val="0060A0"/>
                </a:solidFill>
                <a:latin typeface="+mn-lt"/>
              </a:rPr>
              <a:t>three groups</a:t>
            </a:r>
            <a:r>
              <a:rPr lang="en-GB" sz="2000" dirty="0">
                <a:solidFill>
                  <a:srgbClr val="0060A0"/>
                </a:solidFill>
                <a:latin typeface="+mn-lt"/>
              </a:rPr>
              <a:t>:</a:t>
            </a:r>
          </a:p>
          <a:p>
            <a:pPr algn="ctr"/>
            <a:r>
              <a:rPr lang="en-GB" sz="2000" b="1" dirty="0">
                <a:solidFill>
                  <a:srgbClr val="0060A0"/>
                </a:solidFill>
                <a:latin typeface="+mn-lt"/>
              </a:rPr>
              <a:t>Employers’ Group</a:t>
            </a:r>
            <a:r>
              <a:rPr lang="en-GB" sz="2000" dirty="0">
                <a:solidFill>
                  <a:srgbClr val="0060A0"/>
                </a:solidFill>
                <a:latin typeface="+mn-lt"/>
              </a:rPr>
              <a:t>, </a:t>
            </a:r>
            <a:r>
              <a:rPr lang="en-GB" sz="2000" b="1" dirty="0">
                <a:solidFill>
                  <a:srgbClr val="0060A0"/>
                </a:solidFill>
                <a:latin typeface="+mn-lt"/>
              </a:rPr>
              <a:t>Workers’ Group </a:t>
            </a:r>
            <a:r>
              <a:rPr lang="en-GB" sz="2000" dirty="0">
                <a:solidFill>
                  <a:srgbClr val="0060A0"/>
                </a:solidFill>
                <a:latin typeface="+mn-lt"/>
              </a:rPr>
              <a:t>and </a:t>
            </a:r>
            <a:r>
              <a:rPr lang="en-GB" sz="2000" b="1" dirty="0">
                <a:solidFill>
                  <a:srgbClr val="0060A0"/>
                </a:solidFill>
                <a:latin typeface="+mn-lt"/>
              </a:rPr>
              <a:t>Diversity Europe Group</a:t>
            </a:r>
            <a:r>
              <a:rPr lang="en-GB" sz="2000" dirty="0">
                <a:solidFill>
                  <a:srgbClr val="0060A0"/>
                </a:solidFill>
                <a:latin typeface="+mn-lt"/>
              </a:rPr>
              <a:t>.</a:t>
            </a:r>
          </a:p>
          <a:p>
            <a:pPr algn="ctr"/>
            <a:endParaRPr lang="en-GB" sz="2000" dirty="0">
              <a:solidFill>
                <a:srgbClr val="0060A0"/>
              </a:solidFill>
              <a:latin typeface="+mn-lt"/>
            </a:endParaRPr>
          </a:p>
          <a:p>
            <a:pPr algn="ctr"/>
            <a:r>
              <a:rPr lang="en-GB" sz="2000" dirty="0">
                <a:solidFill>
                  <a:srgbClr val="0060A0"/>
                </a:solidFill>
                <a:latin typeface="+mn-lt"/>
              </a:rPr>
              <a:t>The aim is to build </a:t>
            </a:r>
            <a:r>
              <a:rPr lang="en-GB" sz="2000" b="1" dirty="0">
                <a:solidFill>
                  <a:srgbClr val="0060A0"/>
                </a:solidFill>
                <a:latin typeface="+mn-lt"/>
              </a:rPr>
              <a:t>consensus</a:t>
            </a:r>
            <a:r>
              <a:rPr lang="en-GB" sz="2000" dirty="0">
                <a:solidFill>
                  <a:srgbClr val="0060A0"/>
                </a:solidFill>
                <a:latin typeface="+mn-lt"/>
              </a:rPr>
              <a:t> between these groups</a:t>
            </a:r>
          </a:p>
          <a:p>
            <a:pPr algn="ctr"/>
            <a:r>
              <a:rPr lang="en-GB" sz="2000" dirty="0">
                <a:solidFill>
                  <a:srgbClr val="0060A0"/>
                </a:solidFill>
                <a:latin typeface="+mn-lt"/>
              </a:rPr>
              <a:t>so that </a:t>
            </a:r>
            <a:r>
              <a:rPr lang="en-GB" sz="2000" b="1" dirty="0">
                <a:solidFill>
                  <a:srgbClr val="0060A0"/>
                </a:solidFill>
                <a:latin typeface="+mn-lt"/>
              </a:rPr>
              <a:t>EESC opinions </a:t>
            </a:r>
            <a:r>
              <a:rPr lang="en-GB" sz="2000" dirty="0">
                <a:solidFill>
                  <a:srgbClr val="0060A0"/>
                </a:solidFill>
                <a:latin typeface="+mn-lt"/>
              </a:rPr>
              <a:t>truly reflect the </a:t>
            </a:r>
            <a:r>
              <a:rPr lang="en-GB" sz="2000" b="1" dirty="0">
                <a:solidFill>
                  <a:srgbClr val="0060A0"/>
                </a:solidFill>
                <a:latin typeface="+mn-lt"/>
              </a:rPr>
              <a:t>economic and social interests</a:t>
            </a:r>
            <a:r>
              <a:rPr lang="et-EE" sz="2000" b="1" dirty="0">
                <a:solidFill>
                  <a:srgbClr val="0060A0"/>
                </a:solidFill>
                <a:latin typeface="+mn-lt"/>
              </a:rPr>
              <a:t> </a:t>
            </a:r>
            <a:br>
              <a:rPr lang="et-EE" sz="2000" b="1" dirty="0">
                <a:solidFill>
                  <a:srgbClr val="0060A0"/>
                </a:solidFill>
                <a:latin typeface="+mn-lt"/>
              </a:rPr>
            </a:br>
            <a:r>
              <a:rPr lang="en-GB" sz="2000" b="1" dirty="0">
                <a:solidFill>
                  <a:srgbClr val="0060A0"/>
                </a:solidFill>
                <a:latin typeface="+mn-lt"/>
              </a:rPr>
              <a:t>of EU citizens</a:t>
            </a:r>
            <a:r>
              <a:rPr lang="en-GB" sz="2000" dirty="0">
                <a:solidFill>
                  <a:srgbClr val="0060A0"/>
                </a:solidFill>
                <a:latin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669557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0" y="1419225"/>
            <a:ext cx="9144000" cy="711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 eaLnBrk="1" hangingPunct="1"/>
            <a:r>
              <a:rPr lang="en-US" altLang="fr-FR" sz="2000" b="1" dirty="0">
                <a:solidFill>
                  <a:srgbClr val="0060A0"/>
                </a:solidFill>
                <a:latin typeface="Calibri" charset="0"/>
              </a:rPr>
              <a:t>THE GROUPS</a:t>
            </a:r>
          </a:p>
          <a:p>
            <a:pPr algn="ctr" eaLnBrk="1" hangingPunct="1"/>
            <a:r>
              <a:rPr lang="en-US" altLang="fr-FR" sz="2000" dirty="0">
                <a:solidFill>
                  <a:srgbClr val="0060A0"/>
                </a:solidFill>
                <a:latin typeface="Calibri" charset="0"/>
              </a:rPr>
              <a:t>The Group Presidents are elected for a two-and-a-half-year term</a:t>
            </a:r>
            <a:endParaRPr lang="en-GB" altLang="fr-FR" sz="2000" dirty="0">
              <a:solidFill>
                <a:srgbClr val="0060A0"/>
              </a:solidFill>
              <a:latin typeface="Calibri" charset="0"/>
            </a:endParaRPr>
          </a:p>
        </p:txBody>
      </p:sp>
      <p:sp>
        <p:nvSpPr>
          <p:cNvPr id="9" name="Rectangle 8">
            <a:hlinkClick r:id="rId3"/>
          </p:cNvPr>
          <p:cNvSpPr/>
          <p:nvPr/>
        </p:nvSpPr>
        <p:spPr>
          <a:xfrm>
            <a:off x="1124711" y="3584004"/>
            <a:ext cx="2221993" cy="95142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7150" tIns="0" rIns="19050" bIns="0" spcCol="1270" anchor="ctr"/>
          <a:lstStyle/>
          <a:p>
            <a:pPr algn="ctr" defTabSz="666750">
              <a:spcAft>
                <a:spcPts val="0"/>
              </a:spcAft>
              <a:defRPr/>
            </a:pPr>
            <a:r>
              <a:rPr lang="en-GB" sz="1600" b="1" spc="100" dirty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Employers’ Group</a:t>
            </a:r>
          </a:p>
          <a:p>
            <a:pPr algn="ctr" defTabSz="666750">
              <a:spcAft>
                <a:spcPts val="0"/>
              </a:spcAft>
              <a:defRPr/>
            </a:pPr>
            <a:r>
              <a:rPr lang="en-GB" sz="1600" spc="100" dirty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President</a:t>
            </a:r>
            <a:br>
              <a:rPr lang="en-GB" b="1" spc="100" dirty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1600" b="1" spc="100" dirty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Jacek Krawczyk </a:t>
            </a:r>
            <a:r>
              <a:rPr lang="en-GB" sz="1400" spc="100" dirty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(PL)</a:t>
            </a:r>
          </a:p>
        </p:txBody>
      </p:sp>
      <p:sp>
        <p:nvSpPr>
          <p:cNvPr id="10" name="Rectangle 9">
            <a:hlinkClick r:id="rId4"/>
          </p:cNvPr>
          <p:cNvSpPr/>
          <p:nvPr/>
        </p:nvSpPr>
        <p:spPr>
          <a:xfrm>
            <a:off x="3465575" y="3584004"/>
            <a:ext cx="2221993" cy="95142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7150" tIns="0" rIns="19050" bIns="0" spcCol="1270" anchor="ctr"/>
          <a:lstStyle/>
          <a:p>
            <a:pPr algn="ctr" defTabSz="666750">
              <a:spcAft>
                <a:spcPts val="0"/>
              </a:spcAft>
              <a:defRPr/>
            </a:pPr>
            <a:r>
              <a:rPr lang="en-GB" sz="1600" b="1" spc="100" dirty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Workers’ Group</a:t>
            </a:r>
          </a:p>
          <a:p>
            <a:pPr algn="ctr" defTabSz="666750">
              <a:spcAft>
                <a:spcPts val="0"/>
              </a:spcAft>
              <a:defRPr/>
            </a:pPr>
            <a:r>
              <a:rPr lang="en-GB" sz="1600" spc="100" dirty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President</a:t>
            </a:r>
            <a:br>
              <a:rPr lang="en-GB" b="1" spc="100" dirty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1600" b="1" spc="100" dirty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Oliver R</a:t>
            </a:r>
            <a:r>
              <a:rPr lang="nl-BE" sz="1600" b="1" spc="100" dirty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öpke </a:t>
            </a:r>
            <a:r>
              <a:rPr lang="en-GB" sz="1400" spc="100" dirty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(AT)</a:t>
            </a:r>
          </a:p>
        </p:txBody>
      </p:sp>
      <p:sp>
        <p:nvSpPr>
          <p:cNvPr id="11" name="Rectangle 10">
            <a:hlinkClick r:id="rId5"/>
          </p:cNvPr>
          <p:cNvSpPr/>
          <p:nvPr/>
        </p:nvSpPr>
        <p:spPr>
          <a:xfrm>
            <a:off x="5797295" y="3584004"/>
            <a:ext cx="2221993" cy="95142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7150" tIns="0" rIns="19050" bIns="0" spcCol="1270" anchor="ctr"/>
          <a:lstStyle/>
          <a:p>
            <a:pPr algn="ctr" defTabSz="666750">
              <a:spcAft>
                <a:spcPts val="0"/>
              </a:spcAft>
              <a:defRPr/>
            </a:pPr>
            <a:r>
              <a:rPr lang="en-GB" sz="1600" b="1" spc="100" dirty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Diversity Europe Group</a:t>
            </a:r>
          </a:p>
          <a:p>
            <a:pPr algn="ctr" defTabSz="666750">
              <a:spcAft>
                <a:spcPts val="0"/>
              </a:spcAft>
              <a:defRPr/>
            </a:pPr>
            <a:r>
              <a:rPr lang="en-GB" sz="1600" spc="100" dirty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President</a:t>
            </a:r>
            <a:br>
              <a:rPr lang="en-GB" b="1" spc="100" dirty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1600" b="1" spc="100" dirty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Arno Metzler </a:t>
            </a:r>
            <a:r>
              <a:rPr lang="en-GB" sz="1400" spc="100" dirty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(DE)</a:t>
            </a:r>
          </a:p>
        </p:txBody>
      </p:sp>
    </p:spTree>
    <p:extLst>
      <p:ext uri="{BB962C8B-B14F-4D97-AF65-F5344CB8AC3E}">
        <p14:creationId xmlns:p14="http://schemas.microsoft.com/office/powerpoint/2010/main" val="5792107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0" y="1419225"/>
            <a:ext cx="9144000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 eaLnBrk="1" hangingPunct="1"/>
            <a:r>
              <a:rPr lang="en-US" altLang="fr-FR" sz="2000" b="1" dirty="0">
                <a:solidFill>
                  <a:srgbClr val="0060A0"/>
                </a:solidFill>
                <a:latin typeface="Calibri" charset="0"/>
              </a:rPr>
              <a:t>WORKING BODIES: 6 SECTIONS</a:t>
            </a:r>
          </a:p>
          <a:p>
            <a:pPr algn="ctr" eaLnBrk="1" hangingPunct="1"/>
            <a:endParaRPr lang="en-US" altLang="fr-FR" sz="2000" b="1" dirty="0">
              <a:solidFill>
                <a:srgbClr val="0060A0"/>
              </a:solidFill>
              <a:latin typeface="Calibri" charset="0"/>
            </a:endParaRPr>
          </a:p>
          <a:p>
            <a:pPr algn="ctr"/>
            <a:r>
              <a:rPr lang="en-GB" sz="2000" dirty="0">
                <a:solidFill>
                  <a:srgbClr val="0060A0"/>
                </a:solidFill>
              </a:rPr>
              <a:t>The EESC has </a:t>
            </a:r>
            <a:r>
              <a:rPr lang="en-GB" sz="2000" b="1" dirty="0">
                <a:solidFill>
                  <a:srgbClr val="0060A0"/>
                </a:solidFill>
              </a:rPr>
              <a:t>6 sections</a:t>
            </a:r>
            <a:r>
              <a:rPr lang="en-GB" sz="2000" dirty="0">
                <a:solidFill>
                  <a:srgbClr val="0060A0"/>
                </a:solidFill>
              </a:rPr>
              <a:t>, covering different aspects of the EU’s work.</a:t>
            </a:r>
          </a:p>
          <a:p>
            <a:pPr algn="ctr"/>
            <a:r>
              <a:rPr lang="en-GB" sz="2000" dirty="0">
                <a:solidFill>
                  <a:srgbClr val="0060A0"/>
                </a:solidFill>
              </a:rPr>
              <a:t>Members belong to one or more of these sections</a:t>
            </a:r>
          </a:p>
          <a:p>
            <a:pPr algn="ctr"/>
            <a:r>
              <a:rPr lang="en-GB" sz="2000" dirty="0">
                <a:solidFill>
                  <a:srgbClr val="0060A0"/>
                </a:solidFill>
              </a:rPr>
              <a:t>depending on their areas of expertise.</a:t>
            </a:r>
          </a:p>
          <a:p>
            <a:pPr algn="ctr"/>
            <a:endParaRPr lang="en-GB" sz="2000" dirty="0">
              <a:solidFill>
                <a:srgbClr val="0060A0"/>
              </a:solidFill>
            </a:endParaRPr>
          </a:p>
          <a:p>
            <a:pPr algn="ctr"/>
            <a:r>
              <a:rPr lang="en-GB" sz="2000" dirty="0">
                <a:solidFill>
                  <a:srgbClr val="0060A0"/>
                </a:solidFill>
              </a:rPr>
              <a:t>In the sections the members do the groundwork, </a:t>
            </a:r>
            <a:r>
              <a:rPr lang="en-GB" sz="2000" b="1" dirty="0">
                <a:solidFill>
                  <a:srgbClr val="0060A0"/>
                </a:solidFill>
              </a:rPr>
              <a:t>drafting opinions</a:t>
            </a:r>
          </a:p>
          <a:p>
            <a:pPr algn="ctr"/>
            <a:r>
              <a:rPr lang="en-GB" sz="2000" dirty="0">
                <a:solidFill>
                  <a:srgbClr val="0060A0"/>
                </a:solidFill>
              </a:rPr>
              <a:t>on proposals for EU legislation. During this process, all the different</a:t>
            </a:r>
          </a:p>
          <a:p>
            <a:pPr algn="ctr"/>
            <a:r>
              <a:rPr lang="en-GB" sz="2000" dirty="0">
                <a:solidFill>
                  <a:srgbClr val="0060A0"/>
                </a:solidFill>
              </a:rPr>
              <a:t>participants have to negotiate to reach </a:t>
            </a:r>
            <a:r>
              <a:rPr lang="en-GB" sz="2000" b="1" dirty="0">
                <a:solidFill>
                  <a:srgbClr val="0060A0"/>
                </a:solidFill>
              </a:rPr>
              <a:t>consensus</a:t>
            </a:r>
            <a:r>
              <a:rPr lang="en-GB" sz="2000" dirty="0">
                <a:solidFill>
                  <a:srgbClr val="0060A0"/>
                </a:solidFill>
              </a:rPr>
              <a:t>. </a:t>
            </a:r>
            <a:endParaRPr lang="en-US" altLang="fr-FR" sz="2000" b="1" dirty="0">
              <a:solidFill>
                <a:srgbClr val="0060A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046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0" y="1419225"/>
            <a:ext cx="9144000" cy="711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 eaLnBrk="1" hangingPunct="1"/>
            <a:r>
              <a:rPr lang="en-US" altLang="fr-FR" sz="2000" b="1" dirty="0">
                <a:solidFill>
                  <a:srgbClr val="0060A0"/>
                </a:solidFill>
                <a:latin typeface="Calibri" charset="0"/>
              </a:rPr>
              <a:t>WORKING BODIES: 6 SECTIONS</a:t>
            </a:r>
          </a:p>
        </p:txBody>
      </p:sp>
      <p:sp>
        <p:nvSpPr>
          <p:cNvPr id="6" name="Rectangle 5">
            <a:hlinkClick r:id="rId4"/>
          </p:cNvPr>
          <p:cNvSpPr/>
          <p:nvPr/>
        </p:nvSpPr>
        <p:spPr>
          <a:xfrm>
            <a:off x="402336" y="1866773"/>
            <a:ext cx="1289304" cy="3406266"/>
          </a:xfrm>
          <a:prstGeom prst="rect">
            <a:avLst/>
          </a:prstGeom>
          <a:solidFill>
            <a:srgbClr val="CBB74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hlinkClick r:id="rId5"/>
          </p:cNvPr>
          <p:cNvSpPr/>
          <p:nvPr/>
        </p:nvSpPr>
        <p:spPr>
          <a:xfrm>
            <a:off x="1810512" y="1866773"/>
            <a:ext cx="1289304" cy="3406266"/>
          </a:xfrm>
          <a:prstGeom prst="rect">
            <a:avLst/>
          </a:prstGeom>
          <a:solidFill>
            <a:srgbClr val="F1AD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218688" y="1866773"/>
            <a:ext cx="1289304" cy="3406266"/>
          </a:xfrm>
          <a:prstGeom prst="rect">
            <a:avLst/>
          </a:prstGeom>
          <a:solidFill>
            <a:srgbClr val="00ADA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626864" y="1866773"/>
            <a:ext cx="1289304" cy="3406266"/>
          </a:xfrm>
          <a:prstGeom prst="rect">
            <a:avLst/>
          </a:prstGeom>
          <a:solidFill>
            <a:srgbClr val="6A10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035040" y="1866773"/>
            <a:ext cx="1289304" cy="3406266"/>
          </a:xfrm>
          <a:prstGeom prst="rect">
            <a:avLst/>
          </a:prstGeom>
          <a:solidFill>
            <a:srgbClr val="B4CF6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443216" y="1866772"/>
            <a:ext cx="1289304" cy="3406267"/>
          </a:xfrm>
          <a:prstGeom prst="rect">
            <a:avLst/>
          </a:prstGeom>
          <a:solidFill>
            <a:srgbClr val="BD51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02336" y="1866773"/>
            <a:ext cx="1289304" cy="572770"/>
          </a:xfrm>
        </p:spPr>
        <p:txBody>
          <a:bodyPr>
            <a:noAutofit/>
          </a:bodyPr>
          <a:lstStyle/>
          <a:p>
            <a:r>
              <a:rPr lang="fr-FR" sz="3200" dirty="0">
                <a:solidFill>
                  <a:schemeClr val="bg1"/>
                </a:solidFill>
              </a:rPr>
              <a:t>ECO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810512" y="1866773"/>
            <a:ext cx="1289304" cy="572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>
                <a:solidFill>
                  <a:schemeClr val="bg1"/>
                </a:solidFill>
              </a:rPr>
              <a:t>INT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3218688" y="1866773"/>
            <a:ext cx="1289304" cy="572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>
                <a:solidFill>
                  <a:schemeClr val="bg1"/>
                </a:solidFill>
              </a:rPr>
              <a:t>TEN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626864" y="1866773"/>
            <a:ext cx="1289304" cy="572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>
                <a:solidFill>
                  <a:schemeClr val="bg1"/>
                </a:solidFill>
              </a:rPr>
              <a:t>REX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6035040" y="1866773"/>
            <a:ext cx="1289304" cy="572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>
                <a:solidFill>
                  <a:schemeClr val="bg1"/>
                </a:solidFill>
              </a:rPr>
              <a:t>NAT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7443216" y="1866773"/>
            <a:ext cx="1289304" cy="572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>
                <a:solidFill>
                  <a:schemeClr val="bg1"/>
                </a:solidFill>
              </a:rPr>
              <a:t>SOC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hlinkClick r:id="rId4"/>
          </p:cNvPr>
          <p:cNvSpPr txBox="1"/>
          <p:nvPr/>
        </p:nvSpPr>
        <p:spPr>
          <a:xfrm>
            <a:off x="402336" y="2357247"/>
            <a:ext cx="12893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</a:rPr>
              <a:t>Economic and Monetary Union and Economic and Social Cohesion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hlinkClick r:id="rId5"/>
          </p:cNvPr>
          <p:cNvSpPr txBox="1"/>
          <p:nvPr/>
        </p:nvSpPr>
        <p:spPr>
          <a:xfrm>
            <a:off x="1810512" y="2357247"/>
            <a:ext cx="1289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Single Market, Production and Consumption</a:t>
            </a:r>
          </a:p>
        </p:txBody>
      </p:sp>
      <p:sp>
        <p:nvSpPr>
          <p:cNvPr id="23" name="TextBox 22">
            <a:hlinkClick r:id="rId6"/>
          </p:cNvPr>
          <p:cNvSpPr txBox="1"/>
          <p:nvPr/>
        </p:nvSpPr>
        <p:spPr>
          <a:xfrm>
            <a:off x="3218688" y="2357247"/>
            <a:ext cx="12893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</a:rPr>
              <a:t>Transport, Energy, </a:t>
            </a:r>
            <a:r>
              <a:rPr lang="en-GB" sz="1400" dirty="0">
                <a:solidFill>
                  <a:schemeClr val="bg1"/>
                </a:solidFill>
              </a:rPr>
              <a:t>Infrastructure</a:t>
            </a:r>
            <a:r>
              <a:rPr lang="nl-BE" sz="1400" dirty="0">
                <a:solidFill>
                  <a:schemeClr val="bg1"/>
                </a:solidFill>
              </a:rPr>
              <a:t> and the Information Society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hlinkClick r:id="rId7"/>
          </p:cNvPr>
          <p:cNvSpPr txBox="1"/>
          <p:nvPr/>
        </p:nvSpPr>
        <p:spPr>
          <a:xfrm>
            <a:off x="4626864" y="2357247"/>
            <a:ext cx="1289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</a:rPr>
              <a:t>External Relations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hlinkClick r:id="rId8"/>
          </p:cNvPr>
          <p:cNvSpPr txBox="1"/>
          <p:nvPr/>
        </p:nvSpPr>
        <p:spPr>
          <a:xfrm>
            <a:off x="6035040" y="2357247"/>
            <a:ext cx="128930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</a:rPr>
              <a:t>Agriculture, Rural Development and the Environment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hlinkClick r:id="rId9"/>
          </p:cNvPr>
          <p:cNvSpPr txBox="1"/>
          <p:nvPr/>
        </p:nvSpPr>
        <p:spPr>
          <a:xfrm>
            <a:off x="7443216" y="2357247"/>
            <a:ext cx="12893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</a:rPr>
              <a:t>Employment, Social Affairs and Citizenship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02336" y="4348293"/>
            <a:ext cx="1289304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400" b="1" dirty="0">
                <a:solidFill>
                  <a:schemeClr val="bg1"/>
                </a:solidFill>
              </a:rPr>
              <a:t>Stefano</a:t>
            </a:r>
          </a:p>
          <a:p>
            <a:pPr lvl="0" algn="ctr"/>
            <a:r>
              <a:rPr lang="nl-BE" sz="1400" b="1" dirty="0">
                <a:solidFill>
                  <a:schemeClr val="bg1"/>
                </a:solidFill>
              </a:rPr>
              <a:t>Palmieri </a:t>
            </a:r>
            <a:r>
              <a:rPr lang="nl-BE" sz="900" dirty="0">
                <a:solidFill>
                  <a:prstClr val="white"/>
                </a:solidFill>
              </a:rPr>
              <a:t>(IT)</a:t>
            </a:r>
            <a:endParaRPr lang="nl-BE" sz="1400" b="1" dirty="0">
              <a:solidFill>
                <a:schemeClr val="bg1"/>
              </a:solidFill>
            </a:endParaRPr>
          </a:p>
          <a:p>
            <a:pPr algn="ctr"/>
            <a:r>
              <a:rPr lang="nl-BE" sz="900" dirty="0" err="1">
                <a:solidFill>
                  <a:schemeClr val="bg1"/>
                </a:solidFill>
              </a:rPr>
              <a:t>Workers</a:t>
            </a:r>
            <a:r>
              <a:rPr lang="nl-BE" sz="900" dirty="0">
                <a:solidFill>
                  <a:schemeClr val="bg1"/>
                </a:solidFill>
              </a:rPr>
              <a:t>’ Group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10512" y="4348293"/>
            <a:ext cx="1289304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400" b="1" dirty="0">
                <a:solidFill>
                  <a:schemeClr val="bg1"/>
                </a:solidFill>
              </a:rPr>
              <a:t>Ariane</a:t>
            </a:r>
          </a:p>
          <a:p>
            <a:pPr lvl="0" algn="ctr"/>
            <a:r>
              <a:rPr lang="nl-BE" sz="1400" b="1" dirty="0">
                <a:solidFill>
                  <a:schemeClr val="bg1"/>
                </a:solidFill>
              </a:rPr>
              <a:t>Rodert </a:t>
            </a:r>
            <a:r>
              <a:rPr lang="nl-BE" sz="900" dirty="0">
                <a:solidFill>
                  <a:prstClr val="white"/>
                </a:solidFill>
              </a:rPr>
              <a:t>(SE)</a:t>
            </a:r>
            <a:r>
              <a:rPr lang="nl-BE" sz="1400" b="1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nl-BE" sz="900" dirty="0">
                <a:solidFill>
                  <a:schemeClr val="bg1"/>
                </a:solidFill>
              </a:rPr>
              <a:t>Diversity Europe Group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218688" y="4348293"/>
            <a:ext cx="1289304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400" b="1" dirty="0">
                <a:solidFill>
                  <a:schemeClr val="bg1"/>
                </a:solidFill>
              </a:rPr>
              <a:t>Pierre Jean</a:t>
            </a:r>
          </a:p>
          <a:p>
            <a:pPr lvl="0" algn="ctr"/>
            <a:r>
              <a:rPr lang="nl-BE" sz="1400" b="1" dirty="0">
                <a:solidFill>
                  <a:schemeClr val="bg1"/>
                </a:solidFill>
              </a:rPr>
              <a:t>Coulon </a:t>
            </a:r>
            <a:r>
              <a:rPr lang="nl-BE" sz="900" dirty="0">
                <a:solidFill>
                  <a:prstClr val="white"/>
                </a:solidFill>
              </a:rPr>
              <a:t>(FR)</a:t>
            </a:r>
            <a:endParaRPr lang="nl-BE" sz="1400" b="1" dirty="0">
              <a:solidFill>
                <a:schemeClr val="bg1"/>
              </a:solidFill>
            </a:endParaRPr>
          </a:p>
          <a:p>
            <a:pPr algn="ctr"/>
            <a:r>
              <a:rPr lang="nl-BE" sz="900" dirty="0">
                <a:solidFill>
                  <a:schemeClr val="bg1"/>
                </a:solidFill>
              </a:rPr>
              <a:t>Workers’ Group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626864" y="4348293"/>
            <a:ext cx="1289304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400" b="1" dirty="0">
                <a:solidFill>
                  <a:schemeClr val="bg1"/>
                </a:solidFill>
              </a:rPr>
              <a:t>Dilyana</a:t>
            </a:r>
          </a:p>
          <a:p>
            <a:pPr lvl="0" algn="ctr"/>
            <a:r>
              <a:rPr lang="nl-BE" sz="1400" b="1" dirty="0">
                <a:solidFill>
                  <a:schemeClr val="bg1"/>
                </a:solidFill>
              </a:rPr>
              <a:t>Slavova </a:t>
            </a:r>
            <a:r>
              <a:rPr lang="nl-BE" sz="900" dirty="0">
                <a:solidFill>
                  <a:prstClr val="white"/>
                </a:solidFill>
              </a:rPr>
              <a:t>(BG)</a:t>
            </a:r>
            <a:endParaRPr lang="nl-BE" sz="1400" b="1" dirty="0">
              <a:solidFill>
                <a:schemeClr val="bg1"/>
              </a:solidFill>
            </a:endParaRPr>
          </a:p>
          <a:p>
            <a:pPr algn="ctr"/>
            <a:r>
              <a:rPr lang="nl-BE" sz="900" dirty="0">
                <a:solidFill>
                  <a:schemeClr val="bg1"/>
                </a:solidFill>
              </a:rPr>
              <a:t>Diversity Europe Group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035040" y="4348293"/>
            <a:ext cx="1289304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400" b="1" dirty="0" err="1">
                <a:solidFill>
                  <a:schemeClr val="bg1"/>
                </a:solidFill>
              </a:rPr>
              <a:t>Maurizio</a:t>
            </a:r>
            <a:endParaRPr lang="nl-BE" sz="1400" b="1" dirty="0">
              <a:solidFill>
                <a:schemeClr val="bg1"/>
              </a:solidFill>
            </a:endParaRPr>
          </a:p>
          <a:p>
            <a:pPr lvl="0" algn="ctr"/>
            <a:r>
              <a:rPr lang="nl-BE" sz="1400" b="1" dirty="0" err="1">
                <a:solidFill>
                  <a:schemeClr val="bg1"/>
                </a:solidFill>
              </a:rPr>
              <a:t>Reale</a:t>
            </a:r>
            <a:r>
              <a:rPr lang="nl-BE" sz="1400" b="1" dirty="0">
                <a:solidFill>
                  <a:schemeClr val="bg1"/>
                </a:solidFill>
              </a:rPr>
              <a:t> </a:t>
            </a:r>
            <a:r>
              <a:rPr lang="nl-BE" sz="900" dirty="0">
                <a:solidFill>
                  <a:prstClr val="white"/>
                </a:solidFill>
              </a:rPr>
              <a:t>(IT)</a:t>
            </a:r>
            <a:endParaRPr lang="nl-BE" sz="1400" b="1" dirty="0">
              <a:solidFill>
                <a:schemeClr val="bg1"/>
              </a:solidFill>
            </a:endParaRPr>
          </a:p>
          <a:p>
            <a:pPr algn="ctr"/>
            <a:r>
              <a:rPr lang="nl-BE" sz="900" dirty="0">
                <a:solidFill>
                  <a:schemeClr val="bg1"/>
                </a:solidFill>
              </a:rPr>
              <a:t>Employers’ Group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443216" y="4348293"/>
            <a:ext cx="1289304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400" b="1" dirty="0">
                <a:solidFill>
                  <a:schemeClr val="bg1"/>
                </a:solidFill>
              </a:rPr>
              <a:t>Christa</a:t>
            </a:r>
          </a:p>
          <a:p>
            <a:pPr lvl="0" algn="ctr"/>
            <a:r>
              <a:rPr lang="nl-BE" sz="1400" b="1" dirty="0">
                <a:solidFill>
                  <a:schemeClr val="bg1"/>
                </a:solidFill>
              </a:rPr>
              <a:t>Schweng </a:t>
            </a:r>
            <a:r>
              <a:rPr lang="nl-BE" sz="900" dirty="0">
                <a:solidFill>
                  <a:prstClr val="white"/>
                </a:solidFill>
              </a:rPr>
              <a:t>(AT)</a:t>
            </a:r>
            <a:endParaRPr lang="nl-BE" sz="1400" b="1" dirty="0">
              <a:solidFill>
                <a:schemeClr val="bg1"/>
              </a:solidFill>
            </a:endParaRPr>
          </a:p>
          <a:p>
            <a:pPr algn="ctr"/>
            <a:r>
              <a:rPr lang="nl-BE" sz="900" dirty="0" err="1">
                <a:solidFill>
                  <a:schemeClr val="bg1"/>
                </a:solidFill>
              </a:rPr>
              <a:t>Employers</a:t>
            </a:r>
            <a:r>
              <a:rPr lang="nl-BE" sz="900" dirty="0">
                <a:solidFill>
                  <a:schemeClr val="bg1"/>
                </a:solidFill>
              </a:rPr>
              <a:t>’ Group</a:t>
            </a:r>
            <a:endParaRPr lang="en-US" sz="900" dirty="0">
              <a:solidFill>
                <a:schemeClr val="bg1"/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9469" y="3716177"/>
            <a:ext cx="667198" cy="667198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7229" y="3716177"/>
            <a:ext cx="667198" cy="66719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D426ACE-3161-F54D-BAB8-2F6CC8D900A6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9700" y="3719600"/>
            <a:ext cx="662807" cy="662807"/>
          </a:xfrm>
          <a:prstGeom prst="ellipse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51389E5B-32D5-AA41-BF00-9F4FC543BB02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4269" y="3709270"/>
            <a:ext cx="667198" cy="667198"/>
          </a:xfrm>
          <a:prstGeom prst="ellipse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F42275C4-D498-2D49-ABE5-0A44F6840FC4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7014" y="3721120"/>
            <a:ext cx="655348" cy="655348"/>
          </a:xfrm>
          <a:prstGeom prst="ellipse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E75B9341-18CF-854C-91A9-1CBEE6545167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308" y="3708128"/>
            <a:ext cx="674279" cy="674279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995195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6" grpId="0"/>
      <p:bldP spid="17" grpId="0"/>
      <p:bldP spid="18" grpId="0"/>
      <p:bldP spid="19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638"/>
            <a:ext cx="9144000" cy="51435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543696" y="1419225"/>
            <a:ext cx="8600303" cy="52133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lvl="0"/>
            <a:r>
              <a:rPr lang="en-US" sz="2000" b="1" dirty="0">
                <a:solidFill>
                  <a:srgbClr val="0060A0"/>
                </a:solidFill>
                <a:latin typeface="Calibri" panose="020F0502020204030204" pitchFamily="34" charset="0"/>
              </a:rPr>
              <a:t>PATTERN OF WORK</a:t>
            </a:r>
            <a:endParaRPr lang="fr-BE" sz="2000" b="1" dirty="0">
              <a:solidFill>
                <a:srgbClr val="0060A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43695" y="1882774"/>
            <a:ext cx="4165051" cy="2886934"/>
          </a:xfrm>
        </p:spPr>
        <p:txBody>
          <a:bodyPr>
            <a:noAutofit/>
          </a:bodyPr>
          <a:lstStyle/>
          <a:p>
            <a:pPr>
              <a:lnSpc>
                <a:spcPts val="2400"/>
              </a:lnSpc>
              <a:spcBef>
                <a:spcPts val="1700"/>
              </a:spcBef>
              <a:defRPr/>
            </a:pPr>
            <a:r>
              <a:rPr lang="en-US" sz="1600" b="1" dirty="0">
                <a:solidFill>
                  <a:srgbClr val="0060A0"/>
                </a:solidFill>
                <a:latin typeface="Calibri" panose="020F0502020204030204" pitchFamily="34" charset="0"/>
              </a:rPr>
              <a:t>9 plenary sessions per year</a:t>
            </a:r>
          </a:p>
          <a:p>
            <a:pPr>
              <a:lnSpc>
                <a:spcPts val="2400"/>
              </a:lnSpc>
              <a:spcBef>
                <a:spcPts val="1700"/>
              </a:spcBef>
              <a:defRPr/>
            </a:pPr>
            <a:r>
              <a:rPr lang="en-US" sz="1600" dirty="0">
                <a:solidFill>
                  <a:srgbClr val="595959"/>
                </a:solidFill>
                <a:latin typeface="Calibri" panose="020F0502020204030204" pitchFamily="34" charset="0"/>
              </a:rPr>
              <a:t>The</a:t>
            </a:r>
            <a:r>
              <a:rPr lang="en-US" sz="1600" b="1" dirty="0">
                <a:solidFill>
                  <a:srgbClr val="1F5FA0"/>
                </a:solidFill>
                <a:latin typeface="Calibri" panose="020F0502020204030204" pitchFamily="34" charset="0"/>
              </a:rPr>
              <a:t> sections</a:t>
            </a:r>
            <a:r>
              <a:rPr lang="en-US" sz="1600" dirty="0">
                <a:solidFill>
                  <a:srgbClr val="1F5FA0"/>
                </a:solidFill>
                <a:latin typeface="Calibri" panose="020F0502020204030204" pitchFamily="34" charset="0"/>
              </a:rPr>
              <a:t> </a:t>
            </a:r>
            <a:r>
              <a:rPr lang="en-US" sz="1600" dirty="0">
                <a:solidFill>
                  <a:srgbClr val="595959"/>
                </a:solidFill>
                <a:latin typeface="Calibri" panose="020F0502020204030204" pitchFamily="34" charset="0"/>
              </a:rPr>
              <a:t>generally meet </a:t>
            </a:r>
            <a:r>
              <a:rPr lang="en-US" sz="1600" b="1" dirty="0">
                <a:solidFill>
                  <a:srgbClr val="1F5FA0"/>
                </a:solidFill>
                <a:latin typeface="Calibri" panose="020F0502020204030204" pitchFamily="34" charset="0"/>
              </a:rPr>
              <a:t>once a month</a:t>
            </a:r>
          </a:p>
          <a:p>
            <a:pPr>
              <a:lnSpc>
                <a:spcPts val="2400"/>
              </a:lnSpc>
              <a:spcBef>
                <a:spcPts val="1700"/>
              </a:spcBef>
              <a:defRPr/>
            </a:pPr>
            <a:r>
              <a:rPr lang="en-US" sz="1600" dirty="0">
                <a:solidFill>
                  <a:srgbClr val="595959"/>
                </a:solidFill>
                <a:latin typeface="Calibri" panose="020F0502020204030204" pitchFamily="34" charset="0"/>
              </a:rPr>
              <a:t>Each </a:t>
            </a:r>
            <a:r>
              <a:rPr lang="en-US" sz="1600" b="1" dirty="0">
                <a:solidFill>
                  <a:srgbClr val="1F5FA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study group </a:t>
            </a:r>
            <a:r>
              <a:rPr lang="en-US" sz="1600" dirty="0">
                <a:solidFill>
                  <a:srgbClr val="595959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meets </a:t>
            </a:r>
            <a:r>
              <a:rPr lang="en-US" sz="1600" b="1" dirty="0">
                <a:solidFill>
                  <a:srgbClr val="1F5FA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1 - 3 times to draft its opinion</a:t>
            </a:r>
          </a:p>
          <a:p>
            <a:pPr>
              <a:lnSpc>
                <a:spcPts val="2400"/>
              </a:lnSpc>
              <a:spcBef>
                <a:spcPts val="1700"/>
              </a:spcBef>
              <a:defRPr/>
            </a:pPr>
            <a:r>
              <a:rPr lang="en-US" sz="1600" dirty="0">
                <a:solidFill>
                  <a:srgbClr val="595959"/>
                </a:solidFill>
                <a:latin typeface="Calibri" panose="020F0502020204030204" pitchFamily="34" charset="0"/>
              </a:rPr>
              <a:t>The members and the various working bodies are assisted by a </a:t>
            </a:r>
            <a:r>
              <a:rPr lang="en-US" sz="1600" b="1" dirty="0">
                <a:solidFill>
                  <a:srgbClr val="1F5FA0"/>
                </a:solidFill>
                <a:latin typeface="Calibri" panose="020F0502020204030204" pitchFamily="34" charset="0"/>
              </a:rPr>
              <a:t>secretariat-general</a:t>
            </a:r>
          </a:p>
          <a:p>
            <a:pPr>
              <a:lnSpc>
                <a:spcPts val="2400"/>
              </a:lnSpc>
              <a:spcBef>
                <a:spcPts val="1700"/>
              </a:spcBef>
              <a:defRPr/>
            </a:pPr>
            <a:endParaRPr lang="en-US" sz="1600" b="1" dirty="0">
              <a:solidFill>
                <a:srgbClr val="0060A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672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47700" y="1380767"/>
            <a:ext cx="7848600" cy="1574800"/>
          </a:xfrm>
        </p:spPr>
        <p:txBody>
          <a:bodyPr>
            <a:noAutofit/>
          </a:bodyPr>
          <a:lstStyle/>
          <a:p>
            <a:r>
              <a:rPr lang="en-GB" sz="4800" b="1" dirty="0">
                <a:solidFill>
                  <a:schemeClr val="bg1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What does the EESC do?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132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B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129"/>
            <a:ext cx="9144000" cy="51435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213842" y="1570851"/>
            <a:ext cx="4581110" cy="627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r>
              <a:rPr lang="en-GB" sz="1200" dirty="0">
                <a:solidFill>
                  <a:srgbClr val="0060A0"/>
                </a:solidFill>
              </a:rPr>
              <a:t>The </a:t>
            </a:r>
            <a:r>
              <a:rPr lang="en-GB" sz="1200" b="1" dirty="0">
                <a:solidFill>
                  <a:srgbClr val="0060A0"/>
                </a:solidFill>
              </a:rPr>
              <a:t>European Parliament</a:t>
            </a:r>
            <a:r>
              <a:rPr lang="en-GB" sz="1200" dirty="0">
                <a:solidFill>
                  <a:srgbClr val="0060A0"/>
                </a:solidFill>
              </a:rPr>
              <a:t>, the </a:t>
            </a:r>
            <a:r>
              <a:rPr lang="en-GB" sz="1200" b="1" dirty="0">
                <a:solidFill>
                  <a:srgbClr val="0060A0"/>
                </a:solidFill>
              </a:rPr>
              <a:t>Council of the EU</a:t>
            </a:r>
            <a:r>
              <a:rPr lang="en-GB" sz="1200" dirty="0">
                <a:solidFill>
                  <a:srgbClr val="0060A0"/>
                </a:solidFill>
              </a:rPr>
              <a:t> and the </a:t>
            </a:r>
            <a:r>
              <a:rPr lang="en-GB" sz="1200" b="1" dirty="0">
                <a:solidFill>
                  <a:srgbClr val="0060A0"/>
                </a:solidFill>
              </a:rPr>
              <a:t>European Commission</a:t>
            </a:r>
            <a:r>
              <a:rPr lang="en-GB" sz="1200" dirty="0">
                <a:solidFill>
                  <a:srgbClr val="0060A0"/>
                </a:solidFill>
              </a:rPr>
              <a:t> are legally obliged to consult the EESC when passing new laws on a wide range of topics in the following domains: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5706436" y="2432006"/>
            <a:ext cx="2847219" cy="2486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r>
              <a:rPr lang="en-GB" sz="1200" dirty="0">
                <a:solidFill>
                  <a:srgbClr val="0060A0"/>
                </a:solidFill>
              </a:rPr>
              <a:t>The EESC examines the proposals and </a:t>
            </a:r>
            <a:r>
              <a:rPr lang="en-GB" sz="1200" dirty="0">
                <a:solidFill>
                  <a:srgbClr val="0060A0"/>
                </a:solidFill>
                <a:highlight>
                  <a:srgbClr val="FFFF00"/>
                </a:highlight>
              </a:rPr>
              <a:t>draws up </a:t>
            </a:r>
            <a:r>
              <a:rPr lang="en-GB" sz="1200" b="1" dirty="0">
                <a:solidFill>
                  <a:srgbClr val="0060A0"/>
                </a:solidFill>
                <a:highlight>
                  <a:srgbClr val="FFFF00"/>
                </a:highlight>
              </a:rPr>
              <a:t>opinions</a:t>
            </a:r>
            <a:r>
              <a:rPr lang="en-GB" sz="1200" dirty="0">
                <a:solidFill>
                  <a:srgbClr val="0060A0"/>
                </a:solidFill>
                <a:highlight>
                  <a:srgbClr val="FFFF00"/>
                </a:highlight>
              </a:rPr>
              <a:t> </a:t>
            </a:r>
            <a:r>
              <a:rPr lang="en-GB" sz="1200" dirty="0">
                <a:solidFill>
                  <a:srgbClr val="0060A0"/>
                </a:solidFill>
              </a:rPr>
              <a:t>based</a:t>
            </a:r>
          </a:p>
          <a:p>
            <a:r>
              <a:rPr lang="en-GB" sz="1200" dirty="0">
                <a:solidFill>
                  <a:srgbClr val="0060A0"/>
                </a:solidFill>
              </a:rPr>
              <a:t>on agreement reached between</a:t>
            </a:r>
          </a:p>
          <a:p>
            <a:r>
              <a:rPr lang="en-GB" sz="1200" dirty="0">
                <a:solidFill>
                  <a:srgbClr val="0060A0"/>
                </a:solidFill>
              </a:rPr>
              <a:t>its members. </a:t>
            </a:r>
            <a:endParaRPr lang="fr-BE" sz="1200" b="1" dirty="0">
              <a:solidFill>
                <a:srgbClr val="0060A0"/>
              </a:solidFill>
              <a:latin typeface="Calibri" panose="020F0502020204030204" pitchFamily="34" charset="0"/>
            </a:endParaRPr>
          </a:p>
          <a:p>
            <a:endParaRPr lang="en-GB" sz="1200" dirty="0">
              <a:solidFill>
                <a:srgbClr val="0060A0"/>
              </a:solidFill>
            </a:endParaRPr>
          </a:p>
          <a:p>
            <a:r>
              <a:rPr lang="en-GB" sz="1200" dirty="0">
                <a:solidFill>
                  <a:srgbClr val="0060A0"/>
                </a:solidFill>
              </a:rPr>
              <a:t>The EESC also adopts</a:t>
            </a:r>
          </a:p>
          <a:p>
            <a:r>
              <a:rPr lang="en-GB" sz="1200" b="1" dirty="0">
                <a:solidFill>
                  <a:srgbClr val="0060A0"/>
                </a:solidFill>
              </a:rPr>
              <a:t>own-initiative</a:t>
            </a:r>
            <a:r>
              <a:rPr lang="en-GB" sz="1200" dirty="0">
                <a:solidFill>
                  <a:srgbClr val="0060A0"/>
                </a:solidFill>
              </a:rPr>
              <a:t> opinions on </a:t>
            </a:r>
            <a:r>
              <a:rPr lang="en-GB" sz="1200" b="1" dirty="0">
                <a:solidFill>
                  <a:srgbClr val="0060A0"/>
                </a:solidFill>
              </a:rPr>
              <a:t>topics</a:t>
            </a:r>
            <a:r>
              <a:rPr lang="en-GB" sz="1200" dirty="0">
                <a:solidFill>
                  <a:srgbClr val="0060A0"/>
                </a:solidFill>
              </a:rPr>
              <a:t> members believe to be </a:t>
            </a:r>
            <a:r>
              <a:rPr lang="en-GB" sz="1200" b="1" dirty="0">
                <a:solidFill>
                  <a:srgbClr val="0060A0"/>
                </a:solidFill>
              </a:rPr>
              <a:t>important</a:t>
            </a:r>
          </a:p>
          <a:p>
            <a:r>
              <a:rPr lang="en-GB" sz="1200" b="1" dirty="0">
                <a:solidFill>
                  <a:srgbClr val="0060A0"/>
                </a:solidFill>
              </a:rPr>
              <a:t>in the interests of EU citizens</a:t>
            </a:r>
            <a:r>
              <a:rPr lang="en-GB" sz="1200" dirty="0">
                <a:solidFill>
                  <a:srgbClr val="0060A0"/>
                </a:solidFill>
              </a:rPr>
              <a:t>.</a:t>
            </a:r>
          </a:p>
          <a:p>
            <a:endParaRPr lang="en-GB" sz="1200" dirty="0">
              <a:solidFill>
                <a:srgbClr val="0060A0"/>
              </a:solidFill>
            </a:endParaRPr>
          </a:p>
          <a:p>
            <a:r>
              <a:rPr lang="en-GB" sz="1200" dirty="0">
                <a:solidFill>
                  <a:srgbClr val="0060A0"/>
                </a:solidFill>
              </a:rPr>
              <a:t>It also produces </a:t>
            </a:r>
            <a:r>
              <a:rPr lang="en-GB" sz="1200" b="1" dirty="0">
                <a:solidFill>
                  <a:srgbClr val="0060A0"/>
                </a:solidFill>
              </a:rPr>
              <a:t>exploratory</a:t>
            </a:r>
            <a:r>
              <a:rPr lang="en-GB" sz="1200" dirty="0">
                <a:solidFill>
                  <a:srgbClr val="0060A0"/>
                </a:solidFill>
              </a:rPr>
              <a:t> opinions, requested by EU lawmakers when they want an overview of civil society’s views.</a:t>
            </a:r>
            <a:endParaRPr lang="en-US" sz="1200" dirty="0">
              <a:solidFill>
                <a:srgbClr val="0060A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40877" y="3218823"/>
            <a:ext cx="1217042" cy="360522"/>
          </a:xfrm>
          <a:prstGeom prst="roundRect">
            <a:avLst/>
          </a:prstGeom>
          <a:solidFill>
            <a:srgbClr val="06A3EA">
              <a:alpha val="52941"/>
            </a:srgbClr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240876" y="2840797"/>
            <a:ext cx="1210447" cy="295745"/>
          </a:xfrm>
          <a:prstGeom prst="roundRect">
            <a:avLst/>
          </a:prstGeom>
          <a:solidFill>
            <a:srgbClr val="06A3EA">
              <a:alpha val="52941"/>
            </a:srgbClr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240876" y="3670722"/>
            <a:ext cx="1210447" cy="337686"/>
          </a:xfrm>
          <a:prstGeom prst="roundRect">
            <a:avLst/>
          </a:prstGeom>
          <a:solidFill>
            <a:srgbClr val="06A3EA">
              <a:alpha val="52941"/>
            </a:srgbClr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240877" y="4127674"/>
            <a:ext cx="1234955" cy="373362"/>
          </a:xfrm>
          <a:prstGeom prst="roundRect">
            <a:avLst/>
          </a:prstGeom>
          <a:solidFill>
            <a:srgbClr val="06A3EA">
              <a:alpha val="52941"/>
            </a:srgbClr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240877" y="4621317"/>
            <a:ext cx="1223080" cy="295745"/>
          </a:xfrm>
          <a:prstGeom prst="roundRect">
            <a:avLst/>
          </a:prstGeom>
          <a:solidFill>
            <a:srgbClr val="06A3EA">
              <a:alpha val="52941"/>
            </a:srgbClr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40877" y="3215982"/>
            <a:ext cx="130895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Agriculture and Fisheries</a:t>
            </a:r>
            <a:endParaRPr lang="en-US" sz="1000" dirty="0"/>
          </a:p>
        </p:txBody>
      </p:sp>
      <p:sp>
        <p:nvSpPr>
          <p:cNvPr id="13" name="Rounded Rectangle 12"/>
          <p:cNvSpPr/>
          <p:nvPr/>
        </p:nvSpPr>
        <p:spPr>
          <a:xfrm>
            <a:off x="240877" y="2432006"/>
            <a:ext cx="797204" cy="295745"/>
          </a:xfrm>
          <a:prstGeom prst="roundRect">
            <a:avLst/>
          </a:prstGeom>
          <a:solidFill>
            <a:srgbClr val="06A3EA">
              <a:alpha val="52941"/>
            </a:srgbClr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51748" y="2447354"/>
            <a:ext cx="6863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Industry</a:t>
            </a:r>
            <a:endParaRPr lang="en-US" sz="1000" dirty="0"/>
          </a:p>
        </p:txBody>
      </p:sp>
      <p:sp>
        <p:nvSpPr>
          <p:cNvPr id="15" name="Rounded Rectangle 14"/>
          <p:cNvSpPr/>
          <p:nvPr/>
        </p:nvSpPr>
        <p:spPr>
          <a:xfrm>
            <a:off x="1543826" y="3207441"/>
            <a:ext cx="2085574" cy="360522"/>
          </a:xfrm>
          <a:prstGeom prst="roundRect">
            <a:avLst/>
          </a:prstGeom>
          <a:solidFill>
            <a:srgbClr val="06A3EA">
              <a:alpha val="52941"/>
            </a:srgbClr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507765" y="3192387"/>
            <a:ext cx="2146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Education, vocational training, youth </a:t>
            </a:r>
          </a:p>
          <a:p>
            <a:pPr algn="ctr"/>
            <a:r>
              <a:rPr lang="en-GB" sz="1000" dirty="0"/>
              <a:t>and sport</a:t>
            </a:r>
            <a:endParaRPr lang="en-US" sz="1000" dirty="0"/>
          </a:p>
        </p:txBody>
      </p:sp>
      <p:sp>
        <p:nvSpPr>
          <p:cNvPr id="17" name="Rounded Rectangle 16"/>
          <p:cNvSpPr/>
          <p:nvPr/>
        </p:nvSpPr>
        <p:spPr>
          <a:xfrm>
            <a:off x="1546342" y="4127674"/>
            <a:ext cx="2083058" cy="373362"/>
          </a:xfrm>
          <a:prstGeom prst="roundRect">
            <a:avLst/>
          </a:prstGeom>
          <a:solidFill>
            <a:srgbClr val="06A3EA">
              <a:alpha val="52941"/>
            </a:srgbClr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15977" y="3716454"/>
            <a:ext cx="9093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Employment</a:t>
            </a:r>
            <a:endParaRPr lang="en-US" sz="1000" dirty="0"/>
          </a:p>
        </p:txBody>
      </p:sp>
      <p:sp>
        <p:nvSpPr>
          <p:cNvPr id="19" name="TextBox 18"/>
          <p:cNvSpPr txBox="1"/>
          <p:nvPr/>
        </p:nvSpPr>
        <p:spPr>
          <a:xfrm>
            <a:off x="223558" y="4646078"/>
            <a:ext cx="13432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Consumer protection</a:t>
            </a:r>
            <a:endParaRPr lang="en-US" sz="1000" dirty="0"/>
          </a:p>
        </p:txBody>
      </p:sp>
      <p:sp>
        <p:nvSpPr>
          <p:cNvPr id="20" name="Rounded Rectangle 19"/>
          <p:cNvSpPr/>
          <p:nvPr/>
        </p:nvSpPr>
        <p:spPr>
          <a:xfrm>
            <a:off x="1546342" y="3670722"/>
            <a:ext cx="2083060" cy="337686"/>
          </a:xfrm>
          <a:prstGeom prst="roundRect">
            <a:avLst/>
          </a:prstGeom>
          <a:solidFill>
            <a:srgbClr val="06A3EA">
              <a:alpha val="52941"/>
            </a:srgbClr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636990" y="3642288"/>
            <a:ext cx="19924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Research and technological </a:t>
            </a:r>
          </a:p>
          <a:p>
            <a:pPr algn="ctr"/>
            <a:r>
              <a:rPr lang="en-GB" sz="1000" dirty="0"/>
              <a:t>development and space</a:t>
            </a:r>
            <a:endParaRPr lang="en-US" sz="1000" dirty="0"/>
          </a:p>
        </p:txBody>
      </p:sp>
      <p:sp>
        <p:nvSpPr>
          <p:cNvPr id="22" name="Rounded Rectangle 21"/>
          <p:cNvSpPr/>
          <p:nvPr/>
        </p:nvSpPr>
        <p:spPr>
          <a:xfrm>
            <a:off x="1546342" y="4621315"/>
            <a:ext cx="2083060" cy="295746"/>
          </a:xfrm>
          <a:prstGeom prst="roundRect">
            <a:avLst/>
          </a:prstGeom>
          <a:solidFill>
            <a:srgbClr val="06A3EA">
              <a:alpha val="52941"/>
            </a:srgbClr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497137" y="4114845"/>
            <a:ext cx="221844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Common rules of competition,</a:t>
            </a:r>
          </a:p>
          <a:p>
            <a:pPr algn="ctr"/>
            <a:r>
              <a:rPr lang="en-GB" sz="1000"/>
              <a:t>taxation and </a:t>
            </a:r>
            <a:r>
              <a:rPr lang="en-GB" sz="1000" dirty="0"/>
              <a:t>approximation of laws</a:t>
            </a:r>
            <a:endParaRPr lang="en-US" sz="1000" dirty="0"/>
          </a:p>
        </p:txBody>
      </p:sp>
      <p:sp>
        <p:nvSpPr>
          <p:cNvPr id="24" name="TextBox 23"/>
          <p:cNvSpPr txBox="1"/>
          <p:nvPr/>
        </p:nvSpPr>
        <p:spPr>
          <a:xfrm>
            <a:off x="75642" y="4125799"/>
            <a:ext cx="16391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Trans-European </a:t>
            </a:r>
          </a:p>
          <a:p>
            <a:pPr algn="ctr"/>
            <a:r>
              <a:rPr lang="en-GB" sz="1000" dirty="0"/>
              <a:t>networks</a:t>
            </a:r>
            <a:endParaRPr lang="en-US" sz="1000" dirty="0"/>
          </a:p>
        </p:txBody>
      </p:sp>
      <p:sp>
        <p:nvSpPr>
          <p:cNvPr id="25" name="Rounded Rectangle 24"/>
          <p:cNvSpPr/>
          <p:nvPr/>
        </p:nvSpPr>
        <p:spPr>
          <a:xfrm>
            <a:off x="1533050" y="2840797"/>
            <a:ext cx="2096352" cy="286725"/>
          </a:xfrm>
          <a:prstGeom prst="roundRect">
            <a:avLst/>
          </a:prstGeom>
          <a:solidFill>
            <a:srgbClr val="06A3EA">
              <a:alpha val="52941"/>
            </a:srgbClr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457919" y="2784104"/>
            <a:ext cx="2178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Non-discrimination and citizenship of the Union</a:t>
            </a:r>
            <a:endParaRPr lang="en-US" sz="1000" dirty="0"/>
          </a:p>
        </p:txBody>
      </p:sp>
      <p:sp>
        <p:nvSpPr>
          <p:cNvPr id="27" name="Rounded Rectangle 26"/>
          <p:cNvSpPr/>
          <p:nvPr/>
        </p:nvSpPr>
        <p:spPr>
          <a:xfrm>
            <a:off x="3705390" y="2840796"/>
            <a:ext cx="1182964" cy="295745"/>
          </a:xfrm>
          <a:prstGeom prst="roundRect">
            <a:avLst/>
          </a:prstGeom>
          <a:solidFill>
            <a:srgbClr val="06A3EA">
              <a:alpha val="52941"/>
            </a:srgbClr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3705390" y="3207323"/>
            <a:ext cx="1175320" cy="360522"/>
          </a:xfrm>
          <a:prstGeom prst="roundRect">
            <a:avLst/>
          </a:prstGeom>
          <a:solidFill>
            <a:srgbClr val="06A3EA">
              <a:alpha val="52941"/>
            </a:srgbClr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/>
          <p:cNvSpPr/>
          <p:nvPr/>
        </p:nvSpPr>
        <p:spPr>
          <a:xfrm>
            <a:off x="3719697" y="4127673"/>
            <a:ext cx="1168657" cy="373363"/>
          </a:xfrm>
          <a:prstGeom prst="roundRect">
            <a:avLst/>
          </a:prstGeom>
          <a:solidFill>
            <a:srgbClr val="06A3EA">
              <a:alpha val="52941"/>
            </a:srgbClr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/>
          <p:cNvSpPr/>
          <p:nvPr/>
        </p:nvSpPr>
        <p:spPr>
          <a:xfrm>
            <a:off x="3720303" y="4612839"/>
            <a:ext cx="1176613" cy="295745"/>
          </a:xfrm>
          <a:prstGeom prst="roundRect">
            <a:avLst/>
          </a:prstGeom>
          <a:solidFill>
            <a:srgbClr val="06A3EA">
              <a:alpha val="52941"/>
            </a:srgbClr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3518762" y="4125799"/>
            <a:ext cx="154857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Economic, social and territorial cohesion</a:t>
            </a:r>
            <a:endParaRPr lang="en-US" sz="1000" dirty="0"/>
          </a:p>
        </p:txBody>
      </p:sp>
      <p:sp>
        <p:nvSpPr>
          <p:cNvPr id="32" name="TextBox 31"/>
          <p:cNvSpPr txBox="1"/>
          <p:nvPr/>
        </p:nvSpPr>
        <p:spPr>
          <a:xfrm>
            <a:off x="3667092" y="4628469"/>
            <a:ext cx="140024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European Social Fund</a:t>
            </a:r>
            <a:endParaRPr lang="en-US" sz="1000" dirty="0"/>
          </a:p>
        </p:txBody>
      </p:sp>
      <p:sp>
        <p:nvSpPr>
          <p:cNvPr id="33" name="Rounded Rectangle 32"/>
          <p:cNvSpPr/>
          <p:nvPr/>
        </p:nvSpPr>
        <p:spPr>
          <a:xfrm>
            <a:off x="3719697" y="3659304"/>
            <a:ext cx="1168657" cy="360522"/>
          </a:xfrm>
          <a:prstGeom prst="roundRect">
            <a:avLst/>
          </a:prstGeom>
          <a:solidFill>
            <a:srgbClr val="06A3EA">
              <a:alpha val="52941"/>
            </a:srgbClr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3473487" y="3647293"/>
            <a:ext cx="16391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Nuclear common </a:t>
            </a:r>
          </a:p>
          <a:p>
            <a:pPr algn="ctr"/>
            <a:r>
              <a:rPr lang="en-GB" sz="1000" dirty="0"/>
              <a:t>market</a:t>
            </a:r>
            <a:endParaRPr lang="en-US" sz="1000" dirty="0"/>
          </a:p>
        </p:txBody>
      </p:sp>
      <p:sp>
        <p:nvSpPr>
          <p:cNvPr id="35" name="TextBox 34"/>
          <p:cNvSpPr txBox="1"/>
          <p:nvPr/>
        </p:nvSpPr>
        <p:spPr>
          <a:xfrm>
            <a:off x="3751214" y="2865558"/>
            <a:ext cx="11459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Health and Safety</a:t>
            </a:r>
            <a:endParaRPr lang="en-US" sz="1000" dirty="0"/>
          </a:p>
        </p:txBody>
      </p:sp>
      <p:sp>
        <p:nvSpPr>
          <p:cNvPr id="36" name="TextBox 35"/>
          <p:cNvSpPr txBox="1"/>
          <p:nvPr/>
        </p:nvSpPr>
        <p:spPr>
          <a:xfrm>
            <a:off x="383674" y="2865557"/>
            <a:ext cx="9584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Public health</a:t>
            </a:r>
            <a:endParaRPr lang="en-US" sz="1000" dirty="0"/>
          </a:p>
        </p:txBody>
      </p:sp>
      <p:sp>
        <p:nvSpPr>
          <p:cNvPr id="37" name="Rounded Rectangle 36"/>
          <p:cNvSpPr/>
          <p:nvPr/>
        </p:nvSpPr>
        <p:spPr>
          <a:xfrm>
            <a:off x="1142888" y="2430288"/>
            <a:ext cx="847927" cy="295745"/>
          </a:xfrm>
          <a:prstGeom prst="roundRect">
            <a:avLst/>
          </a:prstGeom>
          <a:solidFill>
            <a:srgbClr val="06A3EA">
              <a:alpha val="52941"/>
            </a:srgbClr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37"/>
          <p:cNvSpPr/>
          <p:nvPr/>
        </p:nvSpPr>
        <p:spPr>
          <a:xfrm>
            <a:off x="2104569" y="2432006"/>
            <a:ext cx="799657" cy="295745"/>
          </a:xfrm>
          <a:prstGeom prst="roundRect">
            <a:avLst/>
          </a:prstGeom>
          <a:solidFill>
            <a:srgbClr val="06A3EA">
              <a:alpha val="52941"/>
            </a:srgbClr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ed Rectangle 38"/>
          <p:cNvSpPr/>
          <p:nvPr/>
        </p:nvSpPr>
        <p:spPr>
          <a:xfrm>
            <a:off x="3013476" y="2429378"/>
            <a:ext cx="847927" cy="295745"/>
          </a:xfrm>
          <a:prstGeom prst="roundRect">
            <a:avLst/>
          </a:prstGeom>
          <a:solidFill>
            <a:srgbClr val="06A3EA">
              <a:alpha val="52941"/>
            </a:srgbClr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/>
          <p:cNvSpPr/>
          <p:nvPr/>
        </p:nvSpPr>
        <p:spPr>
          <a:xfrm>
            <a:off x="3957223" y="2429378"/>
            <a:ext cx="921204" cy="295745"/>
          </a:xfrm>
          <a:prstGeom prst="roundRect">
            <a:avLst/>
          </a:prstGeom>
          <a:solidFill>
            <a:srgbClr val="06A3EA">
              <a:alpha val="52941"/>
            </a:srgbClr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3875664" y="3272126"/>
            <a:ext cx="983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Social Policy</a:t>
            </a:r>
            <a:endParaRPr lang="en-US" sz="1000" dirty="0"/>
          </a:p>
        </p:txBody>
      </p:sp>
      <p:sp>
        <p:nvSpPr>
          <p:cNvPr id="42" name="TextBox 41"/>
          <p:cNvSpPr txBox="1"/>
          <p:nvPr/>
        </p:nvSpPr>
        <p:spPr>
          <a:xfrm>
            <a:off x="1463957" y="4569134"/>
            <a:ext cx="22582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Free movement of persons, services and capital</a:t>
            </a:r>
            <a:endParaRPr lang="en-US" sz="1000" dirty="0"/>
          </a:p>
        </p:txBody>
      </p:sp>
      <p:sp>
        <p:nvSpPr>
          <p:cNvPr id="43" name="TextBox 42"/>
          <p:cNvSpPr txBox="1"/>
          <p:nvPr/>
        </p:nvSpPr>
        <p:spPr>
          <a:xfrm>
            <a:off x="3090918" y="2447354"/>
            <a:ext cx="8326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Investment</a:t>
            </a:r>
            <a:endParaRPr lang="en-US" sz="1000" dirty="0"/>
          </a:p>
        </p:txBody>
      </p:sp>
      <p:sp>
        <p:nvSpPr>
          <p:cNvPr id="44" name="TextBox 43"/>
          <p:cNvSpPr txBox="1"/>
          <p:nvPr/>
        </p:nvSpPr>
        <p:spPr>
          <a:xfrm>
            <a:off x="3985141" y="2454139"/>
            <a:ext cx="9584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Environment</a:t>
            </a:r>
            <a:endParaRPr lang="en-US" sz="1000" dirty="0"/>
          </a:p>
        </p:txBody>
      </p:sp>
      <p:sp>
        <p:nvSpPr>
          <p:cNvPr id="45" name="TextBox 44"/>
          <p:cNvSpPr txBox="1"/>
          <p:nvPr/>
        </p:nvSpPr>
        <p:spPr>
          <a:xfrm>
            <a:off x="2159688" y="2455049"/>
            <a:ext cx="7613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Transport</a:t>
            </a:r>
            <a:endParaRPr lang="en-US" sz="1000" dirty="0"/>
          </a:p>
        </p:txBody>
      </p:sp>
      <p:sp>
        <p:nvSpPr>
          <p:cNvPr id="46" name="TextBox 45"/>
          <p:cNvSpPr txBox="1"/>
          <p:nvPr/>
        </p:nvSpPr>
        <p:spPr>
          <a:xfrm>
            <a:off x="1325325" y="2447354"/>
            <a:ext cx="5892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Energy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263178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0" y="1419225"/>
            <a:ext cx="9144000" cy="521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 eaLnBrk="1" hangingPunct="1">
              <a:defRPr/>
            </a:pPr>
            <a:r>
              <a:rPr lang="fr-BE" sz="2000" b="1" dirty="0">
                <a:solidFill>
                  <a:srgbClr val="1F5FA0"/>
                </a:solidFill>
                <a:latin typeface="Calibri" panose="020F0502020204030204" pitchFamily="34" charset="0"/>
                <a:ea typeface="+mj-ea"/>
              </a:rPr>
              <a:t>VIDEO: </a:t>
            </a:r>
            <a:r>
              <a:rPr lang="en-US" sz="2000" b="1" dirty="0">
                <a:solidFill>
                  <a:srgbClr val="1F5FA0"/>
                </a:solidFill>
                <a:latin typeface="Calibri" panose="020F0502020204030204" pitchFamily="34" charset="0"/>
                <a:ea typeface="+mj-ea"/>
              </a:rPr>
              <a:t>“</a:t>
            </a:r>
            <a:r>
              <a:rPr lang="fr-BE" sz="2000" b="1" dirty="0">
                <a:solidFill>
                  <a:srgbClr val="1F5FA0"/>
                </a:solidFill>
                <a:latin typeface="Calibri" panose="020F0502020204030204" pitchFamily="34" charset="0"/>
                <a:ea typeface="+mj-ea"/>
              </a:rPr>
              <a:t>LIFECYCLE OF AN OPINION</a:t>
            </a:r>
            <a:r>
              <a:rPr lang="en-US" sz="2000" b="1" dirty="0">
                <a:solidFill>
                  <a:srgbClr val="1F5FA0"/>
                </a:solidFill>
                <a:latin typeface="Calibri" panose="020F0502020204030204" pitchFamily="34" charset="0"/>
                <a:ea typeface="+mj-ea"/>
              </a:rPr>
              <a:t>”</a:t>
            </a:r>
            <a:endParaRPr lang="fr-BE" sz="2000" b="1" dirty="0">
              <a:solidFill>
                <a:srgbClr val="1F5FA0"/>
              </a:solidFill>
              <a:latin typeface="Calibri" panose="020F0502020204030204" pitchFamily="34" charset="0"/>
              <a:ea typeface="+mj-ea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654981" y="1818573"/>
            <a:ext cx="5834038" cy="1421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/>
            <a:r>
              <a:rPr lang="en-GB" sz="1600" dirty="0">
                <a:solidFill>
                  <a:srgbClr val="595959"/>
                </a:solidFill>
                <a:latin typeface="Calibri" charset="0"/>
                <a:ea typeface="MS PGothic" charset="-128"/>
              </a:rPr>
              <a:t>To understand the different stages in the creation of an EESC opinion, watch the </a:t>
            </a:r>
            <a:r>
              <a:rPr lang="en-GB" sz="1600" b="1" dirty="0">
                <a:solidFill>
                  <a:srgbClr val="595959"/>
                </a:solidFill>
                <a:latin typeface="Calibri" charset="0"/>
                <a:ea typeface="MS PGothic" charset="-128"/>
              </a:rPr>
              <a:t>animated video </a:t>
            </a:r>
            <a:r>
              <a:rPr lang="en-GB" sz="1600" dirty="0">
                <a:solidFill>
                  <a:srgbClr val="595959"/>
                </a:solidFill>
                <a:latin typeface="Calibri" charset="0"/>
                <a:ea typeface="MS PGothic" charset="-128"/>
              </a:rPr>
              <a:t>available in the “About” section of the EESC website. </a:t>
            </a:r>
          </a:p>
          <a:p>
            <a:pPr algn="ctr"/>
            <a:endParaRPr lang="en-GB" sz="1600" dirty="0">
              <a:solidFill>
                <a:srgbClr val="595959"/>
              </a:solidFill>
              <a:latin typeface="Calibri" charset="0"/>
              <a:ea typeface="MS PGothic" charset="-128"/>
            </a:endParaRPr>
          </a:p>
          <a:p>
            <a:pPr algn="ctr"/>
            <a:r>
              <a:rPr lang="en-GB" sz="1600" dirty="0">
                <a:solidFill>
                  <a:srgbClr val="595959"/>
                </a:solidFill>
                <a:latin typeface="Calibri" charset="0"/>
                <a:ea typeface="MS PGothic" charset="-128"/>
              </a:rPr>
              <a:t>https://www.eesc.europa.eu/en/about </a:t>
            </a:r>
            <a:endParaRPr lang="fr-BE" sz="1600" dirty="0"/>
          </a:p>
        </p:txBody>
      </p:sp>
    </p:spTree>
    <p:extLst>
      <p:ext uri="{BB962C8B-B14F-4D97-AF65-F5344CB8AC3E}">
        <p14:creationId xmlns:p14="http://schemas.microsoft.com/office/powerpoint/2010/main" val="195891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2883242" y="2485877"/>
            <a:ext cx="3459893" cy="72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 eaLnBrk="1" hangingPunct="1"/>
            <a:r>
              <a:rPr lang="en-US" altLang="fr-FR" sz="1600" dirty="0">
                <a:solidFill>
                  <a:srgbClr val="595959"/>
                </a:solidFill>
                <a:latin typeface="Calibri" charset="0"/>
              </a:rPr>
              <a:t>Opinions in the spotlight</a:t>
            </a:r>
            <a:endParaRPr lang="en-US" altLang="fr-FR" sz="1600" dirty="0">
              <a:solidFill>
                <a:srgbClr val="0060A0"/>
              </a:solidFill>
              <a:latin typeface="Calibri" charset="0"/>
              <a:hlinkClick r:id="rId3"/>
            </a:endParaRPr>
          </a:p>
          <a:p>
            <a:pPr algn="ctr" eaLnBrk="1" hangingPunct="1"/>
            <a:r>
              <a:rPr lang="en-US" altLang="fr-FR" sz="1400" dirty="0">
                <a:solidFill>
                  <a:srgbClr val="0060A0"/>
                </a:solidFill>
                <a:latin typeface="Calibri" charset="0"/>
                <a:hlinkClick r:id="rId4"/>
              </a:rPr>
              <a:t>http://www.eesc.europa.eu/?i</a:t>
            </a:r>
          </a:p>
          <a:p>
            <a:pPr algn="ctr" eaLnBrk="1" hangingPunct="1"/>
            <a:r>
              <a:rPr lang="en-US" altLang="fr-FR" sz="1400" dirty="0">
                <a:solidFill>
                  <a:srgbClr val="0060A0"/>
                </a:solidFill>
                <a:latin typeface="Calibri" charset="0"/>
                <a:hlinkClick r:id="rId4"/>
              </a:rPr>
              <a:t>=portal.en.documents</a:t>
            </a:r>
            <a:endParaRPr lang="en-GB" altLang="fr-FR" sz="1400" dirty="0">
              <a:solidFill>
                <a:srgbClr val="0060A0"/>
              </a:solidFill>
              <a:latin typeface="Calibri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2883242" y="3470958"/>
            <a:ext cx="3459893" cy="72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25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 eaLnBrk="1" hangingPunct="1"/>
            <a:r>
              <a:rPr lang="en-US" altLang="fr-FR" sz="1600" dirty="0">
                <a:solidFill>
                  <a:srgbClr val="595959"/>
                </a:solidFill>
                <a:latin typeface="Calibri" charset="0"/>
              </a:rPr>
              <a:t>Opinion search</a:t>
            </a:r>
            <a:endParaRPr lang="en-US" altLang="fr-FR" sz="1600" dirty="0">
              <a:solidFill>
                <a:srgbClr val="0060A0"/>
              </a:solidFill>
              <a:latin typeface="Calibri" charset="0"/>
              <a:hlinkClick r:id="rId3"/>
            </a:endParaRPr>
          </a:p>
          <a:p>
            <a:pPr algn="ctr" eaLnBrk="1" hangingPunct="1"/>
            <a:r>
              <a:rPr lang="en-GB" sz="1400" u="sng" dirty="0">
                <a:hlinkClick r:id="rId5"/>
              </a:rPr>
              <a:t>http://dm.eesc.europa.eu/EESCDocument</a:t>
            </a:r>
          </a:p>
          <a:p>
            <a:pPr algn="ctr" eaLnBrk="1" hangingPunct="1"/>
            <a:r>
              <a:rPr lang="en-GB" sz="1400" u="sng" dirty="0">
                <a:hlinkClick r:id="rId5"/>
              </a:rPr>
              <a:t>Search/Pages/opinionssearch.aspx?culture=EN</a:t>
            </a:r>
            <a:endParaRPr lang="en-GB" altLang="fr-FR" sz="1400" dirty="0">
              <a:solidFill>
                <a:srgbClr val="0060A0"/>
              </a:solidFill>
              <a:latin typeface="Calibri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0" y="1419225"/>
            <a:ext cx="9144000" cy="521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 eaLnBrk="1" hangingPunct="1">
              <a:defRPr/>
            </a:pPr>
            <a:r>
              <a:rPr lang="fr-BE" sz="2000" b="1" dirty="0">
                <a:solidFill>
                  <a:srgbClr val="1F5FA0"/>
                </a:solidFill>
                <a:latin typeface="Calibri" panose="020F0502020204030204" pitchFamily="34" charset="0"/>
                <a:ea typeface="+mj-ea"/>
              </a:rPr>
              <a:t>OVERVIEW OF OPINIONS AND OTHER WORK</a:t>
            </a:r>
          </a:p>
        </p:txBody>
      </p:sp>
    </p:spTree>
    <p:extLst>
      <p:ext uri="{BB962C8B-B14F-4D97-AF65-F5344CB8AC3E}">
        <p14:creationId xmlns:p14="http://schemas.microsoft.com/office/powerpoint/2010/main" val="993475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1380767"/>
            <a:ext cx="7848600" cy="1574800"/>
          </a:xfrm>
        </p:spPr>
        <p:txBody>
          <a:bodyPr>
            <a:noAutofit/>
          </a:bodyPr>
          <a:lstStyle/>
          <a:p>
            <a:r>
              <a:rPr lang="en-GB" sz="4800" b="1" dirty="0">
                <a:solidFill>
                  <a:schemeClr val="bg1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What is the EESC?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307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0" y="1419225"/>
            <a:ext cx="9144000" cy="536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 eaLnBrk="1" hangingPunct="1"/>
            <a:r>
              <a:rPr lang="en-US" altLang="fr-FR" sz="2000" b="1" dirty="0">
                <a:solidFill>
                  <a:srgbClr val="0060A0"/>
                </a:solidFill>
                <a:latin typeface="Calibri" charset="0"/>
              </a:rPr>
              <a:t>WORKING METHODS</a:t>
            </a:r>
          </a:p>
        </p:txBody>
      </p:sp>
      <p:sp>
        <p:nvSpPr>
          <p:cNvPr id="10" name="Rectangle 9"/>
          <p:cNvSpPr/>
          <p:nvPr/>
        </p:nvSpPr>
        <p:spPr>
          <a:xfrm>
            <a:off x="457200" y="1847435"/>
            <a:ext cx="8229600" cy="710973"/>
          </a:xfrm>
          <a:prstGeom prst="rect">
            <a:avLst/>
          </a:prstGeom>
          <a:solidFill>
            <a:srgbClr val="006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1902513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fr-FR" sz="1600" dirty="0">
                <a:solidFill>
                  <a:schemeClr val="bg1"/>
                </a:solidFill>
                <a:latin typeface="+mj-lt"/>
              </a:rPr>
              <a:t>The Committee can be consulted by the European Parliament, the Council of the EU or</a:t>
            </a:r>
          </a:p>
          <a:p>
            <a:pPr algn="ctr"/>
            <a:r>
              <a:rPr lang="en-US" altLang="fr-FR" sz="1600" dirty="0">
                <a:solidFill>
                  <a:schemeClr val="bg1"/>
                </a:solidFill>
                <a:latin typeface="+mj-lt"/>
              </a:rPr>
              <a:t>the European Commission. </a:t>
            </a:r>
            <a:r>
              <a:rPr lang="en-US" altLang="fr-FR" sz="1600" dirty="0">
                <a:solidFill>
                  <a:schemeClr val="bg1"/>
                </a:solidFill>
                <a:highlight>
                  <a:srgbClr val="FFFF00"/>
                </a:highlight>
                <a:latin typeface="+mj-lt"/>
              </a:rPr>
              <a:t>Opinions can be </a:t>
            </a:r>
            <a:r>
              <a:rPr lang="en-US" altLang="fr-FR" sz="1600" b="1" dirty="0">
                <a:solidFill>
                  <a:schemeClr val="bg1"/>
                </a:solidFill>
                <a:highlight>
                  <a:srgbClr val="FFFF00"/>
                </a:highlight>
                <a:latin typeface="+mj-lt"/>
              </a:rPr>
              <a:t>mandatory</a:t>
            </a:r>
            <a:r>
              <a:rPr lang="en-US" altLang="fr-FR" sz="1600" dirty="0">
                <a:solidFill>
                  <a:schemeClr val="bg1"/>
                </a:solidFill>
                <a:highlight>
                  <a:srgbClr val="FFFF00"/>
                </a:highlight>
                <a:latin typeface="+mj-lt"/>
              </a:rPr>
              <a:t>, </a:t>
            </a:r>
            <a:r>
              <a:rPr lang="en-US" altLang="fr-FR" sz="1600" b="1" dirty="0">
                <a:solidFill>
                  <a:schemeClr val="bg1"/>
                </a:solidFill>
                <a:highlight>
                  <a:srgbClr val="FFFF00"/>
                </a:highlight>
                <a:latin typeface="+mj-lt"/>
              </a:rPr>
              <a:t>own-initiative</a:t>
            </a:r>
            <a:r>
              <a:rPr lang="en-US" altLang="fr-FR" sz="1600" dirty="0">
                <a:solidFill>
                  <a:schemeClr val="bg1"/>
                </a:solidFill>
                <a:highlight>
                  <a:srgbClr val="FFFF00"/>
                </a:highlight>
                <a:latin typeface="+mj-lt"/>
              </a:rPr>
              <a:t> or </a:t>
            </a:r>
            <a:r>
              <a:rPr lang="en-US" altLang="fr-FR" sz="1600" b="1" dirty="0">
                <a:solidFill>
                  <a:schemeClr val="bg1"/>
                </a:solidFill>
                <a:highlight>
                  <a:srgbClr val="FFFF00"/>
                </a:highlight>
                <a:latin typeface="+mj-lt"/>
              </a:rPr>
              <a:t>exploratory</a:t>
            </a:r>
            <a:r>
              <a:rPr lang="en-US" altLang="fr-FR" sz="1600" dirty="0">
                <a:solidFill>
                  <a:schemeClr val="bg1"/>
                </a:solidFill>
                <a:highlight>
                  <a:srgbClr val="FFFF00"/>
                </a:highlight>
                <a:latin typeface="+mj-lt"/>
              </a:rPr>
              <a:t>. </a:t>
            </a:r>
            <a:endParaRPr lang="fr-BE" sz="1600" dirty="0">
              <a:solidFill>
                <a:schemeClr val="bg1"/>
              </a:solidFill>
              <a:highlight>
                <a:srgbClr val="FFFF00"/>
              </a:highlight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7200" y="2558495"/>
            <a:ext cx="8229600" cy="561458"/>
          </a:xfrm>
          <a:prstGeom prst="rect">
            <a:avLst/>
          </a:prstGeom>
          <a:solidFill>
            <a:srgbClr val="1E9DC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2725952"/>
            <a:ext cx="822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altLang="fr-FR" sz="1600" dirty="0">
                <a:solidFill>
                  <a:schemeClr val="bg1"/>
                </a:solidFill>
                <a:latin typeface="Calibri" pitchFamily="34" charset="0"/>
              </a:rPr>
              <a:t>To issue opinions, the sections usually set up </a:t>
            </a:r>
            <a:r>
              <a:rPr lang="en-US" altLang="fr-FR" sz="1600" b="1" dirty="0">
                <a:solidFill>
                  <a:schemeClr val="bg1"/>
                </a:solidFill>
                <a:latin typeface="Calibri" pitchFamily="34" charset="0"/>
              </a:rPr>
              <a:t>study groups</a:t>
            </a:r>
            <a:r>
              <a:rPr lang="en-US" altLang="ja-JP" sz="1600" dirty="0">
                <a:solidFill>
                  <a:schemeClr val="bg1"/>
                </a:solidFill>
                <a:latin typeface="Calibri" pitchFamily="34" charset="0"/>
              </a:rPr>
              <a:t>, each with a </a:t>
            </a:r>
            <a:r>
              <a:rPr lang="en-US" altLang="ja-JP" sz="1600" b="1" dirty="0">
                <a:solidFill>
                  <a:schemeClr val="bg1"/>
                </a:solidFill>
                <a:latin typeface="Calibri" pitchFamily="34" charset="0"/>
              </a:rPr>
              <a:t>rapporteur</a:t>
            </a:r>
            <a:r>
              <a:rPr lang="en-US" altLang="ja-JP" sz="1600" dirty="0">
                <a:solidFill>
                  <a:schemeClr val="bg1"/>
                </a:solidFill>
                <a:latin typeface="Calibri" pitchFamily="34" charset="0"/>
              </a:rPr>
              <a:t>.</a:t>
            </a:r>
            <a:r>
              <a:rPr lang="en-US" altLang="ja-JP" sz="1600" b="1" dirty="0">
                <a:solidFill>
                  <a:schemeClr val="bg1"/>
                </a:solidFill>
                <a:latin typeface="Calibri" pitchFamily="34" charset="0"/>
              </a:rPr>
              <a:t> </a:t>
            </a:r>
            <a:endParaRPr lang="fr-BE" sz="1600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7200" y="3117436"/>
            <a:ext cx="8229600" cy="561600"/>
          </a:xfrm>
          <a:prstGeom prst="rect">
            <a:avLst/>
          </a:prstGeom>
          <a:solidFill>
            <a:srgbClr val="006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3275838"/>
            <a:ext cx="822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fr-FR" sz="1600" b="1" dirty="0">
                <a:solidFill>
                  <a:schemeClr val="bg1"/>
                </a:solidFill>
                <a:latin typeface="+mj-lt"/>
              </a:rPr>
              <a:t>Constructive debate in meetings to reach consensus.</a:t>
            </a:r>
            <a:endParaRPr lang="fr-BE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57200" y="3679036"/>
            <a:ext cx="8229600" cy="561458"/>
          </a:xfrm>
          <a:prstGeom prst="rect">
            <a:avLst/>
          </a:prstGeom>
          <a:solidFill>
            <a:srgbClr val="1E9DC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57200" y="3846493"/>
            <a:ext cx="822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altLang="fr-FR" sz="1600" b="1" dirty="0">
                <a:solidFill>
                  <a:schemeClr val="bg1"/>
                </a:solidFill>
                <a:latin typeface="Calibri" pitchFamily="34" charset="0"/>
              </a:rPr>
              <a:t>A vote </a:t>
            </a:r>
            <a:r>
              <a:rPr lang="en-US" altLang="fr-FR" sz="1600" dirty="0">
                <a:solidFill>
                  <a:schemeClr val="bg1"/>
                </a:solidFill>
                <a:latin typeface="Calibri" pitchFamily="34" charset="0"/>
              </a:rPr>
              <a:t>is taken at the </a:t>
            </a:r>
            <a:r>
              <a:rPr lang="en-US" altLang="fr-FR" sz="1600" b="1" dirty="0">
                <a:solidFill>
                  <a:schemeClr val="bg1"/>
                </a:solidFill>
                <a:latin typeface="Calibri" pitchFamily="34" charset="0"/>
              </a:rPr>
              <a:t>section meeting</a:t>
            </a:r>
            <a:r>
              <a:rPr lang="en-US" altLang="fr-FR" sz="1600" dirty="0">
                <a:solidFill>
                  <a:schemeClr val="bg1"/>
                </a:solidFill>
                <a:latin typeface="Calibri" pitchFamily="34" charset="0"/>
              </a:rPr>
              <a:t>, and then at the </a:t>
            </a:r>
            <a:r>
              <a:rPr lang="en-US" altLang="fr-FR" sz="1600" b="1" dirty="0">
                <a:solidFill>
                  <a:schemeClr val="bg1"/>
                </a:solidFill>
                <a:latin typeface="Calibri" pitchFamily="34" charset="0"/>
              </a:rPr>
              <a:t>plenary session</a:t>
            </a:r>
            <a:r>
              <a:rPr lang="en-US" altLang="fr-FR" sz="1600" dirty="0">
                <a:solidFill>
                  <a:schemeClr val="bg1"/>
                </a:solidFill>
                <a:latin typeface="Calibri" pitchFamily="34" charset="0"/>
              </a:rPr>
              <a:t>.</a:t>
            </a:r>
            <a:endParaRPr lang="fr-BE" sz="1600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57200" y="4226104"/>
            <a:ext cx="8229600" cy="841196"/>
          </a:xfrm>
          <a:prstGeom prst="rect">
            <a:avLst/>
          </a:prstGeom>
          <a:solidFill>
            <a:srgbClr val="006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57200" y="4392413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altLang="fr-FR" sz="1600" dirty="0">
                <a:solidFill>
                  <a:schemeClr val="bg1"/>
                </a:solidFill>
                <a:latin typeface="Calibri" pitchFamily="34" charset="0"/>
              </a:rPr>
              <a:t>The </a:t>
            </a:r>
            <a:r>
              <a:rPr lang="en-US" altLang="fr-FR" sz="1600" b="1" dirty="0">
                <a:solidFill>
                  <a:schemeClr val="bg1"/>
                </a:solidFill>
                <a:latin typeface="Calibri" pitchFamily="34" charset="0"/>
              </a:rPr>
              <a:t>final opinion </a:t>
            </a:r>
            <a:r>
              <a:rPr lang="en-US" altLang="fr-FR" sz="1600" dirty="0">
                <a:solidFill>
                  <a:schemeClr val="bg1"/>
                </a:solidFill>
                <a:latin typeface="Calibri" pitchFamily="34" charset="0"/>
              </a:rPr>
              <a:t>is</a:t>
            </a:r>
            <a:r>
              <a:rPr lang="en-US" altLang="fr-FR" sz="1600" b="1" dirty="0">
                <a:solidFill>
                  <a:schemeClr val="bg1"/>
                </a:solidFill>
                <a:latin typeface="Calibri" pitchFamily="34" charset="0"/>
              </a:rPr>
              <a:t> sent to the European institutions</a:t>
            </a:r>
          </a:p>
          <a:p>
            <a:pPr algn="ctr">
              <a:defRPr/>
            </a:pPr>
            <a:r>
              <a:rPr lang="en-US" altLang="fr-FR" sz="1600" dirty="0">
                <a:solidFill>
                  <a:schemeClr val="bg1"/>
                </a:solidFill>
                <a:latin typeface="Calibri" pitchFamily="34" charset="0"/>
              </a:rPr>
              <a:t>and published in the </a:t>
            </a:r>
            <a:r>
              <a:rPr lang="en-US" altLang="fr-FR" sz="1600" b="1" dirty="0">
                <a:solidFill>
                  <a:schemeClr val="bg1"/>
                </a:solidFill>
                <a:latin typeface="Calibri" pitchFamily="34" charset="0"/>
              </a:rPr>
              <a:t>Official Journal of the EU</a:t>
            </a:r>
            <a:r>
              <a:rPr lang="en-US" altLang="fr-FR" sz="1600" dirty="0">
                <a:solidFill>
                  <a:schemeClr val="bg1"/>
                </a:solidFill>
                <a:latin typeface="Calibri" pitchFamily="34" charset="0"/>
              </a:rPr>
              <a:t>.</a:t>
            </a:r>
            <a:endParaRPr lang="fr-BE" sz="1600" dirty="0">
              <a:solidFill>
                <a:schemeClr val="bg1"/>
              </a:solidFill>
            </a:endParaRPr>
          </a:p>
        </p:txBody>
      </p:sp>
      <p:sp>
        <p:nvSpPr>
          <p:cNvPr id="20" name="Triangle 19"/>
          <p:cNvSpPr/>
          <p:nvPr/>
        </p:nvSpPr>
        <p:spPr>
          <a:xfrm rot="10800000">
            <a:off x="4377930" y="2558673"/>
            <a:ext cx="388139" cy="151919"/>
          </a:xfrm>
          <a:prstGeom prst="triangle">
            <a:avLst>
              <a:gd name="adj" fmla="val 50888"/>
            </a:avLst>
          </a:prstGeom>
          <a:solidFill>
            <a:srgbClr val="006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riangle 20"/>
          <p:cNvSpPr/>
          <p:nvPr/>
        </p:nvSpPr>
        <p:spPr>
          <a:xfrm rot="10800000">
            <a:off x="4377930" y="3091596"/>
            <a:ext cx="388139" cy="151919"/>
          </a:xfrm>
          <a:prstGeom prst="triangle">
            <a:avLst>
              <a:gd name="adj" fmla="val 50888"/>
            </a:avLst>
          </a:prstGeom>
          <a:solidFill>
            <a:srgbClr val="1E9DC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riangle 21"/>
          <p:cNvSpPr/>
          <p:nvPr/>
        </p:nvSpPr>
        <p:spPr>
          <a:xfrm rot="10800000">
            <a:off x="4377930" y="3674356"/>
            <a:ext cx="388139" cy="151919"/>
          </a:xfrm>
          <a:prstGeom prst="triangle">
            <a:avLst>
              <a:gd name="adj" fmla="val 50888"/>
            </a:avLst>
          </a:prstGeom>
          <a:solidFill>
            <a:srgbClr val="006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riangle 22"/>
          <p:cNvSpPr/>
          <p:nvPr/>
        </p:nvSpPr>
        <p:spPr>
          <a:xfrm rot="10800000">
            <a:off x="4377930" y="4226101"/>
            <a:ext cx="388139" cy="151919"/>
          </a:xfrm>
          <a:prstGeom prst="triangle">
            <a:avLst>
              <a:gd name="adj" fmla="val 50888"/>
            </a:avLst>
          </a:prstGeom>
          <a:solidFill>
            <a:srgbClr val="1E9DC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505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" grpId="0"/>
      <p:bldP spid="11" grpId="0" animBg="1"/>
      <p:bldP spid="9" grpId="0"/>
      <p:bldP spid="12" grpId="0" animBg="1"/>
      <p:bldP spid="13" grpId="0"/>
      <p:bldP spid="16" grpId="0" animBg="1"/>
      <p:bldP spid="17" grpId="0"/>
      <p:bldP spid="18" grpId="0" animBg="1"/>
      <p:bldP spid="19" grpId="0"/>
      <p:bldP spid="20" grpId="0" animBg="1"/>
      <p:bldP spid="21" grpId="0" animBg="1"/>
      <p:bldP spid="22" grpId="0" animBg="1"/>
      <p:bldP spid="2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BBD860F-581B-4CF2-BE2A-F6360410A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EESC </a:t>
            </a:r>
            <a:r>
              <a:rPr lang="cs-CZ" dirty="0" err="1"/>
              <a:t>opinion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A15DAC9-16A3-44DF-B619-E9C7F2BA59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Towards better economic convergence and competitiveness within macro-regions, such as the European Strategy for the Danube region – the role of transnational clusters</a:t>
            </a:r>
            <a:br>
              <a:rPr lang="en-GB" dirty="0"/>
            </a:br>
            <a:r>
              <a:rPr lang="en-GB" dirty="0"/>
              <a:t>[Exploratory opinion]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639270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D98D19E-0026-412F-82A7-EA41A76AC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Next</a:t>
            </a:r>
            <a:r>
              <a:rPr lang="cs-CZ" dirty="0"/>
              <a:t> </a:t>
            </a:r>
            <a:r>
              <a:rPr lang="cs-CZ" dirty="0" err="1"/>
              <a:t>steps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B46EA15-D450-421C-9DC0-1A1B56B816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SECTION FOR ECONOMIC AND MONETARY UNION AND ECONOMIC AND SOCIAL COHESION</a:t>
            </a:r>
          </a:p>
          <a:p>
            <a:r>
              <a:rPr lang="en-US" dirty="0"/>
              <a:t>Date	</a:t>
            </a:r>
            <a:r>
              <a:rPr lang="en-US" dirty="0">
                <a:highlight>
                  <a:srgbClr val="FFFF00"/>
                </a:highlight>
              </a:rPr>
              <a:t>04/06</a:t>
            </a:r>
            <a:r>
              <a:rPr lang="en-US" dirty="0"/>
              <a:t>/2019, 9:30-17:30</a:t>
            </a:r>
            <a:r>
              <a:rPr lang="cs-CZ" dirty="0"/>
              <a:t>, Brussels</a:t>
            </a:r>
          </a:p>
          <a:p>
            <a:r>
              <a:rPr lang="cs-CZ" dirty="0"/>
              <a:t>EESC </a:t>
            </a:r>
            <a:r>
              <a:rPr lang="cs-CZ" dirty="0" err="1"/>
              <a:t>Plennary</a:t>
            </a:r>
            <a:r>
              <a:rPr lang="cs-CZ" dirty="0"/>
              <a:t> – </a:t>
            </a:r>
            <a:r>
              <a:rPr lang="cs-CZ" dirty="0">
                <a:highlight>
                  <a:srgbClr val="FFFF00"/>
                </a:highlight>
              </a:rPr>
              <a:t>19/06</a:t>
            </a:r>
            <a:endParaRPr lang="en-US" dirty="0">
              <a:highlight>
                <a:srgbClr val="FFFF00"/>
              </a:highlight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640763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47700" y="1784350"/>
            <a:ext cx="7848600" cy="2344888"/>
          </a:xfrm>
        </p:spPr>
        <p:txBody>
          <a:bodyPr>
            <a:noAutofit/>
          </a:bodyPr>
          <a:lstStyle/>
          <a:p>
            <a:r>
              <a:rPr lang="en-GB" sz="3600" b="1" dirty="0">
                <a:solidFill>
                  <a:schemeClr val="bg1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Under the Commission-EESC Cooperation Protocol, the Commission is required to provide regular written feedback on the EESC’s opinions. </a:t>
            </a:r>
            <a:br>
              <a:rPr lang="en-GB" sz="3600" b="1" dirty="0">
                <a:solidFill>
                  <a:schemeClr val="bg1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</a:b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589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4165600" y="1419225"/>
            <a:ext cx="4978400" cy="1588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en-US" altLang="fr-FR" sz="3200" b="1" dirty="0">
                <a:solidFill>
                  <a:srgbClr val="0060A0"/>
                </a:solidFill>
                <a:latin typeface="Calibri" charset="0"/>
              </a:rPr>
              <a:t>Find out more about</a:t>
            </a:r>
          </a:p>
          <a:p>
            <a:pPr eaLnBrk="1" hangingPunct="1"/>
            <a:r>
              <a:rPr lang="en-US" altLang="fr-FR" sz="3200" b="1" dirty="0">
                <a:solidFill>
                  <a:srgbClr val="0060A0"/>
                </a:solidFill>
                <a:latin typeface="Calibri" charset="0"/>
              </a:rPr>
              <a:t>recent EESC achievements</a:t>
            </a:r>
            <a:endParaRPr lang="en-GB" altLang="fr-FR" sz="3200" dirty="0">
              <a:solidFill>
                <a:srgbClr val="0060A0"/>
              </a:solidFill>
              <a:latin typeface="Calibri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3217901" y="4516484"/>
            <a:ext cx="5834038" cy="75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 eaLnBrk="1" hangingPunct="1"/>
            <a:r>
              <a:rPr lang="en-US" altLang="fr-FR" sz="1600" dirty="0">
                <a:solidFill>
                  <a:srgbClr val="0060A0"/>
                </a:solidFill>
                <a:latin typeface="Calibri" charset="0"/>
                <a:hlinkClick r:id="rId3"/>
              </a:rPr>
              <a:t>http://www.eesc.europa.eu/?i=portal.en.publications.35796</a:t>
            </a:r>
            <a:endParaRPr lang="en-GB" altLang="fr-FR" sz="1600" dirty="0">
              <a:solidFill>
                <a:srgbClr val="0060A0"/>
              </a:solidFill>
              <a:latin typeface="Calibri" charset="0"/>
            </a:endParaRPr>
          </a:p>
        </p:txBody>
      </p:sp>
      <p:sp>
        <p:nvSpPr>
          <p:cNvPr id="10" name="Cloud 9"/>
          <p:cNvSpPr/>
          <p:nvPr/>
        </p:nvSpPr>
        <p:spPr>
          <a:xfrm rot="727584">
            <a:off x="3660197" y="2682852"/>
            <a:ext cx="2450384" cy="1642291"/>
          </a:xfrm>
          <a:prstGeom prst="cloud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3672154" y="2908224"/>
            <a:ext cx="2438400" cy="1238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 eaLnBrk="1" hangingPunct="1"/>
            <a:r>
              <a:rPr lang="en-US" altLang="fr-FR" sz="2000" b="1" dirty="0">
                <a:solidFill>
                  <a:schemeClr val="bg1"/>
                </a:solidFill>
                <a:latin typeface="Calibri" charset="0"/>
              </a:rPr>
              <a:t>Visit our</a:t>
            </a:r>
          </a:p>
          <a:p>
            <a:pPr algn="ctr" eaLnBrk="1" hangingPunct="1"/>
            <a:r>
              <a:rPr lang="en-US" altLang="fr-FR" sz="2000" b="1" dirty="0">
                <a:solidFill>
                  <a:schemeClr val="bg1"/>
                </a:solidFill>
                <a:latin typeface="Calibri" charset="0"/>
              </a:rPr>
              <a:t>website and</a:t>
            </a:r>
          </a:p>
          <a:p>
            <a:pPr algn="ctr" eaLnBrk="1" hangingPunct="1"/>
            <a:r>
              <a:rPr lang="en-US" altLang="fr-FR" sz="2000" b="1" dirty="0">
                <a:solidFill>
                  <a:schemeClr val="bg1"/>
                </a:solidFill>
                <a:latin typeface="Calibri" charset="0"/>
              </a:rPr>
              <a:t>download the</a:t>
            </a:r>
          </a:p>
          <a:p>
            <a:pPr algn="ctr" eaLnBrk="1" hangingPunct="1"/>
            <a:r>
              <a:rPr lang="en-US" altLang="fr-FR" sz="2000" b="1" dirty="0">
                <a:solidFill>
                  <a:schemeClr val="bg1"/>
                </a:solidFill>
                <a:latin typeface="Calibri" charset="0"/>
              </a:rPr>
              <a:t>brochure</a:t>
            </a:r>
            <a:endParaRPr lang="en-GB" altLang="fr-FR" sz="2000" dirty="0">
              <a:solidFill>
                <a:schemeClr val="bg1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004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47700" y="1676400"/>
            <a:ext cx="7848600" cy="1574800"/>
          </a:xfrm>
        </p:spPr>
        <p:txBody>
          <a:bodyPr>
            <a:noAutofit/>
          </a:bodyPr>
          <a:lstStyle/>
          <a:p>
            <a:r>
              <a:rPr lang="en-GB" sz="3200" dirty="0">
                <a:solidFill>
                  <a:schemeClr val="bg1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The European Economic and Social Committee is a consultative body that represents </a:t>
            </a:r>
            <a:r>
              <a:rPr lang="en-GB" sz="3200" b="1" dirty="0">
                <a:solidFill>
                  <a:schemeClr val="bg1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organised civil society</a:t>
            </a:r>
            <a:br>
              <a:rPr lang="en-GB" sz="3200" b="1" spc="50" dirty="0">
                <a:solidFill>
                  <a:schemeClr val="bg1"/>
                </a:solidFill>
                <a:latin typeface="Calibri" panose="020F0502020204030204" pitchFamily="34" charset="0"/>
                <a:ea typeface="MS PGothic" charset="0"/>
              </a:rPr>
            </a:b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68313" y="3251200"/>
            <a:ext cx="8207375" cy="14319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3477B2"/>
                </a:solidFill>
                <a:latin typeface="Arial Narrow" charset="0"/>
                <a:ea typeface="MS PGothic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200">
                <a:solidFill>
                  <a:srgbClr val="3477B2"/>
                </a:solidFill>
                <a:latin typeface="Arial Narrow" charset="0"/>
                <a:ea typeface="MS PGothic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000">
                <a:solidFill>
                  <a:srgbClr val="3477B2"/>
                </a:solidFill>
                <a:latin typeface="Arial Narrow" charset="0"/>
                <a:ea typeface="MS PGothic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rgbClr val="3477B2"/>
                </a:solidFill>
                <a:latin typeface="Arial Narrow" charset="0"/>
                <a:ea typeface="MS PGothic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600">
                <a:solidFill>
                  <a:srgbClr val="3477B2"/>
                </a:solidFill>
                <a:latin typeface="Arial Narrow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rgbClr val="3477B2"/>
                </a:solidFill>
                <a:latin typeface="Arial Narrow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rgbClr val="3477B2"/>
                </a:solidFill>
                <a:latin typeface="Arial Narrow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rgbClr val="3477B2"/>
                </a:solidFill>
                <a:latin typeface="Arial Narrow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rgbClr val="3477B2"/>
                </a:solidFill>
                <a:latin typeface="Arial Narrow" charset="0"/>
                <a:ea typeface="MS PGothic" charset="-128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GB" altLang="en-US" sz="2000" dirty="0">
                <a:solidFill>
                  <a:schemeClr val="bg1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GB" altLang="ja-JP" sz="2000" dirty="0">
                <a:solidFill>
                  <a:schemeClr val="bg1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The European Parliament, the Council and the Commission </a:t>
            </a:r>
            <a:br>
              <a:rPr lang="en-GB" altLang="ja-JP" sz="2000" dirty="0">
                <a:solidFill>
                  <a:schemeClr val="bg1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ja-JP" sz="2000" dirty="0">
                <a:solidFill>
                  <a:schemeClr val="bg1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shall be </a:t>
            </a:r>
            <a:r>
              <a:rPr lang="en-GB" altLang="ja-JP" sz="2000" b="1" i="1" dirty="0">
                <a:solidFill>
                  <a:srgbClr val="FFFF00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assisted by an Economic and Social Committee</a:t>
            </a:r>
            <a:r>
              <a:rPr lang="en-GB" altLang="ja-JP" sz="2000" dirty="0">
                <a:solidFill>
                  <a:schemeClr val="bg1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and</a:t>
            </a:r>
            <a:br>
              <a:rPr lang="en-GB" altLang="ja-JP" sz="2000" dirty="0">
                <a:solidFill>
                  <a:schemeClr val="bg1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ja-JP" sz="2000" dirty="0">
                <a:solidFill>
                  <a:schemeClr val="bg1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a Committee of the Regions acting in </a:t>
            </a:r>
            <a:r>
              <a:rPr lang="en-GB" altLang="ja-JP" sz="2000" b="1" i="1" dirty="0">
                <a:solidFill>
                  <a:srgbClr val="FFFF00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an advisory capacity</a:t>
            </a:r>
            <a:r>
              <a:rPr lang="en-GB" altLang="ja-JP" sz="2000" dirty="0">
                <a:solidFill>
                  <a:schemeClr val="bg1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en-GB" altLang="en-US" sz="2000" dirty="0">
                <a:solidFill>
                  <a:schemeClr val="bg1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endParaRPr lang="en-GB" altLang="ja-JP" sz="2000" dirty="0">
              <a:solidFill>
                <a:schemeClr val="bg1"/>
              </a:solidFill>
              <a:effectLst>
                <a:outerShdw blurRad="1270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en-GB" altLang="fr-FR" sz="1800" dirty="0">
                <a:solidFill>
                  <a:srgbClr val="FFFFFF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charset="0"/>
              </a:rPr>
              <a:t>Treaty on European Union, Article 13</a:t>
            </a:r>
          </a:p>
        </p:txBody>
      </p:sp>
    </p:spTree>
    <p:extLst>
      <p:ext uri="{BB962C8B-B14F-4D97-AF65-F5344CB8AC3E}">
        <p14:creationId xmlns:p14="http://schemas.microsoft.com/office/powerpoint/2010/main" val="1581501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35" name="Object 15">
            <a:extLst>
              <a:ext uri="{FF2B5EF4-FFF2-40B4-BE49-F238E27FC236}">
                <a16:creationId xmlns:a16="http://schemas.microsoft.com/office/drawing/2014/main" id="{850973E2-DCA7-4811-A656-D9275C2DE8A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27635" y="1151335"/>
          <a:ext cx="4997053" cy="30849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Visio" r:id="rId4" imgW="9422130" imgH="5822950" progId="Visio.Drawing.11">
                  <p:embed/>
                </p:oleObj>
              </mc:Choice>
              <mc:Fallback>
                <p:oleObj name="Visio" r:id="rId4" imgW="9422130" imgH="5822950" progId="Visio.Drawing.11">
                  <p:embed/>
                  <p:pic>
                    <p:nvPicPr>
                      <p:cNvPr id="133135" name="Object 15">
                        <a:extLst>
                          <a:ext uri="{FF2B5EF4-FFF2-40B4-BE49-F238E27FC236}">
                            <a16:creationId xmlns:a16="http://schemas.microsoft.com/office/drawing/2014/main" id="{850973E2-DCA7-4811-A656-D9275C2DE8A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7635" y="1151335"/>
                        <a:ext cx="4997053" cy="30849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5" name="Rectangle 2">
            <a:extLst>
              <a:ext uri="{FF2B5EF4-FFF2-40B4-BE49-F238E27FC236}">
                <a16:creationId xmlns:a16="http://schemas.microsoft.com/office/drawing/2014/main" id="{D033B3E6-7E0E-4AA0-8820-B6EA9750711A}"/>
              </a:ext>
            </a:extLst>
          </p:cNvPr>
          <p:cNvSpPr>
            <a:spLocks noChangeArrowheads="1"/>
          </p:cNvSpPr>
          <p:nvPr>
            <p:ph type="title"/>
          </p:nvPr>
        </p:nvSpPr>
        <p:spPr bwMode="auto">
          <a:xfrm>
            <a:off x="1652588" y="4236244"/>
            <a:ext cx="5810250" cy="88701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99060" bIns="34290" numCol="1" rtlCol="0" anchor="t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cs-CZ" sz="2700"/>
              <a:t>Institutional position of the EESC</a:t>
            </a:r>
            <a:r>
              <a:rPr lang="cs-CZ" altLang="cs-CZ" sz="2700"/>
              <a:t>/ECoR</a:t>
            </a:r>
            <a:br>
              <a:rPr lang="cs-CZ" altLang="cs-CZ" sz="2700"/>
            </a:br>
            <a:r>
              <a:rPr lang="cs-CZ" altLang="cs-CZ" sz="2100"/>
              <a:t>eesc.europa.eu</a:t>
            </a:r>
            <a:endParaRPr lang="en-US" altLang="cs-CZ" sz="2100"/>
          </a:p>
        </p:txBody>
      </p:sp>
      <p:pic>
        <p:nvPicPr>
          <p:cNvPr id="133132" name="Picture 12" descr="Consilium_logo">
            <a:extLst>
              <a:ext uri="{FF2B5EF4-FFF2-40B4-BE49-F238E27FC236}">
                <a16:creationId xmlns:a16="http://schemas.microsoft.com/office/drawing/2014/main" id="{AE576154-E22A-44F4-8617-C2371C762B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1435" y="2356248"/>
            <a:ext cx="944165" cy="548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9">
            <a:extLst>
              <a:ext uri="{FF2B5EF4-FFF2-40B4-BE49-F238E27FC236}">
                <a16:creationId xmlns:a16="http://schemas.microsoft.com/office/drawing/2014/main" id="{074243E7-44A3-4243-B3EB-9DB647C8E4E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104086" y="2409821"/>
            <a:ext cx="1327996" cy="474391"/>
            <a:chOff x="396" y="2646"/>
            <a:chExt cx="1396" cy="554"/>
          </a:xfrm>
        </p:grpSpPr>
        <p:sp>
          <p:nvSpPr>
            <p:cNvPr id="13324" name="Rectangle 20">
              <a:extLst>
                <a:ext uri="{FF2B5EF4-FFF2-40B4-BE49-F238E27FC236}">
                  <a16:creationId xmlns:a16="http://schemas.microsoft.com/office/drawing/2014/main" id="{DFF801AE-B1C1-4A8A-AA2F-A4D899AFFE5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96" y="3038"/>
              <a:ext cx="1396" cy="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30479" bIns="0">
              <a:spAutoFit/>
            </a:bodyPr>
            <a:lstStyle>
              <a:lvl1pPr marL="39688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cs-CZ" sz="900" b="1">
                  <a:solidFill>
                    <a:srgbClr val="777777"/>
                  </a:solidFill>
                  <a:latin typeface="Arial" panose="020B0604020202020204" pitchFamily="34" charset="0"/>
                </a:rPr>
                <a:t>European Commission</a:t>
              </a:r>
            </a:p>
          </p:txBody>
        </p:sp>
        <p:pic>
          <p:nvPicPr>
            <p:cNvPr id="13325" name="Picture 21" descr="Commission logo">
              <a:extLst>
                <a:ext uri="{FF2B5EF4-FFF2-40B4-BE49-F238E27FC236}">
                  <a16:creationId xmlns:a16="http://schemas.microsoft.com/office/drawing/2014/main" id="{B7EFD451-AED6-481D-9EA0-115805CC96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1" y="2646"/>
              <a:ext cx="544" cy="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46" name="Picture 26" descr="PE 431_EN">
            <a:extLst>
              <a:ext uri="{FF2B5EF4-FFF2-40B4-BE49-F238E27FC236}">
                <a16:creationId xmlns:a16="http://schemas.microsoft.com/office/drawing/2014/main" id="{1D12B3B2-A2FE-4E55-931A-9893A2D7EE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688" y="1248966"/>
            <a:ext cx="1152525" cy="703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8" name="Picture 28">
            <a:extLst>
              <a:ext uri="{FF2B5EF4-FFF2-40B4-BE49-F238E27FC236}">
                <a16:creationId xmlns:a16="http://schemas.microsoft.com/office/drawing/2014/main" id="{53B4575F-A9AD-4CBF-B91B-4F5DEA157C6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" t="2008" r="647" b="2008"/>
          <a:stretch>
            <a:fillRect/>
          </a:stretch>
        </p:blipFill>
        <p:spPr bwMode="auto">
          <a:xfrm>
            <a:off x="3523060" y="3381375"/>
            <a:ext cx="2058590" cy="646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1032">
            <a:extLst>
              <a:ext uri="{FF2B5EF4-FFF2-40B4-BE49-F238E27FC236}">
                <a16:creationId xmlns:a16="http://schemas.microsoft.com/office/drawing/2014/main" id="{1790B194-37A3-4527-A767-B0CD94F98EEB}"/>
              </a:ext>
            </a:extLst>
          </p:cNvPr>
          <p:cNvGrpSpPr>
            <a:grpSpLocks/>
          </p:cNvGrpSpPr>
          <p:nvPr/>
        </p:nvGrpSpPr>
        <p:grpSpPr bwMode="auto">
          <a:xfrm>
            <a:off x="3338513" y="2069306"/>
            <a:ext cx="2428875" cy="1171575"/>
            <a:chOff x="1844" y="1738"/>
            <a:chExt cx="2040" cy="984"/>
          </a:xfrm>
        </p:grpSpPr>
        <p:sp>
          <p:nvSpPr>
            <p:cNvPr id="13321" name="Line 4">
              <a:extLst>
                <a:ext uri="{FF2B5EF4-FFF2-40B4-BE49-F238E27FC236}">
                  <a16:creationId xmlns:a16="http://schemas.microsoft.com/office/drawing/2014/main" id="{05F7C918-EBC7-4060-A4EB-B7C40FE0D3F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860" y="1738"/>
              <a:ext cx="8" cy="984"/>
            </a:xfrm>
            <a:prstGeom prst="line">
              <a:avLst/>
            </a:prstGeom>
            <a:noFill/>
            <a:ln w="76200" cap="rnd">
              <a:solidFill>
                <a:srgbClr val="969696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3322" name="Line 8">
              <a:extLst>
                <a:ext uri="{FF2B5EF4-FFF2-40B4-BE49-F238E27FC236}">
                  <a16:creationId xmlns:a16="http://schemas.microsoft.com/office/drawing/2014/main" id="{1DA760F1-36B5-4397-9701-6AA9B46122A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7200000" flipH="1">
              <a:off x="2286" y="2051"/>
              <a:ext cx="7" cy="892"/>
            </a:xfrm>
            <a:prstGeom prst="line">
              <a:avLst/>
            </a:prstGeom>
            <a:noFill/>
            <a:ln w="76200" cap="rnd">
              <a:solidFill>
                <a:srgbClr val="969696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3323" name="Line 1029">
              <a:extLst>
                <a:ext uri="{FF2B5EF4-FFF2-40B4-BE49-F238E27FC236}">
                  <a16:creationId xmlns:a16="http://schemas.microsoft.com/office/drawing/2014/main" id="{C444C664-4077-482C-89FA-635BD69C29E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7200000">
              <a:off x="3434" y="2051"/>
              <a:ext cx="7" cy="892"/>
            </a:xfrm>
            <a:prstGeom prst="line">
              <a:avLst/>
            </a:prstGeom>
            <a:noFill/>
            <a:ln w="76200" cap="rnd">
              <a:solidFill>
                <a:srgbClr val="969696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cs-CZ" sz="135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3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3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3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3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3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0" y="1419225"/>
            <a:ext cx="9144000" cy="52133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lvl="0" algn="ctr"/>
            <a:endParaRPr lang="fr-BE" sz="2000" dirty="0">
              <a:solidFill>
                <a:srgbClr val="0060A0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4825992" y="1798320"/>
            <a:ext cx="4112062" cy="3037289"/>
          </a:xfrm>
          <a:prstGeom prst="ellipse">
            <a:avLst/>
          </a:prstGeom>
          <a:solidFill>
            <a:srgbClr val="1E9DC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riangle 18"/>
          <p:cNvSpPr/>
          <p:nvPr/>
        </p:nvSpPr>
        <p:spPr>
          <a:xfrm rot="16200000">
            <a:off x="4704681" y="2729911"/>
            <a:ext cx="296562" cy="413436"/>
          </a:xfrm>
          <a:prstGeom prst="triangle">
            <a:avLst>
              <a:gd name="adj" fmla="val 46824"/>
            </a:avLst>
          </a:prstGeom>
          <a:solidFill>
            <a:srgbClr val="1E9DC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itle 1"/>
          <p:cNvSpPr txBox="1">
            <a:spLocks/>
          </p:cNvSpPr>
          <p:nvPr/>
        </p:nvSpPr>
        <p:spPr bwMode="auto">
          <a:xfrm>
            <a:off x="5059680" y="2319655"/>
            <a:ext cx="3697142" cy="2331704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>
              <a:lnSpc>
                <a:spcPts val="2060"/>
              </a:lnSpc>
              <a:spcBef>
                <a:spcPts val="1200"/>
              </a:spcBef>
              <a:defRPr/>
            </a:pP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</a:rPr>
              <a:t>No, not at all. </a:t>
            </a:r>
            <a:r>
              <a:rPr lang="en-US" sz="1600" spc="50" dirty="0">
                <a:solidFill>
                  <a:schemeClr val="bg1"/>
                </a:solidFill>
                <a:latin typeface="Calibri" panose="020F0502020204030204" pitchFamily="34" charset="0"/>
              </a:rPr>
              <a:t>The Committee is</a:t>
            </a:r>
            <a:r>
              <a:rPr lang="et-EE" sz="1600" spc="5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br>
              <a:rPr lang="et-EE" sz="1600" spc="50">
                <a:solidFill>
                  <a:schemeClr val="bg1"/>
                </a:solidFill>
                <a:latin typeface="Calibri" panose="020F0502020204030204" pitchFamily="34" charset="0"/>
              </a:rPr>
            </a:br>
            <a:r>
              <a:rPr lang="en-US" sz="1600" spc="50">
                <a:solidFill>
                  <a:schemeClr val="bg1"/>
                </a:solidFill>
                <a:latin typeface="Calibri" panose="020F0502020204030204" pitchFamily="34" charset="0"/>
              </a:rPr>
              <a:t>the </a:t>
            </a:r>
            <a:r>
              <a:rPr lang="en-US" sz="1600" spc="50" dirty="0">
                <a:solidFill>
                  <a:schemeClr val="bg1"/>
                </a:solidFill>
                <a:latin typeface="Calibri" panose="020F0502020204030204" pitchFamily="34" charset="0"/>
              </a:rPr>
              <a:t>only institutional meeting place and forum for dialogue at European level that enables consensus to be reached between diverse interests. </a:t>
            </a:r>
          </a:p>
          <a:p>
            <a:pPr algn="ctr">
              <a:lnSpc>
                <a:spcPts val="2060"/>
              </a:lnSpc>
              <a:spcBef>
                <a:spcPts val="1200"/>
              </a:spcBef>
              <a:defRPr/>
            </a:pP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ea typeface="MS PGothic" pitchFamily="34" charset="-128"/>
              </a:rPr>
              <a:t>Whereas lobbies are clearly there to tell just one side of the story. </a:t>
            </a:r>
          </a:p>
        </p:txBody>
      </p:sp>
      <p:sp>
        <p:nvSpPr>
          <p:cNvPr id="21" name="Oval 20"/>
          <p:cNvSpPr/>
          <p:nvPr/>
        </p:nvSpPr>
        <p:spPr>
          <a:xfrm>
            <a:off x="436604" y="1197404"/>
            <a:ext cx="1804087" cy="112034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Triangle 21"/>
          <p:cNvSpPr/>
          <p:nvPr/>
        </p:nvSpPr>
        <p:spPr>
          <a:xfrm rot="8168938">
            <a:off x="1501468" y="2092909"/>
            <a:ext cx="296562" cy="413436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Title 1"/>
          <p:cNvSpPr txBox="1">
            <a:spLocks/>
          </p:cNvSpPr>
          <p:nvPr/>
        </p:nvSpPr>
        <p:spPr bwMode="auto">
          <a:xfrm>
            <a:off x="436604" y="1360616"/>
            <a:ext cx="1804087" cy="75041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>
              <a:defRPr/>
            </a:pPr>
            <a:r>
              <a:rPr lang="en-GB" sz="1600" dirty="0">
                <a:solidFill>
                  <a:srgbClr val="595959"/>
                </a:solidFill>
                <a:latin typeface="Calibri" panose="020F0502020204030204" pitchFamily="34" charset="0"/>
              </a:rPr>
              <a:t>So is the EESC </a:t>
            </a:r>
            <a:br>
              <a:rPr lang="en-GB" sz="1600" dirty="0">
                <a:solidFill>
                  <a:srgbClr val="595959"/>
                </a:solidFill>
                <a:latin typeface="Calibri" panose="020F0502020204030204" pitchFamily="34" charset="0"/>
              </a:rPr>
            </a:br>
            <a:r>
              <a:rPr lang="en-GB" sz="1600" dirty="0">
                <a:solidFill>
                  <a:srgbClr val="595959"/>
                </a:solidFill>
                <a:latin typeface="Calibri" panose="020F0502020204030204" pitchFamily="34" charset="0"/>
              </a:rPr>
              <a:t>a kind of lobby group, then?</a:t>
            </a:r>
          </a:p>
        </p:txBody>
      </p:sp>
    </p:spTree>
    <p:extLst>
      <p:ext uri="{BB962C8B-B14F-4D97-AF65-F5344CB8AC3E}">
        <p14:creationId xmlns:p14="http://schemas.microsoft.com/office/powerpoint/2010/main" val="989438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160"/>
            <a:ext cx="9144000" cy="5143500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0" y="1765935"/>
            <a:ext cx="9144000" cy="387985"/>
          </a:xfrm>
        </p:spPr>
        <p:txBody>
          <a:bodyPr>
            <a:normAutofit/>
          </a:bodyPr>
          <a:lstStyle/>
          <a:p>
            <a:pPr marL="0" lvl="1" indent="0" algn="ctr" eaLnBrk="1" hangingPunct="1">
              <a:buFont typeface="Arial" charset="0"/>
              <a:buNone/>
            </a:pPr>
            <a:r>
              <a:rPr lang="en-US" altLang="fr-FR" sz="1800" dirty="0">
                <a:solidFill>
                  <a:srgbClr val="595959"/>
                </a:solidFill>
                <a:latin typeface="Calibri" charset="0"/>
                <a:ea typeface="MS PGothic" charset="-128"/>
              </a:rPr>
              <a:t>It comprises all the groups and </a:t>
            </a:r>
            <a:r>
              <a:rPr lang="en-US" altLang="fr-FR" sz="1800" dirty="0" err="1">
                <a:solidFill>
                  <a:srgbClr val="595959"/>
                </a:solidFill>
                <a:latin typeface="Calibri" charset="0"/>
                <a:ea typeface="MS PGothic" charset="-128"/>
              </a:rPr>
              <a:t>organisations</a:t>
            </a:r>
            <a:r>
              <a:rPr lang="en-US" altLang="fr-FR" sz="1800" dirty="0">
                <a:solidFill>
                  <a:srgbClr val="595959"/>
                </a:solidFill>
                <a:latin typeface="Calibri" charset="0"/>
                <a:ea typeface="MS PGothic" charset="-128"/>
              </a:rPr>
              <a:t> in which people work cooperatively:</a:t>
            </a:r>
            <a:endParaRPr lang="en-GB" altLang="fr-FR" sz="1800" dirty="0">
              <a:solidFill>
                <a:srgbClr val="595959"/>
              </a:solidFill>
              <a:latin typeface="Calibri" charset="0"/>
              <a:ea typeface="MS PGothic" charset="-12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0" y="1419225"/>
            <a:ext cx="9144000" cy="521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 eaLnBrk="1" hangingPunct="1">
              <a:defRPr/>
            </a:pPr>
            <a:r>
              <a:rPr lang="fr-BE" sz="2000" b="1" dirty="0">
                <a:solidFill>
                  <a:srgbClr val="1F5FA0"/>
                </a:solidFill>
                <a:latin typeface="Calibri" panose="020F0502020204030204" pitchFamily="34" charset="0"/>
                <a:ea typeface="+mj-ea"/>
              </a:rPr>
              <a:t>WHAT DOES ORGANISED CIVIL SOCIETY MEAN?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55040" y="2581910"/>
            <a:ext cx="2194560" cy="2680970"/>
          </a:xfrm>
          <a:prstGeom prst="rect">
            <a:avLst/>
          </a:prstGeom>
          <a:solidFill>
            <a:srgbClr val="0060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566160" y="2581910"/>
            <a:ext cx="2194560" cy="2680970"/>
          </a:xfrm>
          <a:prstGeom prst="rect">
            <a:avLst/>
          </a:prstGeom>
          <a:solidFill>
            <a:srgbClr val="D9222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177280" y="2581910"/>
            <a:ext cx="2194560" cy="2680970"/>
          </a:xfrm>
          <a:prstGeom prst="rect">
            <a:avLst/>
          </a:prstGeom>
          <a:solidFill>
            <a:srgbClr val="EB8C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955040" y="2714307"/>
            <a:ext cx="2194560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 eaLnBrk="1" hangingPunct="1">
              <a:defRPr/>
            </a:pPr>
            <a:r>
              <a:rPr lang="fr-BE" sz="2000" b="1" dirty="0" err="1">
                <a:solidFill>
                  <a:schemeClr val="bg1"/>
                </a:solidFill>
                <a:latin typeface="Calibri" panose="020F0502020204030204" pitchFamily="34" charset="0"/>
                <a:ea typeface="+mj-ea"/>
              </a:rPr>
              <a:t>Employers</a:t>
            </a:r>
            <a:endParaRPr lang="fr-BE" sz="2000" b="1" dirty="0">
              <a:solidFill>
                <a:schemeClr val="bg1"/>
              </a:solidFill>
              <a:latin typeface="Calibri" panose="020F0502020204030204" pitchFamily="34" charset="0"/>
              <a:ea typeface="+mj-ea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3566160" y="2714307"/>
            <a:ext cx="2194560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 eaLnBrk="1" hangingPunct="1">
              <a:defRPr/>
            </a:pPr>
            <a:r>
              <a:rPr lang="fr-BE" sz="2000" b="1" dirty="0" err="1">
                <a:solidFill>
                  <a:schemeClr val="bg1"/>
                </a:solidFill>
                <a:latin typeface="Calibri" panose="020F0502020204030204" pitchFamily="34" charset="0"/>
                <a:ea typeface="+mj-ea"/>
              </a:rPr>
              <a:t>Workers</a:t>
            </a:r>
            <a:endParaRPr lang="fr-BE" sz="2000" b="1" dirty="0">
              <a:solidFill>
                <a:schemeClr val="bg1"/>
              </a:solidFill>
              <a:latin typeface="Calibri" panose="020F0502020204030204" pitchFamily="34" charset="0"/>
              <a:ea typeface="+mj-ea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6177280" y="2714307"/>
            <a:ext cx="2194560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 eaLnBrk="1" hangingPunct="1">
              <a:defRPr/>
            </a:pPr>
            <a:r>
              <a:rPr lang="fr-BE" sz="2000" b="1" dirty="0" err="1">
                <a:solidFill>
                  <a:schemeClr val="bg1"/>
                </a:solidFill>
                <a:latin typeface="Calibri" panose="020F0502020204030204" pitchFamily="34" charset="0"/>
                <a:ea typeface="+mj-ea"/>
              </a:rPr>
              <a:t>Diversity</a:t>
            </a:r>
            <a:r>
              <a:rPr lang="fr-BE" sz="2000" b="1" dirty="0">
                <a:solidFill>
                  <a:schemeClr val="bg1"/>
                </a:solidFill>
                <a:latin typeface="Calibri" panose="020F0502020204030204" pitchFamily="34" charset="0"/>
                <a:ea typeface="+mj-ea"/>
              </a:rPr>
              <a:t> Europe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6273800" y="3111818"/>
            <a:ext cx="2001520" cy="1240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None/>
            </a:pPr>
            <a:r>
              <a:rPr lang="en-GB" altLang="fr-FR" sz="1600" dirty="0">
                <a:solidFill>
                  <a:srgbClr val="595959"/>
                </a:solidFill>
                <a:latin typeface="Calibri" charset="0"/>
                <a:ea typeface="MS PGothic" charset="-128"/>
              </a:rPr>
              <a:t>(including farmers, consumers, NGOs, professions, etc.)</a:t>
            </a:r>
          </a:p>
        </p:txBody>
      </p:sp>
      <p:sp>
        <p:nvSpPr>
          <p:cNvPr id="17" name="Rectangle 16"/>
          <p:cNvSpPr/>
          <p:nvPr/>
        </p:nvSpPr>
        <p:spPr>
          <a:xfrm>
            <a:off x="0" y="4055427"/>
            <a:ext cx="9144000" cy="12204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0" y="4055427"/>
            <a:ext cx="9144000" cy="10880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None/>
            </a:pPr>
            <a:r>
              <a:rPr lang="en-US" altLang="fr-FR" sz="1800" b="1" dirty="0">
                <a:solidFill>
                  <a:srgbClr val="1F5FA0"/>
                </a:solidFill>
                <a:latin typeface="Calibri" charset="0"/>
                <a:ea typeface="MS PGothic" charset="-128"/>
              </a:rPr>
              <a:t>They are committed </a:t>
            </a:r>
            <a:r>
              <a:rPr lang="en-US" altLang="fr-FR" sz="1800" b="1">
                <a:solidFill>
                  <a:srgbClr val="1F5FA0"/>
                </a:solidFill>
                <a:latin typeface="Calibri" charset="0"/>
                <a:ea typeface="MS PGothic" charset="-128"/>
              </a:rPr>
              <a:t>to defending </a:t>
            </a:r>
            <a:r>
              <a:rPr lang="en-US" altLang="fr-FR" sz="1800" b="1" dirty="0">
                <a:solidFill>
                  <a:srgbClr val="1F5FA0"/>
                </a:solidFill>
                <a:latin typeface="Calibri" charset="0"/>
                <a:ea typeface="MS PGothic" charset="-128"/>
              </a:rPr>
              <a:t>their interests and causes, and they often act as intermediaries between decision-makers </a:t>
            </a:r>
            <a:r>
              <a:rPr lang="en-US" altLang="fr-FR" sz="1800" b="1">
                <a:solidFill>
                  <a:srgbClr val="1F5FA0"/>
                </a:solidFill>
                <a:latin typeface="Calibri" charset="0"/>
                <a:ea typeface="MS PGothic" charset="-128"/>
              </a:rPr>
              <a:t>and citizens.</a:t>
            </a:r>
            <a:endParaRPr lang="en-US" altLang="fr-FR" sz="1800" dirty="0">
              <a:solidFill>
                <a:srgbClr val="595959"/>
              </a:solidFill>
              <a:latin typeface="Calibri" charset="0"/>
              <a:ea typeface="MS P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2040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3" grpId="1" animBg="1"/>
      <p:bldP spid="14" grpId="1" animBg="1"/>
      <p:bldP spid="15" grpId="0" animBg="1"/>
      <p:bldP spid="10" grpId="1"/>
      <p:bldP spid="11" grpId="1"/>
      <p:bldP spid="12" grpId="0"/>
      <p:bldP spid="16" grpId="0"/>
      <p:bldP spid="17" grpId="0" animBg="1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47700" y="1380767"/>
            <a:ext cx="7848600" cy="1574800"/>
          </a:xfrm>
        </p:spPr>
        <p:txBody>
          <a:bodyPr>
            <a:noAutofit/>
          </a:bodyPr>
          <a:lstStyle/>
          <a:p>
            <a:r>
              <a:rPr lang="en-GB" sz="4800" b="1" dirty="0">
                <a:solidFill>
                  <a:schemeClr val="bg1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Who are the EESC members?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872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0" y="1419225"/>
            <a:ext cx="9144000" cy="52133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lvl="0" algn="ctr"/>
            <a:r>
              <a:rPr lang="en-US" sz="2000" dirty="0">
                <a:solidFill>
                  <a:srgbClr val="0060A0"/>
                </a:solidFill>
                <a:latin typeface="Calibri" panose="020F0502020204030204" pitchFamily="34" charset="0"/>
              </a:rPr>
              <a:t>AN ASSEMBLY OF </a:t>
            </a:r>
            <a:r>
              <a:rPr lang="en-US" sz="2000" b="1" dirty="0">
                <a:solidFill>
                  <a:srgbClr val="0060A0"/>
                </a:solidFill>
                <a:latin typeface="Calibri" panose="020F0502020204030204" pitchFamily="34" charset="0"/>
              </a:rPr>
              <a:t>350 MEMBERS </a:t>
            </a:r>
            <a:r>
              <a:rPr lang="en-US" sz="2000" dirty="0">
                <a:solidFill>
                  <a:srgbClr val="0060A0"/>
                </a:solidFill>
                <a:latin typeface="Calibri" panose="020F0502020204030204" pitchFamily="34" charset="0"/>
              </a:rPr>
              <a:t>FROM ALL MEMBER STATES OF THE EU</a:t>
            </a:r>
            <a:endParaRPr lang="fr-BE" sz="2000" dirty="0">
              <a:solidFill>
                <a:srgbClr val="0060A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637280" y="1882775"/>
            <a:ext cx="4836160" cy="753745"/>
          </a:xfrm>
        </p:spPr>
        <p:txBody>
          <a:bodyPr>
            <a:normAutofit fontScale="92500"/>
          </a:bodyPr>
          <a:lstStyle/>
          <a:p>
            <a:pPr lvl="0"/>
            <a:r>
              <a:rPr lang="en-US" sz="1800" dirty="0">
                <a:solidFill>
                  <a:srgbClr val="595959"/>
                </a:solidFill>
                <a:latin typeface="Calibri" panose="020F0502020204030204" pitchFamily="34" charset="0"/>
              </a:rPr>
              <a:t>appointed for </a:t>
            </a:r>
            <a:r>
              <a:rPr lang="en-US" sz="1800" b="1" dirty="0">
                <a:solidFill>
                  <a:srgbClr val="595959"/>
                </a:solidFill>
                <a:latin typeface="Calibri" panose="020F0502020204030204" pitchFamily="34" charset="0"/>
              </a:rPr>
              <a:t>a renewable five-year term by the Council</a:t>
            </a:r>
            <a:r>
              <a:rPr lang="en-US" sz="1800" dirty="0">
                <a:solidFill>
                  <a:srgbClr val="595959"/>
                </a:solidFill>
                <a:latin typeface="Calibri" panose="020F0502020204030204" pitchFamily="34" charset="0"/>
              </a:rPr>
              <a:t> on a proposal from each Member State</a:t>
            </a:r>
            <a:endParaRPr lang="fr-BE" sz="1800" dirty="0">
              <a:solidFill>
                <a:srgbClr val="595959"/>
              </a:solidFill>
              <a:latin typeface="Calibri" panose="020F05020202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637280" y="2636520"/>
            <a:ext cx="4836160" cy="7537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z="1800" b="1" dirty="0">
                <a:solidFill>
                  <a:srgbClr val="595959"/>
                </a:solidFill>
                <a:latin typeface="Calibri" panose="020F0502020204030204" pitchFamily="34" charset="0"/>
              </a:rPr>
              <a:t>not paid</a:t>
            </a:r>
            <a:r>
              <a:rPr lang="en-US" sz="1800" dirty="0">
                <a:solidFill>
                  <a:srgbClr val="595959"/>
                </a:solidFill>
                <a:latin typeface="Calibri" panose="020F0502020204030204" pitchFamily="34" charset="0"/>
              </a:rPr>
              <a:t>, but travel and accommodation costs are met</a:t>
            </a:r>
            <a:endParaRPr lang="fr-BE" sz="1800" dirty="0">
              <a:solidFill>
                <a:srgbClr val="595959"/>
              </a:solidFill>
              <a:latin typeface="Calibri" panose="020F050202020403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637280" y="3390265"/>
            <a:ext cx="4998720" cy="7537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z="1800" b="1" dirty="0">
                <a:solidFill>
                  <a:srgbClr val="595959"/>
                </a:solidFill>
                <a:latin typeface="Calibri" panose="020F0502020204030204" pitchFamily="34" charset="0"/>
              </a:rPr>
              <a:t>not based full time in Brussels</a:t>
            </a:r>
            <a:r>
              <a:rPr lang="en-US" sz="1800" dirty="0">
                <a:solidFill>
                  <a:srgbClr val="595959"/>
                </a:solidFill>
                <a:latin typeface="Calibri" panose="020F0502020204030204" pitchFamily="34" charset="0"/>
              </a:rPr>
              <a:t>: most continue their own jobs “back home”</a:t>
            </a:r>
            <a:endParaRPr lang="fr-BE" sz="1800" dirty="0">
              <a:solidFill>
                <a:srgbClr val="59595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652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619760" y="1419225"/>
            <a:ext cx="4897120" cy="52133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lvl="0"/>
            <a:r>
              <a:rPr lang="en-US" sz="2000" b="1" dirty="0">
                <a:solidFill>
                  <a:srgbClr val="0060A0"/>
                </a:solidFill>
                <a:latin typeface="Calibri" panose="020F0502020204030204" pitchFamily="34" charset="0"/>
              </a:rPr>
              <a:t>NUMBER OF MEMBERS BY COUNTRY</a:t>
            </a:r>
            <a:endParaRPr lang="fr-BE" sz="2000" b="1" dirty="0">
              <a:solidFill>
                <a:srgbClr val="0060A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58008" y="2571750"/>
            <a:ext cx="395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24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19265" y="3354590"/>
            <a:ext cx="395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24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19172" y="2820200"/>
            <a:ext cx="395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24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39475" y="3992581"/>
            <a:ext cx="395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24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97006" y="2666311"/>
            <a:ext cx="395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21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62592" y="4031974"/>
            <a:ext cx="395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21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63828" y="4097288"/>
            <a:ext cx="395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12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14588" y="3234252"/>
            <a:ext cx="395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12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809591" y="2974088"/>
            <a:ext cx="395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12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174548" y="3265223"/>
            <a:ext cx="395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12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733924" y="3749299"/>
            <a:ext cx="395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12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492422" y="4185862"/>
            <a:ext cx="395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12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882091" y="2872909"/>
            <a:ext cx="395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12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990092" y="2666311"/>
            <a:ext cx="395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12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611883" y="1888639"/>
            <a:ext cx="395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12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71750" y="3354401"/>
            <a:ext cx="395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15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326610" y="1329128"/>
            <a:ext cx="395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441325" y="2196416"/>
            <a:ext cx="395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062592" y="2392427"/>
            <a:ext cx="395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976840" y="3450083"/>
            <a:ext cx="395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139917" y="3074520"/>
            <a:ext cx="395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481895" y="1952282"/>
            <a:ext cx="395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441325" y="1735324"/>
            <a:ext cx="395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019374" y="3097233"/>
            <a:ext cx="395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692099" y="4493639"/>
            <a:ext cx="395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9A4C8"/>
                </a:solidFill>
              </a:rPr>
              <a:t>5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319172" y="2195643"/>
            <a:ext cx="395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804400" y="3436265"/>
            <a:ext cx="395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34" name="Content Placeholder 2"/>
          <p:cNvSpPr>
            <a:spLocks noGrp="1"/>
          </p:cNvSpPr>
          <p:nvPr>
            <p:ph idx="1"/>
          </p:nvPr>
        </p:nvSpPr>
        <p:spPr>
          <a:xfrm>
            <a:off x="619760" y="4264958"/>
            <a:ext cx="8524240" cy="387985"/>
          </a:xfrm>
        </p:spPr>
        <p:txBody>
          <a:bodyPr>
            <a:normAutofit/>
          </a:bodyPr>
          <a:lstStyle/>
          <a:p>
            <a:pPr marL="0" lvl="1" indent="0" eaLnBrk="1" hangingPunct="1">
              <a:buFont typeface="Arial" charset="0"/>
              <a:buNone/>
            </a:pPr>
            <a:r>
              <a:rPr lang="nl-BE" altLang="fr-FR" sz="1800" dirty="0">
                <a:solidFill>
                  <a:srgbClr val="0060A0"/>
                </a:solidFill>
                <a:latin typeface="Calibri" charset="0"/>
                <a:ea typeface="MS PGothic" charset="-128"/>
              </a:rPr>
              <a:t>24 working languages</a:t>
            </a:r>
            <a:endParaRPr lang="en-GB" altLang="fr-FR" sz="1800" dirty="0">
              <a:solidFill>
                <a:srgbClr val="0060A0"/>
              </a:solidFill>
              <a:latin typeface="Calibri" charset="0"/>
              <a:ea typeface="MS PGothic" charset="-128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295" y="2865500"/>
            <a:ext cx="1388630" cy="1399458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5956215" y="4762940"/>
            <a:ext cx="395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1E9DC2"/>
                </a:solidFill>
              </a:rPr>
              <a:t>5</a:t>
            </a:r>
          </a:p>
        </p:txBody>
      </p:sp>
      <p:pic>
        <p:nvPicPr>
          <p:cNvPr id="3" name="Picture 2">
            <a:hlinkClick r:id="rId5"/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2073" y="3276974"/>
            <a:ext cx="341128" cy="284273"/>
          </a:xfrm>
          <a:prstGeom prst="rect">
            <a:avLst/>
          </a:prstGeom>
        </p:spPr>
      </p:pic>
      <p:pic>
        <p:nvPicPr>
          <p:cNvPr id="39" name="Picture 38">
            <a:hlinkClick r:id="rId7"/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7963" y="3228408"/>
            <a:ext cx="341127" cy="284273"/>
          </a:xfrm>
          <a:prstGeom prst="rect">
            <a:avLst/>
          </a:prstGeom>
        </p:spPr>
      </p:pic>
      <p:pic>
        <p:nvPicPr>
          <p:cNvPr id="40" name="Picture 39">
            <a:hlinkClick r:id="rId9"/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5696" y="3896850"/>
            <a:ext cx="341127" cy="284272"/>
          </a:xfrm>
          <a:prstGeom prst="rect">
            <a:avLst/>
          </a:prstGeom>
        </p:spPr>
      </p:pic>
      <p:pic>
        <p:nvPicPr>
          <p:cNvPr id="41" name="Picture 40">
            <a:hlinkClick r:id="rId11"/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7422" y="3974348"/>
            <a:ext cx="341127" cy="284272"/>
          </a:xfrm>
          <a:prstGeom prst="rect">
            <a:avLst/>
          </a:prstGeom>
        </p:spPr>
      </p:pic>
      <p:pic>
        <p:nvPicPr>
          <p:cNvPr id="42" name="Picture 41">
            <a:hlinkClick r:id="rId13"/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5822" y="2442347"/>
            <a:ext cx="341127" cy="284272"/>
          </a:xfrm>
          <a:prstGeom prst="rect">
            <a:avLst/>
          </a:prstGeom>
        </p:spPr>
      </p:pic>
      <p:pic>
        <p:nvPicPr>
          <p:cNvPr id="43" name="Picture 42">
            <a:hlinkClick r:id="rId15"/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9256" y="2261426"/>
            <a:ext cx="341127" cy="284272"/>
          </a:xfrm>
          <a:prstGeom prst="rect">
            <a:avLst/>
          </a:prstGeom>
        </p:spPr>
      </p:pic>
      <p:pic>
        <p:nvPicPr>
          <p:cNvPr id="44" name="Picture 43">
            <a:hlinkClick r:id="rId17"/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2450" y="2764051"/>
            <a:ext cx="341127" cy="284272"/>
          </a:xfrm>
          <a:prstGeom prst="rect">
            <a:avLst/>
          </a:prstGeom>
        </p:spPr>
      </p:pic>
      <p:pic>
        <p:nvPicPr>
          <p:cNvPr id="45" name="Picture 44">
            <a:hlinkClick r:id="rId19"/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8942" y="2546718"/>
            <a:ext cx="341127" cy="284272"/>
          </a:xfrm>
          <a:prstGeom prst="rect">
            <a:avLst/>
          </a:prstGeom>
        </p:spPr>
      </p:pic>
      <p:pic>
        <p:nvPicPr>
          <p:cNvPr id="46" name="Picture 45">
            <a:hlinkClick r:id="rId21"/>
          </p:cNvPr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3010" y="2060622"/>
            <a:ext cx="341127" cy="284272"/>
          </a:xfrm>
          <a:prstGeom prst="rect">
            <a:avLst/>
          </a:prstGeom>
        </p:spPr>
      </p:pic>
      <p:pic>
        <p:nvPicPr>
          <p:cNvPr id="47" name="Picture 46">
            <a:hlinkClick r:id="rId23"/>
          </p:cNvPr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1041" y="3002437"/>
            <a:ext cx="341127" cy="284272"/>
          </a:xfrm>
          <a:prstGeom prst="rect">
            <a:avLst/>
          </a:prstGeom>
        </p:spPr>
      </p:pic>
      <p:pic>
        <p:nvPicPr>
          <p:cNvPr id="48" name="Picture 47">
            <a:hlinkClick r:id="rId25"/>
          </p:cNvPr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3204" y="1769488"/>
            <a:ext cx="341127" cy="284272"/>
          </a:xfrm>
          <a:prstGeom prst="rect">
            <a:avLst/>
          </a:prstGeom>
        </p:spPr>
      </p:pic>
      <p:pic>
        <p:nvPicPr>
          <p:cNvPr id="49" name="Picture 48">
            <a:hlinkClick r:id="rId27"/>
          </p:cNvPr>
          <p:cNvPicPr>
            <a:picLocks noChangeAspect="1"/>
          </p:cNvPicPr>
          <p:nvPr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4714" y="1201803"/>
            <a:ext cx="341127" cy="284272"/>
          </a:xfrm>
          <a:prstGeom prst="rect">
            <a:avLst/>
          </a:prstGeom>
        </p:spPr>
      </p:pic>
      <p:pic>
        <p:nvPicPr>
          <p:cNvPr id="50" name="Picture 49">
            <a:hlinkClick r:id="rId29"/>
          </p:cNvPr>
          <p:cNvPicPr>
            <a:picLocks noChangeAspect="1"/>
          </p:cNvPicPr>
          <p:nvPr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287" y="2695142"/>
            <a:ext cx="341127" cy="284272"/>
          </a:xfrm>
          <a:prstGeom prst="rect">
            <a:avLst/>
          </a:prstGeom>
        </p:spPr>
      </p:pic>
      <p:pic>
        <p:nvPicPr>
          <p:cNvPr id="51" name="Picture 50">
            <a:hlinkClick r:id="rId31"/>
          </p:cNvPr>
          <p:cNvPicPr>
            <a:picLocks noChangeAspect="1"/>
          </p:cNvPicPr>
          <p:nvPr/>
        </p:nvPicPr>
        <p:blipFill>
          <a:blip r:embed="rId3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1836" y="3922851"/>
            <a:ext cx="341127" cy="284272"/>
          </a:xfrm>
          <a:prstGeom prst="rect">
            <a:avLst/>
          </a:prstGeom>
        </p:spPr>
      </p:pic>
      <p:pic>
        <p:nvPicPr>
          <p:cNvPr id="52" name="Picture 51">
            <a:hlinkClick r:id="rId33"/>
          </p:cNvPr>
          <p:cNvPicPr>
            <a:picLocks noChangeAspect="1"/>
          </p:cNvPicPr>
          <p:nvPr/>
        </p:nvPicPr>
        <p:blipFill>
          <a:blip r:embed="rId3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2802" y="1785812"/>
            <a:ext cx="341127" cy="284272"/>
          </a:xfrm>
          <a:prstGeom prst="rect">
            <a:avLst/>
          </a:prstGeom>
        </p:spPr>
      </p:pic>
      <p:pic>
        <p:nvPicPr>
          <p:cNvPr id="53" name="Picture 52">
            <a:hlinkClick r:id="rId35"/>
          </p:cNvPr>
          <p:cNvPicPr>
            <a:picLocks noChangeAspect="1"/>
          </p:cNvPicPr>
          <p:nvPr/>
        </p:nvPicPr>
        <p:blipFill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2801" y="1987930"/>
            <a:ext cx="341127" cy="284272"/>
          </a:xfrm>
          <a:prstGeom prst="rect">
            <a:avLst/>
          </a:prstGeom>
        </p:spPr>
      </p:pic>
      <p:pic>
        <p:nvPicPr>
          <p:cNvPr id="54" name="Picture 53">
            <a:hlinkClick r:id="rId37"/>
          </p:cNvPr>
          <p:cNvPicPr>
            <a:picLocks noChangeAspect="1"/>
          </p:cNvPicPr>
          <p:nvPr/>
        </p:nvPicPr>
        <p:blipFill>
          <a:blip r:embed="rId3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2801" y="2239012"/>
            <a:ext cx="341126" cy="284272"/>
          </a:xfrm>
          <a:prstGeom prst="rect">
            <a:avLst/>
          </a:prstGeom>
        </p:spPr>
      </p:pic>
      <p:pic>
        <p:nvPicPr>
          <p:cNvPr id="55" name="Picture 54">
            <a:hlinkClick r:id="rId39"/>
          </p:cNvPr>
          <p:cNvPicPr>
            <a:picLocks noChangeAspect="1"/>
          </p:cNvPicPr>
          <p:nvPr/>
        </p:nvPicPr>
        <p:blipFill>
          <a:blip r:embed="rId4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2384" y="2536699"/>
            <a:ext cx="341126" cy="284271"/>
          </a:xfrm>
          <a:prstGeom prst="rect">
            <a:avLst/>
          </a:prstGeom>
        </p:spPr>
      </p:pic>
      <p:pic>
        <p:nvPicPr>
          <p:cNvPr id="56" name="Picture 55">
            <a:hlinkClick r:id="rId41"/>
          </p:cNvPr>
          <p:cNvPicPr>
            <a:picLocks noChangeAspect="1"/>
          </p:cNvPicPr>
          <p:nvPr/>
        </p:nvPicPr>
        <p:blipFill>
          <a:blip r:embed="rId4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6196" y="2850546"/>
            <a:ext cx="341125" cy="284271"/>
          </a:xfrm>
          <a:prstGeom prst="rect">
            <a:avLst/>
          </a:prstGeom>
        </p:spPr>
      </p:pic>
      <p:pic>
        <p:nvPicPr>
          <p:cNvPr id="57" name="Picture 56">
            <a:hlinkClick r:id="rId43"/>
          </p:cNvPr>
          <p:cNvPicPr>
            <a:picLocks noChangeAspect="1"/>
          </p:cNvPicPr>
          <p:nvPr/>
        </p:nvPicPr>
        <p:blipFill>
          <a:blip r:embed="rId4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6788" y="3014455"/>
            <a:ext cx="341125" cy="284270"/>
          </a:xfrm>
          <a:prstGeom prst="rect">
            <a:avLst/>
          </a:prstGeom>
        </p:spPr>
      </p:pic>
      <p:pic>
        <p:nvPicPr>
          <p:cNvPr id="58" name="Picture 57">
            <a:hlinkClick r:id="rId45"/>
          </p:cNvPr>
          <p:cNvPicPr>
            <a:picLocks noChangeAspect="1"/>
          </p:cNvPicPr>
          <p:nvPr/>
        </p:nvPicPr>
        <p:blipFill>
          <a:blip r:embed="rId4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8314" y="3481236"/>
            <a:ext cx="341124" cy="284270"/>
          </a:xfrm>
          <a:prstGeom prst="rect">
            <a:avLst/>
          </a:prstGeom>
        </p:spPr>
      </p:pic>
      <p:pic>
        <p:nvPicPr>
          <p:cNvPr id="59" name="Picture 58">
            <a:hlinkClick r:id="rId47"/>
          </p:cNvPr>
          <p:cNvPicPr>
            <a:picLocks noChangeAspect="1"/>
          </p:cNvPicPr>
          <p:nvPr/>
        </p:nvPicPr>
        <p:blipFill>
          <a:blip r:embed="rId4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1404" y="3598314"/>
            <a:ext cx="341124" cy="284270"/>
          </a:xfrm>
          <a:prstGeom prst="rect">
            <a:avLst/>
          </a:prstGeom>
        </p:spPr>
      </p:pic>
      <p:pic>
        <p:nvPicPr>
          <p:cNvPr id="60" name="Picture 59">
            <a:hlinkClick r:id="rId49"/>
          </p:cNvPr>
          <p:cNvPicPr>
            <a:picLocks noChangeAspect="1"/>
          </p:cNvPicPr>
          <p:nvPr/>
        </p:nvPicPr>
        <p:blipFill>
          <a:blip r:embed="rId5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9357" y="3304026"/>
            <a:ext cx="341124" cy="284270"/>
          </a:xfrm>
          <a:prstGeom prst="rect">
            <a:avLst/>
          </a:prstGeom>
        </p:spPr>
      </p:pic>
      <p:pic>
        <p:nvPicPr>
          <p:cNvPr id="61" name="Picture 60">
            <a:hlinkClick r:id="rId51"/>
          </p:cNvPr>
          <p:cNvPicPr>
            <a:picLocks noChangeAspect="1"/>
          </p:cNvPicPr>
          <p:nvPr/>
        </p:nvPicPr>
        <p:blipFill>
          <a:blip r:embed="rId5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9193" y="3224214"/>
            <a:ext cx="341124" cy="284270"/>
          </a:xfrm>
          <a:prstGeom prst="rect">
            <a:avLst/>
          </a:prstGeom>
        </p:spPr>
      </p:pic>
      <p:pic>
        <p:nvPicPr>
          <p:cNvPr id="62" name="Picture 61">
            <a:hlinkClick r:id="rId53"/>
          </p:cNvPr>
          <p:cNvPicPr>
            <a:picLocks noChangeAspect="1"/>
          </p:cNvPicPr>
          <p:nvPr/>
        </p:nvPicPr>
        <p:blipFill>
          <a:blip r:embed="rId5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2522" y="3786500"/>
            <a:ext cx="341124" cy="284270"/>
          </a:xfrm>
          <a:prstGeom prst="rect">
            <a:avLst/>
          </a:prstGeom>
        </p:spPr>
      </p:pic>
      <p:pic>
        <p:nvPicPr>
          <p:cNvPr id="63" name="Picture 62">
            <a:hlinkClick r:id="rId55"/>
          </p:cNvPr>
          <p:cNvPicPr>
            <a:picLocks noChangeAspect="1"/>
          </p:cNvPicPr>
          <p:nvPr/>
        </p:nvPicPr>
        <p:blipFill>
          <a:blip r:embed="rId5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9381" y="4065705"/>
            <a:ext cx="341124" cy="284270"/>
          </a:xfrm>
          <a:prstGeom prst="rect">
            <a:avLst/>
          </a:prstGeom>
        </p:spPr>
      </p:pic>
      <p:pic>
        <p:nvPicPr>
          <p:cNvPr id="64" name="Picture 63">
            <a:hlinkClick r:id="rId57"/>
          </p:cNvPr>
          <p:cNvPicPr>
            <a:picLocks noChangeAspect="1"/>
          </p:cNvPicPr>
          <p:nvPr/>
        </p:nvPicPr>
        <p:blipFill>
          <a:blip r:embed="rId5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3767" y="4773013"/>
            <a:ext cx="341124" cy="284270"/>
          </a:xfrm>
          <a:prstGeom prst="rect">
            <a:avLst/>
          </a:prstGeom>
        </p:spPr>
      </p:pic>
      <p:pic>
        <p:nvPicPr>
          <p:cNvPr id="65" name="Picture 64">
            <a:hlinkClick r:id="rId59"/>
          </p:cNvPr>
          <p:cNvPicPr>
            <a:picLocks noChangeAspect="1"/>
          </p:cNvPicPr>
          <p:nvPr/>
        </p:nvPicPr>
        <p:blipFill>
          <a:blip r:embed="rId6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5096" y="4694597"/>
            <a:ext cx="341124" cy="284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936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 build="p"/>
      <p:bldP spid="3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M Document" ma:contentTypeID="0x010100EA97B91038054C99906057A708A1480A00C11DA2224A10F34E86FCC8C9E81793CC" ma:contentTypeVersion="4" ma:contentTypeDescription="Defines the documents for Document Manager V2" ma:contentTypeScope="" ma:versionID="43f286b1103a037c0e7d10d86401c11e">
  <xsd:schema xmlns:xsd="http://www.w3.org/2001/XMLSchema" xmlns:xs="http://www.w3.org/2001/XMLSchema" xmlns:p="http://schemas.microsoft.com/office/2006/metadata/properties" xmlns:ns2="8975caae-a2e4-4a1b-856a-87d8a7cad937" xmlns:ns3="http://schemas.microsoft.com/sharepoint/v3/fields" xmlns:ns4="b2fd9cfc-69a7-468d-842d-8645d9eed445" targetNamespace="http://schemas.microsoft.com/office/2006/metadata/properties" ma:root="true" ma:fieldsID="0bdcb7681d4bdaa1264610029c240cfc" ns2:_="" ns3:_="" ns4:_="">
    <xsd:import namespace="8975caae-a2e4-4a1b-856a-87d8a7cad937"/>
    <xsd:import namespace="http://schemas.microsoft.com/sharepoint/v3/fields"/>
    <xsd:import namespace="b2fd9cfc-69a7-468d-842d-8645d9eed44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ProductionDate" minOccurs="0"/>
                <xsd:element ref="ns3:DocumentLanguage_0" minOccurs="0"/>
                <xsd:element ref="ns2:Rapporteur" minOccurs="0"/>
                <xsd:element ref="ns2:RequestingService" minOccurs="0"/>
                <xsd:element ref="ns4:DocumentNumber" minOccurs="0"/>
                <xsd:element ref="ns2:AdoptionDate" minOccurs="0"/>
                <xsd:element ref="ns2:DossierNumber" minOccurs="0"/>
                <xsd:element ref="ns3:Confidentiality_0" minOccurs="0"/>
                <xsd:element ref="ns2:TaxCatchAll" minOccurs="0"/>
                <xsd:element ref="ns2:TaxCatchAllLabel" minOccurs="0"/>
                <xsd:element ref="ns2:FicheNumber" minOccurs="0"/>
                <xsd:element ref="ns2:Procedure" minOccurs="0"/>
                <xsd:element ref="ns2:DocumentPart" minOccurs="0"/>
                <xsd:element ref="ns3:DossierName_0" minOccurs="0"/>
                <xsd:element ref="ns3:DocumentType_0" minOccurs="0"/>
                <xsd:element ref="ns3:DocumentStatus_0" minOccurs="0"/>
                <xsd:element ref="ns3:AvailableTranslations_0" minOccurs="0"/>
                <xsd:element ref="ns2:FicheYear" minOccurs="0"/>
                <xsd:element ref="ns3:MeetingName_0" minOccurs="0"/>
                <xsd:element ref="ns3:DocumentSource_0" minOccurs="0"/>
                <xsd:element ref="ns3:OriginalLanguage_0" minOccurs="0"/>
                <xsd:element ref="ns2:DocumentYear"/>
                <xsd:element ref="ns3:VersionStatus_0" minOccurs="0"/>
                <xsd:element ref="ns2:MeetingDate" minOccurs="0"/>
                <xsd:element ref="ns4:MeetingNumber" minOccurs="0"/>
                <xsd:element ref="ns2:Document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75caae-a2e4-4a1b-856a-87d8a7cad93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ProductionDate" ma:index="12" nillable="true" ma:displayName="Production Date" ma:format="DateOnly" ma:internalName="ProductionDate">
      <xsd:simpleType>
        <xsd:restriction base="dms:DateTime"/>
      </xsd:simpleType>
    </xsd:element>
    <xsd:element name="Rapporteur" ma:index="14" nillable="true" ma:displayName="Rapporteur" ma:internalName="Rapporteur" ma:readOnly="false">
      <xsd:simpleType>
        <xsd:restriction base="dms:Text"/>
      </xsd:simpleType>
    </xsd:element>
    <xsd:element name="RequestingService" ma:index="15" nillable="true" ma:displayName="Requesting Service" ma:internalName="RequestingService" ma:readOnly="false">
      <xsd:simpleType>
        <xsd:restriction base="dms:Text"/>
      </xsd:simpleType>
    </xsd:element>
    <xsd:element name="AdoptionDate" ma:index="17" nillable="true" ma:displayName="Adoption Date" ma:format="DateOnly" ma:internalName="AdoptionDate" ma:readOnly="false">
      <xsd:simpleType>
        <xsd:restriction base="dms:DateTime"/>
      </xsd:simpleType>
    </xsd:element>
    <xsd:element name="DossierNumber" ma:index="18" nillable="true" ma:displayName="Dossier Number" ma:decimals="0" ma:internalName="DossierNumber" ma:readOnly="false">
      <xsd:simpleType>
        <xsd:restriction base="dms:Unknown"/>
      </xsd:simpleType>
    </xsd:element>
    <xsd:element name="TaxCatchAll" ma:index="20" nillable="true" ma:displayName="Taxonomy Catch All Column" ma:hidden="true" ma:list="{a5648c8e-9787-4c2b-a5af-05cabe47a075}" ma:internalName="TaxCatchAll" ma:showField="CatchAllData" ma:web="8975caae-a2e4-4a1b-856a-87d8a7cad9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21" nillable="true" ma:displayName="Taxonomy Catch All Column1" ma:hidden="true" ma:list="{a5648c8e-9787-4c2b-a5af-05cabe47a075}" ma:internalName="TaxCatchAllLabel" ma:readOnly="true" ma:showField="CatchAllDataLabel" ma:web="8975caae-a2e4-4a1b-856a-87d8a7cad9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FicheNumber" ma:index="23" nillable="true" ma:displayName="Fiche Number" ma:decimals="0" ma:internalName="FicheNumber" ma:readOnly="false">
      <xsd:simpleType>
        <xsd:restriction base="dms:Unknown"/>
      </xsd:simpleType>
    </xsd:element>
    <xsd:element name="Procedure" ma:index="24" nillable="true" ma:displayName="Procedure" ma:internalName="Procedure" ma:readOnly="false">
      <xsd:simpleType>
        <xsd:restriction base="dms:Text"/>
      </xsd:simpleType>
    </xsd:element>
    <xsd:element name="DocumentPart" ma:index="25" nillable="true" ma:displayName="Document Part" ma:decimals="0" ma:internalName="DocumentPart" ma:readOnly="false">
      <xsd:simpleType>
        <xsd:restriction base="dms:Unknown"/>
      </xsd:simpleType>
    </xsd:element>
    <xsd:element name="FicheYear" ma:index="34" nillable="true" ma:displayName="Fiche Year" ma:decimals="0" ma:internalName="FicheYear" ma:readOnly="false">
      <xsd:simpleType>
        <xsd:restriction base="dms:Unknown"/>
      </xsd:simpleType>
    </xsd:element>
    <xsd:element name="DocumentYear" ma:index="41" ma:displayName="Document Year" ma:decimals="0" ma:internalName="DocumentYear" ma:readOnly="false">
      <xsd:simpleType>
        <xsd:restriction base="dms:Unknown"/>
      </xsd:simpleType>
    </xsd:element>
    <xsd:element name="MeetingDate" ma:index="44" nillable="true" ma:displayName="Meeting Date" ma:format="DateOnly" ma:internalName="MeetingDate" ma:readOnly="false">
      <xsd:simpleType>
        <xsd:restriction base="dms:DateTime"/>
      </xsd:simpleType>
    </xsd:element>
    <xsd:element name="DocumentVersion" ma:index="46" nillable="true" ma:displayName="Document Version" ma:decimals="0" ma:internalName="DocumentVersion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DocumentLanguage_0" ma:index="13" nillable="true" ma:taxonomy="true" ma:internalName="DocumentLanguage_0" ma:taxonomyFieldName="DocumentLanguage" ma:displayName="Document Language" ma:fieldId="{ee5c55ab-e8dd-441f-8840-fdce66906fe3}" ma:sspId="995823bb-b37b-4c02-aebb-d0209d382c3c" ma:termSetId="3e8d1f59-71f7-428c-bd68-e1e655ad544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onfidentiality_0" ma:index="19" nillable="true" ma:taxonomy="true" ma:internalName="Confidentiality_0" ma:taxonomyFieldName="Confidentiality" ma:displayName="Confidentiality" ma:readOnly="false" ma:fieldId="{ee5c4bfe-2b62-4831-9131-22edf8f3665c}" ma:sspId="995823bb-b37b-4c02-aebb-d0209d382c3c" ma:termSetId="11d040ac-3a9a-4d4c-b9cf-922342a701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ossierName_0" ma:index="26" nillable="true" ma:taxonomy="true" ma:internalName="DossierName_0" ma:taxonomyFieldName="DossierName" ma:displayName="Dossier Name" ma:readOnly="false" ma:fieldId="{ee5cf7da-503b-4593-8db2-4f0e09c901fd}" ma:sspId="995823bb-b37b-4c02-aebb-d0209d382c3c" ma:termSetId="2b392f04-1222-4352-87c1-6fd60ec33b6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ocumentType_0" ma:index="28" nillable="true" ma:taxonomy="true" ma:internalName="DocumentType_0" ma:taxonomyFieldName="DocumentType" ma:displayName="Document Type" ma:indexed="true" ma:readOnly="false" ma:fieldId="{ee5cf431-2d10-41e6-bd88-1b6bd5b84f5f}" ma:sspId="995823bb-b37b-4c02-aebb-d0209d382c3c" ma:termSetId="67a76952-94e0-437b-9a60-5085083dde02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ocumentStatus_0" ma:index="30" nillable="true" ma:taxonomy="true" ma:internalName="DocumentStatus_0" ma:taxonomyFieldName="DocumentStatus" ma:displayName="Document Status" ma:readOnly="false" ma:fieldId="{ee5cab93-ac4d-4e2f-b298-e5342324388c}" ma:sspId="995823bb-b37b-4c02-aebb-d0209d382c3c" ma:termSetId="54b85ca4-9023-4cbf-8e96-81af7735228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vailableTranslations_0" ma:index="32" nillable="true" ma:taxonomy="true" ma:internalName="AvailableTranslations_0" ma:taxonomyFieldName="AvailableTranslations" ma:displayName="Available Translations" ma:readOnly="false" ma:fieldId="{ee5c7c01-1a65-4138-aa64-80e01e34d799}" ma:taxonomyMulti="true" ma:sspId="995823bb-b37b-4c02-aebb-d0209d382c3c" ma:termSetId="3e8d1f59-71f7-428c-bd68-e1e655ad544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eetingName_0" ma:index="35" nillable="true" ma:taxonomy="true" ma:internalName="MeetingName_0" ma:taxonomyFieldName="MeetingName" ma:displayName="Meeting Name" ma:indexed="true" ma:readOnly="false" ma:fieldId="{ee5c9b55-8403-4f9e-a156-b6ce5b7b9456}" ma:sspId="995823bb-b37b-4c02-aebb-d0209d382c3c" ma:termSetId="a04e9634-de73-4a41-8cb5-e1efdb89060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ocumentSource_0" ma:index="37" ma:taxonomy="true" ma:internalName="DocumentSource_0" ma:taxonomyFieldName="DocumentSource" ma:displayName="Document Source" ma:readOnly="false" ma:fieldId="{ee5c1c29-f257-4aae-8e5e-529c0040e17a}" ma:sspId="995823bb-b37b-4c02-aebb-d0209d382c3c" ma:termSetId="ca143256-a90d-4d26-b249-02646b17c0c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riginalLanguage_0" ma:index="39" nillable="true" ma:taxonomy="true" ma:internalName="OriginalLanguage_0" ma:taxonomyFieldName="OriginalLanguage" ma:displayName="Original Language" ma:readOnly="false" ma:fieldId="{ee5ce750-ff6c-4875-8192-ef11fb51efba}" ma:taxonomyMulti="true" ma:sspId="995823bb-b37b-4c02-aebb-d0209d382c3c" ma:termSetId="3e8d1f59-71f7-428c-bd68-e1e655ad544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VersionStatus_0" ma:index="42" ma:taxonomy="true" ma:internalName="VersionStatus_0" ma:taxonomyFieldName="VersionStatus" ma:displayName="Version Status" ma:indexed="true" ma:readOnly="false" ma:fieldId="{ee5cb94b-3df1-4df3-b49b-6e47ce2a7e87}" ma:sspId="995823bb-b37b-4c02-aebb-d0209d382c3c" ma:termSetId="adeca67b-2bdd-4d0f-b3af-a690b4c6d95d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fd9cfc-69a7-468d-842d-8645d9eed445" elementFormDefault="qualified">
    <xsd:import namespace="http://schemas.microsoft.com/office/2006/documentManagement/types"/>
    <xsd:import namespace="http://schemas.microsoft.com/office/infopath/2007/PartnerControls"/>
    <xsd:element name="DocumentNumber" ma:index="16" nillable="true" ma:displayName="Document Number" ma:decimals="0" ma:indexed="true" ma:internalName="DocumentNumber" ma:readOnly="false">
      <xsd:simpleType>
        <xsd:restriction base="dms:Unknown"/>
      </xsd:simpleType>
    </xsd:element>
    <xsd:element name="MeetingNumber" ma:index="45" nillable="true" ma:displayName="Meeting Number" ma:decimals="0" ma:indexed="true" ma:internalName="MeetingNumber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8975caae-a2e4-4a1b-856a-87d8a7cad937">RCSZ5D2JPTA3-5-18579</_dlc_DocId>
    <_dlc_DocIdUrl xmlns="8975caae-a2e4-4a1b-856a-87d8a7cad937">
      <Url>http://dm2016/eesc/2018/_layouts/15/DocIdRedir.aspx?ID=RCSZ5D2JPTA3-5-18579</Url>
      <Description>RCSZ5D2JPTA3-5-18579</Description>
    </_dlc_DocIdUrl>
    <DocumentType_0 xmlns="http://schemas.microsoft.com/sharepoint/v3/fields">
      <Terms xmlns="http://schemas.microsoft.com/office/infopath/2007/PartnerControls">
        <TermInfo xmlns="http://schemas.microsoft.com/office/infopath/2007/PartnerControls">
          <TermName xmlns="http://schemas.microsoft.com/office/infopath/2007/PartnerControls">INFO</TermName>
          <TermId xmlns="http://schemas.microsoft.com/office/infopath/2007/PartnerControls">d9136e7c-93a9-4c42-9d28-92b61e85f80c</TermId>
        </TermInfo>
      </Terms>
    </DocumentType_0>
    <Procedure xmlns="8975caae-a2e4-4a1b-856a-87d8a7cad937" xsi:nil="true"/>
    <DocumentSource_0 xmlns="http://schemas.microsoft.com/sharepoint/v3/fields">
      <Terms xmlns="http://schemas.microsoft.com/office/infopath/2007/PartnerControls">
        <TermInfo xmlns="http://schemas.microsoft.com/office/infopath/2007/PartnerControls">
          <TermName xmlns="http://schemas.microsoft.com/office/infopath/2007/PartnerControls">EESC</TermName>
          <TermId xmlns="http://schemas.microsoft.com/office/infopath/2007/PartnerControls">422833ec-8d7e-4e65-8e4e-8bed07ffb729</TermId>
        </TermInfo>
      </Terms>
    </DocumentSource_0>
    <ProductionDate xmlns="8975caae-a2e4-4a1b-856a-87d8a7cad937">2019-03-08T12:00:00+00:00</ProductionDate>
    <FicheYear xmlns="8975caae-a2e4-4a1b-856a-87d8a7cad937">2018</FicheYear>
    <DocumentNumber xmlns="b2fd9cfc-69a7-468d-842d-8645d9eed445">2957</DocumentNumber>
    <Confidentiality_0 xmlns="http://schemas.microsoft.com/sharepoint/v3/fields">
      <Terms xmlns="http://schemas.microsoft.com/office/infopath/2007/PartnerControls">
        <TermInfo xmlns="http://schemas.microsoft.com/office/infopath/2007/PartnerControls">
          <TermName xmlns="http://schemas.microsoft.com/office/infopath/2007/PartnerControls">Unrestricted</TermName>
          <TermId xmlns="http://schemas.microsoft.com/office/infopath/2007/PartnerControls">826e22d7-d029-4ec0-a450-0c28ff673572</TermId>
        </TermInfo>
      </Terms>
    </Confidentiality_0>
    <TaxCatchAll xmlns="8975caae-a2e4-4a1b-856a-87d8a7cad937">
      <Value>47</Value>
      <Value>45</Value>
      <Value>41</Value>
      <Value>40</Value>
      <Value>39</Value>
      <Value>38</Value>
      <Value>37</Value>
      <Value>33</Value>
      <Value>31</Value>
      <Value>28</Value>
      <Value>27</Value>
      <Value>24</Value>
      <Value>23</Value>
      <Value>22</Value>
      <Value>21</Value>
      <Value>20</Value>
      <Value>19</Value>
      <Value>18</Value>
      <Value>16</Value>
      <Value>14</Value>
      <Value>13</Value>
      <Value>8</Value>
      <Value>7</Value>
      <Value>6</Value>
      <Value>5</Value>
      <Value>4</Value>
      <Value>3</Value>
      <Value>1</Value>
    </TaxCatchAll>
    <DocumentLanguage_0 xmlns="http://schemas.microsoft.com/sharepoint/v3/fields">
      <Terms xmlns="http://schemas.microsoft.com/office/infopath/2007/PartnerControls">
        <TermInfo xmlns="http://schemas.microsoft.com/office/infopath/2007/PartnerControls">
          <TermName xmlns="http://schemas.microsoft.com/office/infopath/2007/PartnerControls">EN</TermName>
          <TermId xmlns="http://schemas.microsoft.com/office/infopath/2007/PartnerControls">f2175f21-25d7-44a3-96da-d6a61b075e1b</TermId>
        </TermInfo>
      </Terms>
    </DocumentLanguage_0>
    <MeetingDate xmlns="8975caae-a2e4-4a1b-856a-87d8a7cad937" xsi:nil="true"/>
    <VersionStatus_0 xmlns="http://schemas.microsoft.com/sharepoint/v3/fields">
      <Terms xmlns="http://schemas.microsoft.com/office/infopath/2007/PartnerControls">
        <TermInfo xmlns="http://schemas.microsoft.com/office/infopath/2007/PartnerControls">
          <TermName xmlns="http://schemas.microsoft.com/office/infopath/2007/PartnerControls">Final</TermName>
          <TermId xmlns="http://schemas.microsoft.com/office/infopath/2007/PartnerControls">ea5e6674-7b27-4bac-b091-73adbb394efe</TermId>
        </TermInfo>
      </Terms>
    </VersionStatus_0>
    <Rapporteur xmlns="8975caae-a2e4-4a1b-856a-87d8a7cad937" xsi:nil="true"/>
    <FicheNumber xmlns="8975caae-a2e4-4a1b-856a-87d8a7cad937">2712</FicheNumber>
    <DocumentYear xmlns="8975caae-a2e4-4a1b-856a-87d8a7cad937">2018</DocumentYear>
    <DocumentPart xmlns="8975caae-a2e4-4a1b-856a-87d8a7cad937">0</DocumentPart>
    <AdoptionDate xmlns="8975caae-a2e4-4a1b-856a-87d8a7cad937" xsi:nil="true"/>
    <RequestingService xmlns="8975caae-a2e4-4a1b-856a-87d8a7cad937">Visites / Publications</RequestingService>
    <MeetingName_0 xmlns="http://schemas.microsoft.com/sharepoint/v3/fields">
      <Terms xmlns="http://schemas.microsoft.com/office/infopath/2007/PartnerControls"/>
    </MeetingName_0>
    <DocumentStatus_0 xmlns="http://schemas.microsoft.com/sharepoint/v3/fields">
      <Terms xmlns="http://schemas.microsoft.com/office/infopath/2007/PartnerControls">
        <TermInfo xmlns="http://schemas.microsoft.com/office/infopath/2007/PartnerControls">
          <TermName xmlns="http://schemas.microsoft.com/office/infopath/2007/PartnerControls">TRA</TermName>
          <TermId xmlns="http://schemas.microsoft.com/office/infopath/2007/PartnerControls">150d2a88-1431-44e6-a8ca-0bb753ab8672</TermId>
        </TermInfo>
      </Terms>
    </DocumentStatus_0>
    <OriginalLanguage_0 xmlns="http://schemas.microsoft.com/sharepoint/v3/fields">
      <Terms xmlns="http://schemas.microsoft.com/office/infopath/2007/PartnerControls">
        <TermInfo xmlns="http://schemas.microsoft.com/office/infopath/2007/PartnerControls">
          <TermName xmlns="http://schemas.microsoft.com/office/infopath/2007/PartnerControls">EN</TermName>
          <TermId xmlns="http://schemas.microsoft.com/office/infopath/2007/PartnerControls">f2175f21-25d7-44a3-96da-d6a61b075e1b</TermId>
        </TermInfo>
      </Terms>
    </OriginalLanguage_0>
    <AvailableTranslations_0 xmlns="http://schemas.microsoft.com/sharepoint/v3/fields">
      <Terms xmlns="http://schemas.microsoft.com/office/infopath/2007/PartnerControls">
        <TermInfo xmlns="http://schemas.microsoft.com/office/infopath/2007/PartnerControls">
          <TermName xmlns="http://schemas.microsoft.com/office/infopath/2007/PartnerControls">LV</TermName>
          <TermId xmlns="http://schemas.microsoft.com/office/infopath/2007/PartnerControls">46f7e311-5d9f-4663-b433-18aeccb7ace7</TermId>
        </TermInfo>
        <TermInfo xmlns="http://schemas.microsoft.com/office/infopath/2007/PartnerControls">
          <TermName xmlns="http://schemas.microsoft.com/office/infopath/2007/PartnerControls">DA</TermName>
          <TermId xmlns="http://schemas.microsoft.com/office/infopath/2007/PartnerControls">5d49c027-8956-412b-aa16-e85a0f96ad0e</TermId>
        </TermInfo>
        <TermInfo xmlns="http://schemas.microsoft.com/office/infopath/2007/PartnerControls">
          <TermName xmlns="http://schemas.microsoft.com/office/infopath/2007/PartnerControls">NL</TermName>
          <TermId xmlns="http://schemas.microsoft.com/office/infopath/2007/PartnerControls">55c6556c-b4f4-441d-9acf-c498d4f838bd</TermId>
        </TermInfo>
        <TermInfo xmlns="http://schemas.microsoft.com/office/infopath/2007/PartnerControls">
          <TermName xmlns="http://schemas.microsoft.com/office/infopath/2007/PartnerControls">IT</TermName>
          <TermId xmlns="http://schemas.microsoft.com/office/infopath/2007/PartnerControls">0774613c-01ed-4e5d-a25d-11d2388de825</TermId>
        </TermInfo>
        <TermInfo xmlns="http://schemas.microsoft.com/office/infopath/2007/PartnerControls">
          <TermName xmlns="http://schemas.microsoft.com/office/infopath/2007/PartnerControls">SL</TermName>
          <TermId xmlns="http://schemas.microsoft.com/office/infopath/2007/PartnerControls">98a412ae-eb01-49e9-ae3d-585a81724cfc</TermId>
        </TermInfo>
        <TermInfo xmlns="http://schemas.microsoft.com/office/infopath/2007/PartnerControls">
          <TermName xmlns="http://schemas.microsoft.com/office/infopath/2007/PartnerControls">ET</TermName>
          <TermId xmlns="http://schemas.microsoft.com/office/infopath/2007/PartnerControls">ff6c3f4c-b02c-4c3c-ab07-2c37995a7a0a</TermId>
        </TermInfo>
        <TermInfo xmlns="http://schemas.microsoft.com/office/infopath/2007/PartnerControls">
          <TermName xmlns="http://schemas.microsoft.com/office/infopath/2007/PartnerControls">BG</TermName>
          <TermId xmlns="http://schemas.microsoft.com/office/infopath/2007/PartnerControls">1a1b3951-7821-4e6a-85f5-5673fc08bd2c</TermId>
        </TermInfo>
        <TermInfo xmlns="http://schemas.microsoft.com/office/infopath/2007/PartnerControls">
          <TermName xmlns="http://schemas.microsoft.com/office/infopath/2007/PartnerControls">HR</TermName>
          <TermId xmlns="http://schemas.microsoft.com/office/infopath/2007/PartnerControls">2f555653-ed1a-4fe6-8362-9082d95989e5</TermId>
        </TermInfo>
        <TermInfo xmlns="http://schemas.microsoft.com/office/infopath/2007/PartnerControls">
          <TermName xmlns="http://schemas.microsoft.com/office/infopath/2007/PartnerControls">EL</TermName>
          <TermId xmlns="http://schemas.microsoft.com/office/infopath/2007/PartnerControls">6d4f4d51-af9b-4650-94b4-4276bee85c91</TermId>
        </TermInfo>
        <TermInfo xmlns="http://schemas.microsoft.com/office/infopath/2007/PartnerControls">
          <TermName xmlns="http://schemas.microsoft.com/office/infopath/2007/PartnerControls">MT</TermName>
          <TermId xmlns="http://schemas.microsoft.com/office/infopath/2007/PartnerControls">7df99101-6854-4a26-b53a-b88c0da02c26</TermId>
        </TermInfo>
        <TermInfo xmlns="http://schemas.microsoft.com/office/infopath/2007/PartnerControls">
          <TermName xmlns="http://schemas.microsoft.com/office/infopath/2007/PartnerControls">EN</TermName>
          <TermId xmlns="http://schemas.microsoft.com/office/infopath/2007/PartnerControls">f2175f21-25d7-44a3-96da-d6a61b075e1b</TermId>
        </TermInfo>
        <TermInfo xmlns="http://schemas.microsoft.com/office/infopath/2007/PartnerControls">
          <TermName xmlns="http://schemas.microsoft.com/office/infopath/2007/PartnerControls">SV</TermName>
          <TermId xmlns="http://schemas.microsoft.com/office/infopath/2007/PartnerControls">c2ed69e7-a339-43d7-8f22-d93680a92aa0</TermId>
        </TermInfo>
        <TermInfo xmlns="http://schemas.microsoft.com/office/infopath/2007/PartnerControls">
          <TermName xmlns="http://schemas.microsoft.com/office/infopath/2007/PartnerControls">SK</TermName>
          <TermId xmlns="http://schemas.microsoft.com/office/infopath/2007/PartnerControls">46d9fce0-ef79-4f71-b89b-cd6aa82426b8</TermId>
        </TermInfo>
        <TermInfo xmlns="http://schemas.microsoft.com/office/infopath/2007/PartnerControls">
          <TermName xmlns="http://schemas.microsoft.com/office/infopath/2007/PartnerControls">FI</TermName>
          <TermId xmlns="http://schemas.microsoft.com/office/infopath/2007/PartnerControls">87606a43-d45f-42d6-b8c9-e1a3457db5b7</TermId>
        </TermInfo>
        <TermInfo xmlns="http://schemas.microsoft.com/office/infopath/2007/PartnerControls">
          <TermName xmlns="http://schemas.microsoft.com/office/infopath/2007/PartnerControls">HU</TermName>
          <TermId xmlns="http://schemas.microsoft.com/office/infopath/2007/PartnerControls">6b229040-c589-4408-b4c1-4285663d20a8</TermId>
        </TermInfo>
        <TermInfo xmlns="http://schemas.microsoft.com/office/infopath/2007/PartnerControls">
          <TermName xmlns="http://schemas.microsoft.com/office/infopath/2007/PartnerControls">ES</TermName>
          <TermId xmlns="http://schemas.microsoft.com/office/infopath/2007/PartnerControls">e7a6b05b-ae16-40c8-add9-68b64b03aeba</TermId>
        </TermInfo>
        <TermInfo xmlns="http://schemas.microsoft.com/office/infopath/2007/PartnerControls">
          <TermName xmlns="http://schemas.microsoft.com/office/infopath/2007/PartnerControls">CS</TermName>
          <TermId xmlns="http://schemas.microsoft.com/office/infopath/2007/PartnerControls">72f9705b-0217-4fd3-bea2-cbc7ed80e26e</TermId>
        </TermInfo>
        <TermInfo xmlns="http://schemas.microsoft.com/office/infopath/2007/PartnerControls">
          <TermName xmlns="http://schemas.microsoft.com/office/infopath/2007/PartnerControls">PL</TermName>
          <TermId xmlns="http://schemas.microsoft.com/office/infopath/2007/PartnerControls">1e03da61-4678-4e07-b136-b5024ca9197b</TermId>
        </TermInfo>
        <TermInfo xmlns="http://schemas.microsoft.com/office/infopath/2007/PartnerControls">
          <TermName xmlns="http://schemas.microsoft.com/office/infopath/2007/PartnerControls">DE</TermName>
          <TermId xmlns="http://schemas.microsoft.com/office/infopath/2007/PartnerControls">f6b31e5a-26fa-4935-b661-318e46daf27e</TermId>
        </TermInfo>
        <TermInfo xmlns="http://schemas.microsoft.com/office/infopath/2007/PartnerControls">
          <TermName xmlns="http://schemas.microsoft.com/office/infopath/2007/PartnerControls">LT</TermName>
          <TermId xmlns="http://schemas.microsoft.com/office/infopath/2007/PartnerControls">a7ff5ce7-6123-4f68-865a-a57c31810414</TermId>
        </TermInfo>
        <TermInfo xmlns="http://schemas.microsoft.com/office/infopath/2007/PartnerControls">
          <TermName xmlns="http://schemas.microsoft.com/office/infopath/2007/PartnerControls">FR</TermName>
          <TermId xmlns="http://schemas.microsoft.com/office/infopath/2007/PartnerControls">d2afafd3-4c81-4f60-8f52-ee33f2f54ff3</TermId>
        </TermInfo>
        <TermInfo xmlns="http://schemas.microsoft.com/office/infopath/2007/PartnerControls">
          <TermName xmlns="http://schemas.microsoft.com/office/infopath/2007/PartnerControls">RO</TermName>
          <TermId xmlns="http://schemas.microsoft.com/office/infopath/2007/PartnerControls">feb747a2-64cd-4299-af12-4833ddc30497</TermId>
        </TermInfo>
        <TermInfo xmlns="http://schemas.microsoft.com/office/infopath/2007/PartnerControls">
          <TermName xmlns="http://schemas.microsoft.com/office/infopath/2007/PartnerControls">PT</TermName>
          <TermId xmlns="http://schemas.microsoft.com/office/infopath/2007/PartnerControls">50ccc04a-eadd-42ae-a0cb-acaf45f812ba</TermId>
        </TermInfo>
      </Terms>
    </AvailableTranslations_0>
    <MeetingNumber xmlns="b2fd9cfc-69a7-468d-842d-8645d9eed445" xsi:nil="true"/>
    <DossierName_0 xmlns="http://schemas.microsoft.com/sharepoint/v3/fields">
      <Terms xmlns="http://schemas.microsoft.com/office/infopath/2007/PartnerControls"/>
    </DossierName_0>
    <DocumentVersion xmlns="8975caae-a2e4-4a1b-856a-87d8a7cad937">2</DocumentVersion>
    <DossierNumber xmlns="8975caae-a2e4-4a1b-856a-87d8a7cad937" xsi:nil="true"/>
  </documentManagement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782FA76-7F87-468A-876A-AA9C2957327B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412361F5-FB98-4621-9F30-C9FAFBB30E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75caae-a2e4-4a1b-856a-87d8a7cad937"/>
    <ds:schemaRef ds:uri="http://schemas.microsoft.com/sharepoint/v3/fields"/>
    <ds:schemaRef ds:uri="b2fd9cfc-69a7-468d-842d-8645d9eed44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7B6F2769-7194-4217-93D3-3AF3A4742282}">
  <ds:schemaRefs>
    <ds:schemaRef ds:uri="http://purl.org/dc/terms/"/>
    <ds:schemaRef ds:uri="http://schemas.microsoft.com/office/2006/documentManagement/types"/>
    <ds:schemaRef ds:uri="8975caae-a2e4-4a1b-856a-87d8a7cad937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b2fd9cfc-69a7-468d-842d-8645d9eed445"/>
    <ds:schemaRef ds:uri="http://schemas.microsoft.com/sharepoint/v3/field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EESC-PPT-16-9-template-EN</Template>
  <TotalTime>4195</TotalTime>
  <Words>962</Words>
  <Application>Microsoft Office PowerPoint</Application>
  <PresentationFormat>Předvádění na obrazovce (16:9)</PresentationFormat>
  <Paragraphs>195</Paragraphs>
  <Slides>24</Slides>
  <Notes>4</Notes>
  <HiddenSlides>0</HiddenSlides>
  <MMClips>0</MMClips>
  <ScaleCrop>false</ScaleCrop>
  <HeadingPairs>
    <vt:vector size="8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8" baseType="lpstr">
      <vt:lpstr>Arial</vt:lpstr>
      <vt:lpstr>Calibri</vt:lpstr>
      <vt:lpstr>Office Theme</vt:lpstr>
      <vt:lpstr>Microsoft Visio Drawing</vt:lpstr>
      <vt:lpstr>Prezentace aplikace PowerPoint</vt:lpstr>
      <vt:lpstr>What is the EESC?</vt:lpstr>
      <vt:lpstr>The European Economic and Social Committee is a consultative body that represents organised civil society </vt:lpstr>
      <vt:lpstr>Institutional position of the EESC/ECoR eesc.europa.eu</vt:lpstr>
      <vt:lpstr>Prezentace aplikace PowerPoint</vt:lpstr>
      <vt:lpstr>Prezentace aplikace PowerPoint</vt:lpstr>
      <vt:lpstr>Who are the EESC members?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ECO</vt:lpstr>
      <vt:lpstr>Prezentace aplikace PowerPoint</vt:lpstr>
      <vt:lpstr>What does the EESC do?</vt:lpstr>
      <vt:lpstr>Prezentace aplikace PowerPoint</vt:lpstr>
      <vt:lpstr>Prezentace aplikace PowerPoint</vt:lpstr>
      <vt:lpstr>Prezentace aplikace PowerPoint</vt:lpstr>
      <vt:lpstr>Prezentace aplikace PowerPoint</vt:lpstr>
      <vt:lpstr>EESC opinion</vt:lpstr>
      <vt:lpstr>Next steps</vt:lpstr>
      <vt:lpstr>Under the Commission-EESC Cooperation Protocol, the Commission is required to provide regular written feedback on the EESC’s opinions.  </vt:lpstr>
      <vt:lpstr>Prezentace aplikace PowerPoint</vt:lpstr>
    </vt:vector>
  </TitlesOfParts>
  <Company>CESE-CdR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presentation of EESC</dc:title>
  <dc:subject>Information document</dc:subject>
  <dc:creator>Ritari Susanna</dc:creator>
  <cp:keywords>EESC-2018-02957-00-02-INFO-TRA-EN</cp:keywords>
  <dc:description>Rapporteur: -  Original language: - EN Date of document: - 08/03/2019 Date of meeting: -  External documents: -  Administrator responsible: - MME Ritari Päivi Susanna</dc:description>
  <cp:lastModifiedBy>Roman Haken</cp:lastModifiedBy>
  <cp:revision>262</cp:revision>
  <cp:lastPrinted>2017-08-25T09:58:57Z</cp:lastPrinted>
  <dcterms:created xsi:type="dcterms:W3CDTF">2016-08-09T07:27:38Z</dcterms:created>
  <dcterms:modified xsi:type="dcterms:W3CDTF">2019-05-20T09:46:48Z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0x010100EA97B91038054C99906057A708A1480A00C11DA2224A10F34E86FCC8C9E81793CC</vt:lpwstr>
  </property>
  <property fmtid="{D5CDD505-2E9C-101B-9397-08002B2CF9AE}" pid="3" name="TaxKeywordTaxHTField">
    <vt:lpwstr>EESC-2016-06537-00-00-INFO-EDI-EN|ff72231b-fa24-458a-95ae-316dc39c1b13</vt:lpwstr>
  </property>
  <property fmtid="{D5CDD505-2E9C-101B-9397-08002B2CF9AE}" pid="4" name="TaxKeyword">
    <vt:lpwstr>727;#EESC-2016-06537-00-00-INFO-EDI-EN|ff72231b-fa24-458a-95ae-316dc39c1b13</vt:lpwstr>
  </property>
  <property fmtid="{D5CDD505-2E9C-101B-9397-08002B2CF9AE}" pid="5" name="webpart">
    <vt:lpwstr>269;#tools|0c11ceb7-d046-4add-b200-45f9cfd3891b</vt:lpwstr>
  </property>
  <property fmtid="{D5CDD505-2E9C-101B-9397-08002B2CF9AE}" pid="6" name="webpart-description-fr">
    <vt:lpwstr/>
  </property>
  <property fmtid="{D5CDD505-2E9C-101B-9397-08002B2CF9AE}" pid="7" name="subsite">
    <vt:lpwstr>168;#D2|01c23c43-8599-4ca6-813e-ab992951ac3a</vt:lpwstr>
  </property>
  <property fmtid="{D5CDD505-2E9C-101B-9397-08002B2CF9AE}" pid="8" name="topic">
    <vt:lpwstr>289;#Powerpoint presentations and templates|17e141b4-62b8-4388-920a-21efa1e74d37</vt:lpwstr>
  </property>
  <property fmtid="{D5CDD505-2E9C-101B-9397-08002B2CF9AE}" pid="9" name="site">
    <vt:lpwstr>76;#D|83bdc641-3514-4745-88bc-62368d5fb7ea</vt:lpwstr>
  </property>
  <property fmtid="{D5CDD505-2E9C-101B-9397-08002B2CF9AE}" pid="10" name="_dlc_DocIdItemGuid">
    <vt:lpwstr>c0a98fef-18a0-46e0-8b64-accb9725858c</vt:lpwstr>
  </property>
  <property fmtid="{D5CDD505-2E9C-101B-9397-08002B2CF9AE}" pid="11" name="Order">
    <vt:r8>194600</vt:r8>
  </property>
  <property fmtid="{D5CDD505-2E9C-101B-9397-08002B2CF9AE}" pid="12" name="EESCTopic">
    <vt:lpwstr>103;#Powerpoint presentations of the EESC|7c39bac2-8d5f-497f-a17f-91f188c4b231</vt:lpwstr>
  </property>
  <property fmtid="{D5CDD505-2E9C-101B-9397-08002B2CF9AE}" pid="13" name="EESCUnit">
    <vt:lpwstr>48;#D2|8d689e1f-5f09-4b8f-9c26-9b42f0dffbd9</vt:lpwstr>
  </property>
  <property fmtid="{D5CDD505-2E9C-101B-9397-08002B2CF9AE}" pid="14" name="EESCWebpart">
    <vt:lpwstr>160;#Tools|475ae005-fd1e-4cd0-b272-1b5cb0b043f6</vt:lpwstr>
  </property>
  <property fmtid="{D5CDD505-2E9C-101B-9397-08002B2CF9AE}" pid="15" name="EESCDocumentClassification">
    <vt:lpwstr/>
  </property>
  <property fmtid="{D5CDD505-2E9C-101B-9397-08002B2CF9AE}" pid="16" name="EESCDocumentTitleEN">
    <vt:lpwstr>Powerpoint presentation - EESC</vt:lpwstr>
  </property>
  <property fmtid="{D5CDD505-2E9C-101B-9397-08002B2CF9AE}" pid="17" name="EESCDecisionBasis">
    <vt:lpwstr/>
  </property>
  <property fmtid="{D5CDD505-2E9C-101B-9397-08002B2CF9AE}" pid="18" name="f771e245770a4291871e6eda99aa83f7">
    <vt:lpwstr/>
  </property>
  <property fmtid="{D5CDD505-2E9C-101B-9397-08002B2CF9AE}" pid="19" name="_docset_NoMedatataSyncRequired">
    <vt:lpwstr>False</vt:lpwstr>
  </property>
  <property fmtid="{D5CDD505-2E9C-101B-9397-08002B2CF9AE}" pid="20" name="EESCDirectorate">
    <vt:lpwstr/>
  </property>
  <property fmtid="{D5CDD505-2E9C-101B-9397-08002B2CF9AE}" pid="21" name="EESCAdditionalTopics">
    <vt:lpwstr/>
  </property>
  <property fmtid="{D5CDD505-2E9C-101B-9397-08002B2CF9AE}" pid="22" name="p1e33a4286104e35b50e9a82123e5bb9">
    <vt:lpwstr/>
  </property>
  <property fmtid="{D5CDD505-2E9C-101B-9397-08002B2CF9AE}" pid="23" name="DocumentType_0">
    <vt:lpwstr>INFO|d9136e7c-93a9-4c42-9d28-92b61e85f80c</vt:lpwstr>
  </property>
  <property fmtid="{D5CDD505-2E9C-101B-9397-08002B2CF9AE}" pid="24" name="AvailableTranslations">
    <vt:lpwstr>39;#LV|46f7e311-5d9f-4663-b433-18aeccb7ace7;#13;#DA|5d49c027-8956-412b-aa16-e85a0f96ad0e;#14;#NL|55c6556c-b4f4-441d-9acf-c498d4f838bd;#38;#IT|0774613c-01ed-4e5d-a25d-11d2388de825;#19;#SL|98a412ae-eb01-49e9-ae3d-585a81724cfc;#47;#ET|ff6c3f4c-b02c-4c3c-ab07</vt:lpwstr>
  </property>
  <property fmtid="{D5CDD505-2E9C-101B-9397-08002B2CF9AE}" pid="25" name="DossierName_0">
    <vt:lpwstr/>
  </property>
  <property fmtid="{D5CDD505-2E9C-101B-9397-08002B2CF9AE}" pid="26" name="DocumentSource_0">
    <vt:lpwstr>EESC|422833ec-8d7e-4e65-8e4e-8bed07ffb729</vt:lpwstr>
  </property>
  <property fmtid="{D5CDD505-2E9C-101B-9397-08002B2CF9AE}" pid="27" name="FicheYear">
    <vt:i4>2018</vt:i4>
  </property>
  <property fmtid="{D5CDD505-2E9C-101B-9397-08002B2CF9AE}" pid="28" name="DocumentNumber">
    <vt:i4>2957</vt:i4>
  </property>
  <property fmtid="{D5CDD505-2E9C-101B-9397-08002B2CF9AE}" pid="29" name="DocumentVersion">
    <vt:i4>2</vt:i4>
  </property>
  <property fmtid="{D5CDD505-2E9C-101B-9397-08002B2CF9AE}" pid="30" name="DocumentStatus">
    <vt:lpwstr>7;#TRA|150d2a88-1431-44e6-a8ca-0bb753ab8672</vt:lpwstr>
  </property>
  <property fmtid="{D5CDD505-2E9C-101B-9397-08002B2CF9AE}" pid="31" name="DossierName">
    <vt:lpwstr/>
  </property>
  <property fmtid="{D5CDD505-2E9C-101B-9397-08002B2CF9AE}" pid="32" name="Confidentiality">
    <vt:lpwstr>5;#Unrestricted|826e22d7-d029-4ec0-a450-0c28ff673572</vt:lpwstr>
  </property>
  <property fmtid="{D5CDD505-2E9C-101B-9397-08002B2CF9AE}" pid="33" name="Confidentiality_0">
    <vt:lpwstr>Unrestricted|826e22d7-d029-4ec0-a450-0c28ff673572</vt:lpwstr>
  </property>
  <property fmtid="{D5CDD505-2E9C-101B-9397-08002B2CF9AE}" pid="34" name="OriginalLanguage">
    <vt:lpwstr>4;#EN|f2175f21-25d7-44a3-96da-d6a61b075e1b</vt:lpwstr>
  </property>
  <property fmtid="{D5CDD505-2E9C-101B-9397-08002B2CF9AE}" pid="35" name="MeetingName">
    <vt:lpwstr/>
  </property>
  <property fmtid="{D5CDD505-2E9C-101B-9397-08002B2CF9AE}" pid="36" name="DocumentStatus_0">
    <vt:lpwstr>TRA|150d2a88-1431-44e6-a8ca-0bb753ab8672</vt:lpwstr>
  </property>
  <property fmtid="{D5CDD505-2E9C-101B-9397-08002B2CF9AE}" pid="37" name="OriginalLanguage_0">
    <vt:lpwstr>EN|f2175f21-25d7-44a3-96da-d6a61b075e1b</vt:lpwstr>
  </property>
  <property fmtid="{D5CDD505-2E9C-101B-9397-08002B2CF9AE}" pid="38" name="TaxCatchAll">
    <vt:lpwstr>7;#TRA|150d2a88-1431-44e6-a8ca-0bb753ab8672;#6;#Final|ea5e6674-7b27-4bac-b091-73adbb394efe;#5;#Unrestricted|826e22d7-d029-4ec0-a450-0c28ff673572;#4;#EN|f2175f21-25d7-44a3-96da-d6a61b075e1b;#3;#INFO|d9136e7c-93a9-4c42-9d28-92b61e85f80c;#1;#EESC|422833ec-8d</vt:lpwstr>
  </property>
  <property fmtid="{D5CDD505-2E9C-101B-9397-08002B2CF9AE}" pid="39" name="AvailableTranslations_0">
    <vt:lpwstr/>
  </property>
  <property fmtid="{D5CDD505-2E9C-101B-9397-08002B2CF9AE}" pid="40" name="VersionStatus">
    <vt:lpwstr>6;#Final|ea5e6674-7b27-4bac-b091-73adbb394efe</vt:lpwstr>
  </property>
  <property fmtid="{D5CDD505-2E9C-101B-9397-08002B2CF9AE}" pid="41" name="VersionStatus_0">
    <vt:lpwstr>Final|ea5e6674-7b27-4bac-b091-73adbb394efe</vt:lpwstr>
  </property>
  <property fmtid="{D5CDD505-2E9C-101B-9397-08002B2CF9AE}" pid="42" name="FicheNumber">
    <vt:i4>2712</vt:i4>
  </property>
  <property fmtid="{D5CDD505-2E9C-101B-9397-08002B2CF9AE}" pid="43" name="DocumentYear">
    <vt:i4>2018</vt:i4>
  </property>
  <property fmtid="{D5CDD505-2E9C-101B-9397-08002B2CF9AE}" pid="44" name="DocumentSource">
    <vt:lpwstr>1;#EESC|422833ec-8d7e-4e65-8e4e-8bed07ffb729</vt:lpwstr>
  </property>
  <property fmtid="{D5CDD505-2E9C-101B-9397-08002B2CF9AE}" pid="45" name="DocumentType">
    <vt:lpwstr>3;#INFO|d9136e7c-93a9-4c42-9d28-92b61e85f80c</vt:lpwstr>
  </property>
  <property fmtid="{D5CDD505-2E9C-101B-9397-08002B2CF9AE}" pid="46" name="DocumentPart">
    <vt:i4>0</vt:i4>
  </property>
  <property fmtid="{D5CDD505-2E9C-101B-9397-08002B2CF9AE}" pid="47" name="RequestingService">
    <vt:lpwstr>Visites / Publications</vt:lpwstr>
  </property>
  <property fmtid="{D5CDD505-2E9C-101B-9397-08002B2CF9AE}" pid="48" name="MeetingName_0">
    <vt:lpwstr/>
  </property>
  <property fmtid="{D5CDD505-2E9C-101B-9397-08002B2CF9AE}" pid="49" name="DocumentLanguage">
    <vt:lpwstr>4;#EN|f2175f21-25d7-44a3-96da-d6a61b075e1b</vt:lpwstr>
  </property>
  <property fmtid="{D5CDD505-2E9C-101B-9397-08002B2CF9AE}" pid="50" name="DocumentLanguage_0">
    <vt:lpwstr>EN|f2175f21-25d7-44a3-96da-d6a61b075e1b</vt:lpwstr>
  </property>
</Properties>
</file>