
<file path=[Content_Types].xml><?xml version="1.0" encoding="utf-8"?>
<Types xmlns="http://schemas.openxmlformats.org/package/2006/content-types">
  <Default Extension="png" ContentType="image/png"/>
  <Default Extension="jfif" ContentType="image/jpe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50" r:id="rId2"/>
    <p:sldMasterId id="2147483667" r:id="rId3"/>
  </p:sldMasterIdLst>
  <p:notesMasterIdLst>
    <p:notesMasterId r:id="rId45"/>
  </p:notesMasterIdLst>
  <p:handoutMasterIdLst>
    <p:handoutMasterId r:id="rId46"/>
  </p:handoutMasterIdLst>
  <p:sldIdLst>
    <p:sldId id="342" r:id="rId4"/>
    <p:sldId id="464" r:id="rId5"/>
    <p:sldId id="433" r:id="rId6"/>
    <p:sldId id="414" r:id="rId7"/>
    <p:sldId id="465" r:id="rId8"/>
    <p:sldId id="467" r:id="rId9"/>
    <p:sldId id="477" r:id="rId10"/>
    <p:sldId id="478" r:id="rId11"/>
    <p:sldId id="468" r:id="rId12"/>
    <p:sldId id="466" r:id="rId13"/>
    <p:sldId id="419" r:id="rId14"/>
    <p:sldId id="480" r:id="rId15"/>
    <p:sldId id="479" r:id="rId16"/>
    <p:sldId id="482" r:id="rId17"/>
    <p:sldId id="489" r:id="rId18"/>
    <p:sldId id="490" r:id="rId19"/>
    <p:sldId id="491" r:id="rId20"/>
    <p:sldId id="469" r:id="rId21"/>
    <p:sldId id="470" r:id="rId22"/>
    <p:sldId id="499" r:id="rId23"/>
    <p:sldId id="500" r:id="rId24"/>
    <p:sldId id="501" r:id="rId25"/>
    <p:sldId id="502" r:id="rId26"/>
    <p:sldId id="471" r:id="rId27"/>
    <p:sldId id="434" r:id="rId28"/>
    <p:sldId id="492" r:id="rId29"/>
    <p:sldId id="493" r:id="rId30"/>
    <p:sldId id="435" r:id="rId31"/>
    <p:sldId id="431" r:id="rId32"/>
    <p:sldId id="495" r:id="rId33"/>
    <p:sldId id="494" r:id="rId34"/>
    <p:sldId id="472" r:id="rId35"/>
    <p:sldId id="473" r:id="rId36"/>
    <p:sldId id="474" r:id="rId37"/>
    <p:sldId id="496" r:id="rId38"/>
    <p:sldId id="497" r:id="rId39"/>
    <p:sldId id="498" r:id="rId40"/>
    <p:sldId id="475" r:id="rId41"/>
    <p:sldId id="421" r:id="rId42"/>
    <p:sldId id="476" r:id="rId43"/>
    <p:sldId id="430" r:id="rId44"/>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4194"/>
    <a:srgbClr val="D0D8E8"/>
    <a:srgbClr val="E9EDF4"/>
    <a:srgbClr val="DCC600"/>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22" autoAdjust="0"/>
    <p:restoredTop sz="86632" autoAdjust="0"/>
  </p:normalViewPr>
  <p:slideViewPr>
    <p:cSldViewPr>
      <p:cViewPr varScale="1">
        <p:scale>
          <a:sx n="96" d="100"/>
          <a:sy n="96" d="100"/>
        </p:scale>
        <p:origin x="109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6" d="100"/>
          <a:sy n="76" d="100"/>
        </p:scale>
        <p:origin x="3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50445" y="0"/>
            <a:ext cx="2945659" cy="496332"/>
          </a:xfrm>
          <a:prstGeom prst="rect">
            <a:avLst/>
          </a:prstGeom>
        </p:spPr>
        <p:txBody>
          <a:bodyPr vert="horz" lIns="91440" tIns="45720" rIns="91440" bIns="45720" rtlCol="0"/>
          <a:lstStyle>
            <a:lvl1pPr algn="r">
              <a:defRPr sz="1200"/>
            </a:lvl1pPr>
          </a:lstStyle>
          <a:p>
            <a:fld id="{A4CE6737-E128-49BD-A2DD-DD0B75354097}" type="datetimeFigureOut">
              <a:rPr lang="de-AT" smtClean="0"/>
              <a:t>04.06.2019</a:t>
            </a:fld>
            <a:endParaRPr lang="de-AT"/>
          </a:p>
        </p:txBody>
      </p:sp>
      <p:sp>
        <p:nvSpPr>
          <p:cNvPr id="4" name="Fußzeilenplatzhalter 3"/>
          <p:cNvSpPr>
            <a:spLocks noGrp="1"/>
          </p:cNvSpPr>
          <p:nvPr>
            <p:ph type="ftr" sz="quarter" idx="2"/>
          </p:nvPr>
        </p:nvSpPr>
        <p:spPr>
          <a:xfrm>
            <a:off x="2" y="9428584"/>
            <a:ext cx="2945659" cy="496332"/>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8CE6C4E1-CE8B-45E7-B8E0-6731004BC011}" type="slidenum">
              <a:rPr lang="de-AT" smtClean="0"/>
              <a:t>‹Nr.›</a:t>
            </a:fld>
            <a:endParaRPr lang="de-AT"/>
          </a:p>
        </p:txBody>
      </p:sp>
    </p:spTree>
    <p:extLst>
      <p:ext uri="{BB962C8B-B14F-4D97-AF65-F5344CB8AC3E}">
        <p14:creationId xmlns:p14="http://schemas.microsoft.com/office/powerpoint/2010/main" val="273835375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6058" cy="4961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530" y="2"/>
            <a:ext cx="2946058" cy="496100"/>
          </a:xfrm>
          <a:prstGeom prst="rect">
            <a:avLst/>
          </a:prstGeom>
        </p:spPr>
        <p:txBody>
          <a:bodyPr vert="horz" lIns="91440" tIns="45720" rIns="91440" bIns="45720" rtlCol="0"/>
          <a:lstStyle>
            <a:lvl1pPr algn="r">
              <a:defRPr sz="1200"/>
            </a:lvl1pPr>
          </a:lstStyle>
          <a:p>
            <a:fld id="{CE2E3882-F7EE-4BF5-9182-538B386FD964}" type="datetimeFigureOut">
              <a:rPr lang="de-AT" smtClean="0"/>
              <a:t>04.06.2019</a:t>
            </a:fld>
            <a:endParaRPr lang="de-AT"/>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442" y="4715272"/>
            <a:ext cx="5438792" cy="446722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9428221"/>
            <a:ext cx="2946058" cy="496100"/>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530" y="9428221"/>
            <a:ext cx="2946058" cy="496100"/>
          </a:xfrm>
          <a:prstGeom prst="rect">
            <a:avLst/>
          </a:prstGeom>
        </p:spPr>
        <p:txBody>
          <a:bodyPr vert="horz" lIns="91440" tIns="45720" rIns="91440" bIns="45720" rtlCol="0" anchor="b"/>
          <a:lstStyle>
            <a:lvl1pPr algn="r">
              <a:defRPr sz="1200"/>
            </a:lvl1pPr>
          </a:lstStyle>
          <a:p>
            <a:fld id="{C588C882-7E6C-470F-87EB-43D7112457D0}" type="slidenum">
              <a:rPr lang="de-AT" smtClean="0"/>
              <a:t>‹Nr.›</a:t>
            </a:fld>
            <a:endParaRPr lang="de-AT"/>
          </a:p>
        </p:txBody>
      </p:sp>
    </p:spTree>
    <p:extLst>
      <p:ext uri="{BB962C8B-B14F-4D97-AF65-F5344CB8AC3E}">
        <p14:creationId xmlns:p14="http://schemas.microsoft.com/office/powerpoint/2010/main" val="8785764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Tree>
    <p:extLst>
      <p:ext uri="{BB962C8B-B14F-4D97-AF65-F5344CB8AC3E}">
        <p14:creationId xmlns:p14="http://schemas.microsoft.com/office/powerpoint/2010/main" val="121764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710839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003390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176724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156107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916434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29375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132300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835998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651355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134576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608946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40820672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450459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6826723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7557205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5106089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6369227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9444244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9429747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0239521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371142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85546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7431888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0163501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2193741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0567146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8390146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4013636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1137682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489891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8773282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219302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6163298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0876723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42694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1729303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699246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2597316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214002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p:txBody>
      </p:sp>
    </p:spTree>
    <p:extLst>
      <p:ext uri="{BB962C8B-B14F-4D97-AF65-F5344CB8AC3E}">
        <p14:creationId xmlns:p14="http://schemas.microsoft.com/office/powerpoint/2010/main" val="3978140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0D7FDF2B-CA63-4557-9C6A-A68193F8C223}" type="datetime1">
              <a:rPr lang="de-AT" smtClean="0"/>
              <a:t>04.06.2019</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89247EB1-EF86-457E-8D6F-4C3197ED379B}" type="slidenum">
              <a:rPr lang="de-AT" smtClean="0"/>
              <a:t>‹Nr.›</a:t>
            </a:fld>
            <a:endParaRPr lang="de-AT"/>
          </a:p>
        </p:txBody>
      </p:sp>
    </p:spTree>
    <p:extLst>
      <p:ext uri="{BB962C8B-B14F-4D97-AF65-F5344CB8AC3E}">
        <p14:creationId xmlns:p14="http://schemas.microsoft.com/office/powerpoint/2010/main" val="34817355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0A97BAC0-8D51-4A57-825E-2A1249A99E04}" type="datetime1">
              <a:rPr lang="de-AT" smtClean="0"/>
              <a:t>04.06.2019</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836364F5-18AE-49A6-B1AE-5E57F0FD5A2C}" type="slidenum">
              <a:rPr lang="de-AT" smtClean="0"/>
              <a:t>‹Nr.›</a:t>
            </a:fld>
            <a:endParaRPr lang="de-AT"/>
          </a:p>
        </p:txBody>
      </p:sp>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0232" y="260648"/>
            <a:ext cx="1924647" cy="785256"/>
          </a:xfrm>
          <a:prstGeom prst="rect">
            <a:avLst/>
          </a:prstGeom>
        </p:spPr>
      </p:pic>
    </p:spTree>
    <p:extLst>
      <p:ext uri="{BB962C8B-B14F-4D97-AF65-F5344CB8AC3E}">
        <p14:creationId xmlns:p14="http://schemas.microsoft.com/office/powerpoint/2010/main" val="13720877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5275464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52163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867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45378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Only">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600076" y="930278"/>
            <a:ext cx="7916863" cy="160300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3" name="Rectangle 15"/>
          <p:cNvSpPr>
            <a:spLocks noGrp="1" noChangeArrowheads="1"/>
          </p:cNvSpPr>
          <p:nvPr>
            <p:ph type="sldNum" sz="quarter" idx="10"/>
          </p:nvPr>
        </p:nvSpPr>
        <p:spPr>
          <a:xfrm>
            <a:off x="7673761" y="6304280"/>
            <a:ext cx="804955" cy="138499"/>
          </a:xfrm>
          <a:prstGeom prst="rect">
            <a:avLst/>
          </a:prstGeom>
          <a:ln/>
        </p:spPr>
        <p:txBody>
          <a:bodyPr/>
          <a:lstStyle>
            <a:lvl1pPr>
              <a:defRPr/>
            </a:lvl1pPr>
          </a:lstStyle>
          <a:p>
            <a:pPr>
              <a:defRPr/>
            </a:pPr>
            <a:r>
              <a:rPr lang="de-DE">
                <a:solidFill>
                  <a:prstClr val="black"/>
                </a:solidFill>
              </a:rPr>
              <a:t>© via donau I </a:t>
            </a:r>
            <a:fld id="{AE1A63EC-2643-4953-AB70-18053DC46B5B}" type="slidenum">
              <a:rPr lang="en-GB">
                <a:solidFill>
                  <a:prstClr val="black"/>
                </a:solidFill>
              </a:rPr>
              <a:pPr>
                <a:defRPr/>
              </a:pPr>
              <a:t>‹Nr.›</a:t>
            </a:fld>
            <a:endParaRPr lang="en-GB">
              <a:solidFill>
                <a:prstClr val="black"/>
              </a:solidFill>
            </a:endParaRPr>
          </a:p>
        </p:txBody>
      </p:sp>
    </p:spTree>
    <p:extLst>
      <p:ext uri="{BB962C8B-B14F-4D97-AF65-F5344CB8AC3E}">
        <p14:creationId xmlns:p14="http://schemas.microsoft.com/office/powerpoint/2010/main" val="1693284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3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66751" y="1090256"/>
            <a:ext cx="6479931" cy="371897"/>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666751" y="2023578"/>
            <a:ext cx="6479931" cy="160300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5"/>
          <p:cNvSpPr>
            <a:spLocks noGrp="1" noChangeArrowheads="1"/>
          </p:cNvSpPr>
          <p:nvPr>
            <p:ph type="sldNum" sz="quarter" idx="10"/>
          </p:nvPr>
        </p:nvSpPr>
        <p:spPr>
          <a:xfrm>
            <a:off x="7673761" y="6304280"/>
            <a:ext cx="804955" cy="138499"/>
          </a:xfrm>
          <a:prstGeom prst="rect">
            <a:avLst/>
          </a:prstGeom>
          <a:ln/>
        </p:spPr>
        <p:txBody>
          <a:bodyPr/>
          <a:lstStyle>
            <a:lvl1pPr>
              <a:defRPr/>
            </a:lvl1pPr>
          </a:lstStyle>
          <a:p>
            <a:pPr>
              <a:defRPr/>
            </a:pPr>
            <a:r>
              <a:rPr lang="de-DE">
                <a:solidFill>
                  <a:prstClr val="black"/>
                </a:solidFill>
              </a:rPr>
              <a:t>© via donau I </a:t>
            </a:r>
            <a:fld id="{896B53FA-2509-4394-87D5-0479740BDB71}" type="slidenum">
              <a:rPr lang="en-GB">
                <a:solidFill>
                  <a:prstClr val="black"/>
                </a:solidFill>
              </a:rPr>
              <a:pPr>
                <a:defRPr/>
              </a:pPr>
              <a:t>‹Nr.›</a:t>
            </a:fld>
            <a:endParaRPr lang="en-GB">
              <a:solidFill>
                <a:prstClr val="black"/>
              </a:solidFill>
            </a:endParaRPr>
          </a:p>
        </p:txBody>
      </p:sp>
    </p:spTree>
    <p:extLst>
      <p:ext uri="{BB962C8B-B14F-4D97-AF65-F5344CB8AC3E}">
        <p14:creationId xmlns:p14="http://schemas.microsoft.com/office/powerpoint/2010/main" val="3317392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xfrm>
            <a:off x="7673761" y="6304280"/>
            <a:ext cx="804955" cy="138499"/>
          </a:xfrm>
          <a:prstGeom prst="rect">
            <a:avLst/>
          </a:prstGeom>
          <a:ln/>
        </p:spPr>
        <p:txBody>
          <a:bodyPr/>
          <a:lstStyle>
            <a:lvl1pPr>
              <a:defRPr/>
            </a:lvl1pPr>
          </a:lstStyle>
          <a:p>
            <a:pPr>
              <a:defRPr/>
            </a:pPr>
            <a:r>
              <a:rPr lang="de-DE">
                <a:solidFill>
                  <a:prstClr val="black"/>
                </a:solidFill>
              </a:rPr>
              <a:t>© via donau I </a:t>
            </a:r>
            <a:fld id="{9AC7F115-6613-406B-83D3-063CC299F752}" type="slidenum">
              <a:rPr lang="en-GB">
                <a:solidFill>
                  <a:prstClr val="black"/>
                </a:solidFill>
              </a:rPr>
              <a:pPr>
                <a:defRPr/>
              </a:pPr>
              <a:t>‹Nr.›</a:t>
            </a:fld>
            <a:endParaRPr lang="en-GB">
              <a:solidFill>
                <a:prstClr val="black"/>
              </a:solidFill>
            </a:endParaRPr>
          </a:p>
        </p:txBody>
      </p:sp>
    </p:spTree>
    <p:extLst>
      <p:ext uri="{BB962C8B-B14F-4D97-AF65-F5344CB8AC3E}">
        <p14:creationId xmlns:p14="http://schemas.microsoft.com/office/powerpoint/2010/main" val="8584741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A68628-D373-40BC-BF43-34A9083F6904}" type="datetime1">
              <a:rPr lang="de-AT" smtClean="0"/>
              <a:t>04.06.2019</a:t>
            </a:fld>
            <a:endParaRPr lang="de-AT"/>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247EB1-EF86-457E-8D6F-4C3197ED379B}" type="slidenum">
              <a:rPr lang="de-AT" smtClean="0"/>
              <a:t>‹Nr.›</a:t>
            </a:fld>
            <a:endParaRPr lang="de-AT"/>
          </a:p>
        </p:txBody>
      </p:sp>
      <p:pic>
        <p:nvPicPr>
          <p:cNvPr id="7" name="Picture 14" descr="Sample X.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4089400"/>
            <a:ext cx="91440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935413" y="1628775"/>
            <a:ext cx="52085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1"/>
          <p:cNvSpPr txBox="1">
            <a:spLocks/>
          </p:cNvSpPr>
          <p:nvPr userDrawn="1"/>
        </p:nvSpPr>
        <p:spPr bwMode="auto">
          <a:xfrm>
            <a:off x="469801" y="1988840"/>
            <a:ext cx="8204398" cy="10856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400" u="sng" dirty="0">
              <a:solidFill>
                <a:srgbClr val="0E4194"/>
              </a:solidFill>
              <a:ea typeface="MS PGothic" panose="020B0600070205080204" pitchFamily="34" charset="-128"/>
            </a:endParaRPr>
          </a:p>
        </p:txBody>
      </p:sp>
      <p:sp>
        <p:nvSpPr>
          <p:cNvPr id="12" name="Textfeld 11"/>
          <p:cNvSpPr txBox="1"/>
          <p:nvPr userDrawn="1"/>
        </p:nvSpPr>
        <p:spPr>
          <a:xfrm>
            <a:off x="5940152" y="3717032"/>
            <a:ext cx="2808312" cy="369332"/>
          </a:xfrm>
          <a:prstGeom prst="rect">
            <a:avLst/>
          </a:prstGeom>
          <a:noFill/>
        </p:spPr>
        <p:txBody>
          <a:bodyPr wrap="square" rtlCol="0">
            <a:spAutoFit/>
          </a:bodyPr>
          <a:lstStyle/>
          <a:p>
            <a:endParaRPr lang="de-AT" dirty="0">
              <a:solidFill>
                <a:srgbClr val="0E4194"/>
              </a:solidFill>
            </a:endParaRPr>
          </a:p>
        </p:txBody>
      </p:sp>
      <p:pic>
        <p:nvPicPr>
          <p:cNvPr id="3" name="Grafik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539706" y="305647"/>
            <a:ext cx="2454118" cy="1001280"/>
          </a:xfrm>
          <a:prstGeom prst="rect">
            <a:avLst/>
          </a:prstGeom>
        </p:spPr>
      </p:pic>
    </p:spTree>
    <p:extLst>
      <p:ext uri="{BB962C8B-B14F-4D97-AF65-F5344CB8AC3E}">
        <p14:creationId xmlns:p14="http://schemas.microsoft.com/office/powerpoint/2010/main" val="350604577"/>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ECB83B-600A-4A06-BD9C-783080F69FD2}" type="datetime1">
              <a:rPr lang="de-AT" smtClean="0"/>
              <a:t>04.06.2019</a:t>
            </a:fld>
            <a:endParaRPr lang="de-AT"/>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6364F5-18AE-49A6-B1AE-5E57F0FD5A2C}" type="slidenum">
              <a:rPr lang="de-AT" smtClean="0"/>
              <a:t>‹Nr.›</a:t>
            </a:fld>
            <a:endParaRPr lang="de-AT"/>
          </a:p>
        </p:txBody>
      </p:sp>
      <p:cxnSp>
        <p:nvCxnSpPr>
          <p:cNvPr id="9" name="Gerade Verbindung 8"/>
          <p:cNvCxnSpPr/>
          <p:nvPr userDrawn="1"/>
        </p:nvCxnSpPr>
        <p:spPr>
          <a:xfrm flipH="1">
            <a:off x="250825" y="1268760"/>
            <a:ext cx="8569325" cy="0"/>
          </a:xfrm>
          <a:prstGeom prst="line">
            <a:avLst/>
          </a:prstGeom>
          <a:ln w="12700">
            <a:solidFill>
              <a:srgbClr val="0E419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3903070"/>
      </p:ext>
    </p:extLst>
  </p:cSld>
  <p:clrMap bg1="lt1" tx1="dk1" bg2="lt2" tx2="dk2" accent1="accent1" accent2="accent2" accent3="accent3" accent4="accent4" accent5="accent5" accent6="accent6" hlink="hlink" folHlink="folHlink"/>
  <p:sldLayoutIdLst>
    <p:sldLayoutId id="2147483664"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513493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2" r:id="rId4"/>
    <p:sldLayoutId id="2147483673" r:id="rId5"/>
    <p:sldLayoutId id="2147483674" r:id="rId6"/>
    <p:sldLayoutId id="2147483675" r:id="rId7"/>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0.jpe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0.jpe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0.jpe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www.danube-capacitycooperation.eu/donors-conference"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18.jpg"/><Relationship Id="rId5" Type="http://schemas.openxmlformats.org/officeDocument/2006/relationships/image" Target="../media/image10.jpe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1.jpeg"/><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4.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hyperlink" Target="https://secco2.eu/" TargetMode="External"/><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8.xml"/><Relationship Id="rId6" Type="http://schemas.openxmlformats.org/officeDocument/2006/relationships/hyperlink" Target="http://www.euro-access.eu/" TargetMode="External"/><Relationship Id="rId5" Type="http://schemas.openxmlformats.org/officeDocument/2006/relationships/image" Target="../media/image10.jpe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8" Type="http://schemas.openxmlformats.org/officeDocument/2006/relationships/hyperlink" Target="http://www.interreg-danube.eu/uploads/media/approved_project_output/0001/11/61b69d88041cebd60eb651eb59bc92d4f19e2a9d.pdf" TargetMode="External"/><Relationship Id="rId13" Type="http://schemas.openxmlformats.org/officeDocument/2006/relationships/image" Target="../media/image24.jfif"/><Relationship Id="rId3" Type="http://schemas.openxmlformats.org/officeDocument/2006/relationships/image" Target="../media/image8.jpeg"/><Relationship Id="rId7" Type="http://schemas.openxmlformats.org/officeDocument/2006/relationships/hyperlink" Target="http://www.interreg-danube.eu/uploads/media/approved_project_output/0001/29/7951bad5c888f772c6881fcf11713c3349b7d14b.pdf" TargetMode="External"/><Relationship Id="rId12" Type="http://schemas.openxmlformats.org/officeDocument/2006/relationships/hyperlink" Target="http://www.euro-access.eu/" TargetMode="External"/><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hyperlink" Target="http://www.interreg-danube.eu/uploads/media/approved_project_output/0001/22/b5c8a9e91e67f33fda8dd6ce9c9a11bbaa31c18e.pdf" TargetMode="External"/><Relationship Id="rId11" Type="http://schemas.openxmlformats.org/officeDocument/2006/relationships/hyperlink" Target="http://cotamp.gis.si/attractive_danube/" TargetMode="External"/><Relationship Id="rId5" Type="http://schemas.openxmlformats.org/officeDocument/2006/relationships/image" Target="../media/image10.jpeg"/><Relationship Id="rId15" Type="http://schemas.openxmlformats.org/officeDocument/2006/relationships/image" Target="../media/image26.jfif"/><Relationship Id="rId10" Type="http://schemas.openxmlformats.org/officeDocument/2006/relationships/hyperlink" Target="http://www.interreg-danube.eu/uploads/media/approved_project_output/0001/25/3e31c97602667808c196d223d749a22b431d9ee1.pdf" TargetMode="External"/><Relationship Id="rId4" Type="http://schemas.openxmlformats.org/officeDocument/2006/relationships/image" Target="../media/image9.png"/><Relationship Id="rId9" Type="http://schemas.openxmlformats.org/officeDocument/2006/relationships/hyperlink" Target="http://www.interreg-danube.eu/uploads/media/approved_project_output/0001/10/75e746c442d8907c033be75e5caf365b585f36cd.pdf" TargetMode="External"/><Relationship Id="rId14" Type="http://schemas.openxmlformats.org/officeDocument/2006/relationships/image" Target="../media/image25.jfif"/></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8.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27.jfif"/><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0.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8" Type="http://schemas.openxmlformats.org/officeDocument/2006/relationships/hyperlink" Target="http://www.danube-capacitycooperation.eu/" TargetMode="External"/><Relationship Id="rId3" Type="http://schemas.openxmlformats.org/officeDocument/2006/relationships/image" Target="../media/image8.jpeg"/><Relationship Id="rId7" Type="http://schemas.openxmlformats.org/officeDocument/2006/relationships/hyperlink" Target="mailto:nina.cepon@cep.si" TargetMode="External"/><Relationship Id="rId12"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hyperlink" Target="mailto:Rudolf.Schicker@pa10-danube.eu" TargetMode="External"/><Relationship Id="rId11" Type="http://schemas.openxmlformats.org/officeDocument/2006/relationships/image" Target="../media/image28.png"/><Relationship Id="rId5" Type="http://schemas.openxmlformats.org/officeDocument/2006/relationships/image" Target="../media/image10.jpeg"/><Relationship Id="rId10" Type="http://schemas.openxmlformats.org/officeDocument/2006/relationships/hyperlink" Target="twitter.com/PA10_EUSDR" TargetMode="External"/><Relationship Id="rId4" Type="http://schemas.openxmlformats.org/officeDocument/2006/relationships/image" Target="../media/image9.png"/><Relationship Id="rId9" Type="http://schemas.openxmlformats.org/officeDocument/2006/relationships/hyperlink" Target="http://www.facebook.com/EUSDRPA1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http://www.danube-capacitycooperation.eu/news/6th-danube-participation-day-register-now" TargetMode="External"/><Relationship Id="rId5" Type="http://schemas.openxmlformats.org/officeDocument/2006/relationships/image" Target="../media/image10.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Sample X.jpg"/>
          <p:cNvPicPr>
            <a:picLocks noChangeAspect="1"/>
          </p:cNvPicPr>
          <p:nvPr/>
        </p:nvPicPr>
        <p:blipFill>
          <a:blip r:embed="rId3" cstate="print"/>
          <a:stretch>
            <a:fillRect/>
          </a:stretch>
        </p:blipFill>
        <p:spPr>
          <a:xfrm>
            <a:off x="0" y="3874519"/>
            <a:ext cx="9144000" cy="2983482"/>
          </a:xfrm>
          <a:prstGeom prst="rect">
            <a:avLst/>
          </a:prstGeom>
        </p:spPr>
      </p:pic>
      <p:sp>
        <p:nvSpPr>
          <p:cNvPr id="5" name="Textplatzhalter 3"/>
          <p:cNvSpPr txBox="1">
            <a:spLocks/>
          </p:cNvSpPr>
          <p:nvPr/>
        </p:nvSpPr>
        <p:spPr>
          <a:xfrm>
            <a:off x="4774556" y="3539102"/>
            <a:ext cx="3515146" cy="369332"/>
          </a:xfrm>
          <a:prstGeom prst="rect">
            <a:avLst/>
          </a:prstGeom>
          <a:noFill/>
        </p:spPr>
        <p:txBody>
          <a:bodyPr wrap="square" anchor="ctr"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de-DE" sz="1800" dirty="0" smtClean="0">
                <a:solidFill>
                  <a:srgbClr val="0E4194"/>
                </a:solidFill>
                <a:latin typeface="+mj-lt"/>
                <a:ea typeface="MS PGothic" panose="020B0600070205080204" pitchFamily="34" charset="-128"/>
              </a:rPr>
              <a:t>20 May 2019 | </a:t>
            </a:r>
            <a:r>
              <a:rPr lang="de-DE" sz="1800" dirty="0" err="1" smtClean="0">
                <a:solidFill>
                  <a:srgbClr val="0E4194"/>
                </a:solidFill>
                <a:latin typeface="+mj-lt"/>
                <a:ea typeface="MS PGothic" panose="020B0600070205080204" pitchFamily="34" charset="-128"/>
              </a:rPr>
              <a:t>Bucharest</a:t>
            </a:r>
            <a:endParaRPr lang="de-DE" sz="1800" dirty="0">
              <a:solidFill>
                <a:srgbClr val="0E4194"/>
              </a:solidFill>
              <a:latin typeface="+mj-lt"/>
              <a:ea typeface="MS PGothic" panose="020B0600070205080204" pitchFamily="34" charset="-128"/>
            </a:endParaRPr>
          </a:p>
        </p:txBody>
      </p:sp>
      <p:sp>
        <p:nvSpPr>
          <p:cNvPr id="7" name="Titel 1"/>
          <p:cNvSpPr>
            <a:spLocks noGrp="1"/>
          </p:cNvSpPr>
          <p:nvPr>
            <p:ph type="ctrTitle" idx="4294967295"/>
          </p:nvPr>
        </p:nvSpPr>
        <p:spPr>
          <a:xfrm>
            <a:off x="346572" y="2160935"/>
            <a:ext cx="8064896" cy="941388"/>
          </a:xfrm>
          <a:prstGeom prst="rect">
            <a:avLst/>
          </a:prstGeom>
        </p:spPr>
        <p:txBody>
          <a:bodyPr>
            <a:normAutofit fontScale="90000"/>
          </a:bodyPr>
          <a:lstStyle/>
          <a:p>
            <a:pPr lvl="0" algn="l" defTabSz="914400">
              <a:spcBef>
                <a:spcPts val="0"/>
              </a:spcBef>
            </a:pPr>
            <a:r>
              <a:rPr lang="en-US" sz="2200" b="1" dirty="0" smtClean="0">
                <a:solidFill>
                  <a:srgbClr val="0E4194"/>
                </a:solidFill>
                <a:ea typeface="MS PGothic" panose="020B0600070205080204" pitchFamily="34" charset="-128"/>
                <a:cs typeface="+mn-cs"/>
              </a:rPr>
              <a:t>EUSDR Priority Area 10</a:t>
            </a:r>
            <a:r>
              <a:rPr lang="en-US" sz="4400" b="1" dirty="0" smtClean="0">
                <a:solidFill>
                  <a:srgbClr val="0E4194"/>
                </a:solidFill>
                <a:ea typeface="MS PGothic" panose="020B0600070205080204" pitchFamily="34" charset="-128"/>
                <a:cs typeface="+mn-cs"/>
              </a:rPr>
              <a:t/>
            </a:r>
            <a:br>
              <a:rPr lang="en-US" sz="4400" b="1" dirty="0" smtClean="0">
                <a:solidFill>
                  <a:srgbClr val="0E4194"/>
                </a:solidFill>
                <a:ea typeface="MS PGothic" panose="020B0600070205080204" pitchFamily="34" charset="-128"/>
                <a:cs typeface="+mn-cs"/>
              </a:rPr>
            </a:br>
            <a:r>
              <a:rPr lang="en-US" sz="5800" b="1" dirty="0" smtClean="0">
                <a:solidFill>
                  <a:srgbClr val="0E4194"/>
                </a:solidFill>
                <a:ea typeface="MS PGothic" panose="020B0600070205080204" pitchFamily="34" charset="-128"/>
                <a:cs typeface="+mn-cs"/>
              </a:rPr>
              <a:t>16</a:t>
            </a:r>
            <a:r>
              <a:rPr lang="en-US" sz="5800" b="1" baseline="30000" dirty="0" smtClean="0">
                <a:solidFill>
                  <a:srgbClr val="0E4194"/>
                </a:solidFill>
                <a:ea typeface="MS PGothic" panose="020B0600070205080204" pitchFamily="34" charset="-128"/>
                <a:cs typeface="+mn-cs"/>
              </a:rPr>
              <a:t>th</a:t>
            </a:r>
            <a:r>
              <a:rPr lang="en-US" sz="5800" b="1" dirty="0" smtClean="0">
                <a:solidFill>
                  <a:srgbClr val="0E4194"/>
                </a:solidFill>
                <a:ea typeface="MS PGothic" panose="020B0600070205080204" pitchFamily="34" charset="-128"/>
                <a:cs typeface="+mn-cs"/>
              </a:rPr>
              <a:t> Steering Group Meeting</a:t>
            </a:r>
            <a:r>
              <a:rPr lang="en-US" sz="6000" b="1" dirty="0" smtClean="0">
                <a:solidFill>
                  <a:srgbClr val="0E4194"/>
                </a:solidFill>
                <a:ea typeface="MS PGothic" panose="020B0600070205080204" pitchFamily="34" charset="-128"/>
                <a:cs typeface="+mn-cs"/>
              </a:rPr>
              <a:t/>
            </a:r>
            <a:br>
              <a:rPr lang="en-US" sz="6000" b="1" dirty="0" smtClean="0">
                <a:solidFill>
                  <a:srgbClr val="0E4194"/>
                </a:solidFill>
                <a:ea typeface="MS PGothic" panose="020B0600070205080204" pitchFamily="34" charset="-128"/>
                <a:cs typeface="+mn-cs"/>
              </a:rPr>
            </a:br>
            <a:endParaRPr lang="en-US" sz="2000" dirty="0">
              <a:solidFill>
                <a:srgbClr val="0E4194"/>
              </a:solidFill>
              <a:ea typeface="MS PGothic" panose="020B0600070205080204" pitchFamily="34" charset="-128"/>
              <a:cs typeface="+mn-cs"/>
            </a:endParaRPr>
          </a:p>
        </p:txBody>
      </p:sp>
      <p:sp>
        <p:nvSpPr>
          <p:cNvPr id="8" name="Titel 1"/>
          <p:cNvSpPr txBox="1">
            <a:spLocks/>
          </p:cNvSpPr>
          <p:nvPr/>
        </p:nvSpPr>
        <p:spPr>
          <a:xfrm>
            <a:off x="395536" y="2631629"/>
            <a:ext cx="7772400" cy="9413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700" dirty="0">
              <a:solidFill>
                <a:srgbClr val="F28800"/>
              </a:solidFill>
              <a:ea typeface="ＭＳ Ｐゴシック" pitchFamily="34" charset="-128"/>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4968" y="1628800"/>
            <a:ext cx="5209032" cy="1524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13" name="Grafik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14" name="Grafik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spTree>
    <p:extLst>
      <p:ext uri="{BB962C8B-B14F-4D97-AF65-F5344CB8AC3E}">
        <p14:creationId xmlns:p14="http://schemas.microsoft.com/office/powerpoint/2010/main" val="2957062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62826"/>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3200" b="1" kern="0" dirty="0">
              <a:solidFill>
                <a:srgbClr val="0E4194"/>
              </a:solidFill>
            </a:endParaRPr>
          </a:p>
          <a:p>
            <a:pPr marL="0" indent="0" algn="ctr">
              <a:buNone/>
            </a:pPr>
            <a:r>
              <a:rPr lang="de-AT" sz="6000" b="1" kern="0" dirty="0" smtClean="0">
                <a:solidFill>
                  <a:schemeClr val="bg1"/>
                </a:solidFill>
              </a:rPr>
              <a:t>EUSDR Annual Forum 2019</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4170916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r>
              <a:rPr lang="de-AT" sz="6000" b="1" kern="0" dirty="0" smtClean="0">
                <a:solidFill>
                  <a:schemeClr val="bg1"/>
                </a:solidFill>
              </a:rPr>
              <a:t>Revision </a:t>
            </a:r>
            <a:r>
              <a:rPr lang="de-AT" sz="6000" b="1" kern="0" dirty="0" err="1" smtClean="0">
                <a:solidFill>
                  <a:schemeClr val="bg1"/>
                </a:solidFill>
              </a:rPr>
              <a:t>of</a:t>
            </a:r>
            <a:r>
              <a:rPr lang="de-AT" sz="6000" b="1" kern="0" dirty="0" smtClean="0">
                <a:solidFill>
                  <a:schemeClr val="bg1"/>
                </a:solidFill>
              </a:rPr>
              <a:t> </a:t>
            </a:r>
            <a:r>
              <a:rPr lang="de-AT" sz="6000" b="1" kern="0" dirty="0" err="1" smtClean="0">
                <a:solidFill>
                  <a:schemeClr val="bg1"/>
                </a:solidFill>
              </a:rPr>
              <a:t>the</a:t>
            </a:r>
            <a:r>
              <a:rPr lang="de-AT" sz="6000" b="1" kern="0" dirty="0" smtClean="0">
                <a:solidFill>
                  <a:schemeClr val="bg1"/>
                </a:solidFill>
              </a:rPr>
              <a:t> </a:t>
            </a:r>
          </a:p>
          <a:p>
            <a:pPr marL="0" indent="0" algn="ctr">
              <a:buNone/>
            </a:pPr>
            <a:r>
              <a:rPr lang="de-AT" sz="6000" b="1" kern="0" dirty="0" smtClean="0">
                <a:solidFill>
                  <a:schemeClr val="bg1"/>
                </a:solidFill>
              </a:rPr>
              <a:t>EUSDR Action Plan</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1906555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3" name="Titel 42"/>
          <p:cNvSpPr>
            <a:spLocks noGrp="1"/>
          </p:cNvSpPr>
          <p:nvPr>
            <p:ph type="title"/>
          </p:nvPr>
        </p:nvSpPr>
        <p:spPr>
          <a:xfrm>
            <a:off x="1304649" y="1975518"/>
            <a:ext cx="6479931" cy="371897"/>
          </a:xfrm>
        </p:spPr>
        <p:txBody>
          <a:bodyPr/>
          <a:lstStyle/>
          <a:p>
            <a:r>
              <a:rPr lang="de-AT" sz="3600" b="1" kern="0" dirty="0" smtClean="0">
                <a:solidFill>
                  <a:srgbClr val="0E4194"/>
                </a:solidFill>
                <a:latin typeface="+mn-lt"/>
                <a:ea typeface="+mn-ea"/>
                <a:cs typeface="+mn-cs"/>
              </a:rPr>
              <a:t>Revision </a:t>
            </a:r>
            <a:r>
              <a:rPr lang="de-AT" sz="3600" b="1" kern="0" dirty="0" err="1" smtClean="0">
                <a:solidFill>
                  <a:srgbClr val="0E4194"/>
                </a:solidFill>
                <a:latin typeface="+mn-lt"/>
                <a:ea typeface="+mn-ea"/>
                <a:cs typeface="+mn-cs"/>
              </a:rPr>
              <a:t>of</a:t>
            </a:r>
            <a:r>
              <a:rPr lang="de-AT" sz="3600" b="1" kern="0" dirty="0" smtClean="0">
                <a:solidFill>
                  <a:srgbClr val="0E4194"/>
                </a:solidFill>
                <a:latin typeface="+mn-lt"/>
                <a:ea typeface="+mn-ea"/>
                <a:cs typeface="+mn-cs"/>
              </a:rPr>
              <a:t> </a:t>
            </a:r>
            <a:r>
              <a:rPr lang="de-AT" sz="3600" b="1" kern="0" dirty="0" err="1" smtClean="0">
                <a:solidFill>
                  <a:srgbClr val="0E4194"/>
                </a:solidFill>
                <a:latin typeface="+mn-lt"/>
                <a:ea typeface="+mn-ea"/>
                <a:cs typeface="+mn-cs"/>
              </a:rPr>
              <a:t>the</a:t>
            </a:r>
            <a:r>
              <a:rPr lang="de-AT" sz="3600" b="1" kern="0" dirty="0" smtClean="0">
                <a:solidFill>
                  <a:srgbClr val="0E4194"/>
                </a:solidFill>
                <a:latin typeface="+mn-lt"/>
                <a:ea typeface="+mn-ea"/>
                <a:cs typeface="+mn-cs"/>
              </a:rPr>
              <a:t> Action Plan – State </a:t>
            </a:r>
            <a:r>
              <a:rPr lang="de-AT" sz="3600" b="1" kern="0" dirty="0" err="1" smtClean="0">
                <a:solidFill>
                  <a:srgbClr val="0E4194"/>
                </a:solidFill>
                <a:latin typeface="+mn-lt"/>
                <a:ea typeface="+mn-ea"/>
                <a:cs typeface="+mn-cs"/>
              </a:rPr>
              <a:t>of</a:t>
            </a:r>
            <a:r>
              <a:rPr lang="de-AT" sz="3600" b="1" kern="0" dirty="0" smtClean="0">
                <a:solidFill>
                  <a:srgbClr val="0E4194"/>
                </a:solidFill>
                <a:latin typeface="+mn-lt"/>
                <a:ea typeface="+mn-ea"/>
                <a:cs typeface="+mn-cs"/>
              </a:rPr>
              <a:t> Play in </a:t>
            </a:r>
            <a:r>
              <a:rPr lang="de-AT" sz="3600" b="1" kern="0" dirty="0" err="1" smtClean="0">
                <a:solidFill>
                  <a:srgbClr val="0E4194"/>
                </a:solidFill>
                <a:latin typeface="+mn-lt"/>
                <a:ea typeface="+mn-ea"/>
                <a:cs typeface="+mn-cs"/>
              </a:rPr>
              <a:t>Priority</a:t>
            </a:r>
            <a:r>
              <a:rPr lang="de-AT" sz="3600" b="1" kern="0" dirty="0" smtClean="0">
                <a:solidFill>
                  <a:srgbClr val="0E4194"/>
                </a:solidFill>
                <a:latin typeface="+mn-lt"/>
                <a:ea typeface="+mn-ea"/>
                <a:cs typeface="+mn-cs"/>
              </a:rPr>
              <a:t> Area 10</a:t>
            </a:r>
            <a:endParaRPr lang="de-AT" sz="3600" b="1" kern="0" dirty="0">
              <a:solidFill>
                <a:srgbClr val="0E4194"/>
              </a:solidFill>
              <a:latin typeface="+mn-lt"/>
              <a:ea typeface="+mn-ea"/>
              <a:cs typeface="+mn-cs"/>
            </a:endParaRPr>
          </a:p>
        </p:txBody>
      </p:sp>
      <p:sp>
        <p:nvSpPr>
          <p:cNvPr id="10" name="Abgerundetes Rechteck 9"/>
          <p:cNvSpPr/>
          <p:nvPr/>
        </p:nvSpPr>
        <p:spPr>
          <a:xfrm>
            <a:off x="-377013" y="3501008"/>
            <a:ext cx="8181132" cy="1080120"/>
          </a:xfrm>
          <a:prstGeom prst="roundRect">
            <a:avLst/>
          </a:prstGeom>
          <a:solidFill>
            <a:srgbClr val="0E4194">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11" name="Textfeld 10"/>
          <p:cNvSpPr txBox="1"/>
          <p:nvPr/>
        </p:nvSpPr>
        <p:spPr>
          <a:xfrm>
            <a:off x="248600" y="3718773"/>
            <a:ext cx="7367274" cy="646331"/>
          </a:xfrm>
          <a:prstGeom prst="rect">
            <a:avLst/>
          </a:prstGeom>
          <a:noFill/>
        </p:spPr>
        <p:txBody>
          <a:bodyPr wrap="square" rtlCol="0">
            <a:spAutoFit/>
          </a:bodyPr>
          <a:lstStyle/>
          <a:p>
            <a:r>
              <a:rPr lang="de-AT" sz="3600" b="1" dirty="0" err="1" smtClean="0">
                <a:solidFill>
                  <a:schemeClr val="bg1"/>
                </a:solidFill>
              </a:rPr>
              <a:t>What</a:t>
            </a:r>
            <a:r>
              <a:rPr lang="de-AT" sz="3600" b="1" dirty="0" smtClean="0">
                <a:solidFill>
                  <a:schemeClr val="bg1"/>
                </a:solidFill>
              </a:rPr>
              <a:t> </a:t>
            </a:r>
            <a:r>
              <a:rPr lang="de-AT" sz="3600" b="1" dirty="0" err="1" smtClean="0">
                <a:solidFill>
                  <a:schemeClr val="bg1"/>
                </a:solidFill>
              </a:rPr>
              <a:t>has</a:t>
            </a:r>
            <a:r>
              <a:rPr lang="de-AT" sz="3600" b="1" dirty="0" smtClean="0">
                <a:solidFill>
                  <a:schemeClr val="bg1"/>
                </a:solidFill>
              </a:rPr>
              <a:t> </a:t>
            </a:r>
            <a:r>
              <a:rPr lang="de-AT" sz="3600" b="1" dirty="0" err="1" smtClean="0">
                <a:solidFill>
                  <a:schemeClr val="bg1"/>
                </a:solidFill>
              </a:rPr>
              <a:t>been</a:t>
            </a:r>
            <a:r>
              <a:rPr lang="de-AT" sz="3600" b="1" dirty="0" smtClean="0">
                <a:solidFill>
                  <a:schemeClr val="bg1"/>
                </a:solidFill>
              </a:rPr>
              <a:t> </a:t>
            </a:r>
            <a:r>
              <a:rPr lang="de-AT" sz="3600" b="1" dirty="0" err="1" smtClean="0">
                <a:solidFill>
                  <a:schemeClr val="bg1"/>
                </a:solidFill>
              </a:rPr>
              <a:t>done</a:t>
            </a:r>
            <a:r>
              <a:rPr lang="de-AT" sz="3600" b="1" dirty="0" smtClean="0">
                <a:solidFill>
                  <a:schemeClr val="bg1"/>
                </a:solidFill>
              </a:rPr>
              <a:t> so </a:t>
            </a:r>
            <a:r>
              <a:rPr lang="de-AT" sz="3600" b="1" dirty="0" err="1" smtClean="0">
                <a:solidFill>
                  <a:schemeClr val="bg1"/>
                </a:solidFill>
              </a:rPr>
              <a:t>far</a:t>
            </a:r>
            <a:r>
              <a:rPr lang="de-AT" sz="3600" b="1" dirty="0" smtClean="0">
                <a:solidFill>
                  <a:schemeClr val="bg1"/>
                </a:solidFill>
              </a:rPr>
              <a:t>?</a:t>
            </a:r>
            <a:endParaRPr lang="de-AT" sz="3600" b="1" dirty="0">
              <a:solidFill>
                <a:schemeClr val="bg1"/>
              </a:solidFill>
            </a:endParaRPr>
          </a:p>
        </p:txBody>
      </p:sp>
      <p:sp>
        <p:nvSpPr>
          <p:cNvPr id="14" name="Abgerundetes Rechteck 13"/>
          <p:cNvSpPr/>
          <p:nvPr/>
        </p:nvSpPr>
        <p:spPr>
          <a:xfrm>
            <a:off x="1168196" y="5194661"/>
            <a:ext cx="8876411" cy="1080120"/>
          </a:xfrm>
          <a:prstGeom prst="roundRect">
            <a:avLst/>
          </a:prstGeom>
          <a:solidFill>
            <a:srgbClr val="0E4194">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15" name="Textfeld 14"/>
          <p:cNvSpPr txBox="1"/>
          <p:nvPr/>
        </p:nvSpPr>
        <p:spPr>
          <a:xfrm>
            <a:off x="827584" y="5412426"/>
            <a:ext cx="7993387" cy="646331"/>
          </a:xfrm>
          <a:prstGeom prst="rect">
            <a:avLst/>
          </a:prstGeom>
          <a:noFill/>
        </p:spPr>
        <p:txBody>
          <a:bodyPr wrap="square" rtlCol="0">
            <a:spAutoFit/>
          </a:bodyPr>
          <a:lstStyle/>
          <a:p>
            <a:pPr algn="r"/>
            <a:r>
              <a:rPr lang="de-AT" sz="3600" b="1" dirty="0" err="1" smtClean="0">
                <a:solidFill>
                  <a:schemeClr val="bg1"/>
                </a:solidFill>
              </a:rPr>
              <a:t>What</a:t>
            </a:r>
            <a:r>
              <a:rPr lang="de-AT" sz="3600" b="1" dirty="0" smtClean="0">
                <a:solidFill>
                  <a:schemeClr val="bg1"/>
                </a:solidFill>
              </a:rPr>
              <a:t> </a:t>
            </a:r>
            <a:r>
              <a:rPr lang="de-AT" sz="3600" b="1" dirty="0" err="1" smtClean="0">
                <a:solidFill>
                  <a:schemeClr val="bg1"/>
                </a:solidFill>
              </a:rPr>
              <a:t>are</a:t>
            </a:r>
            <a:r>
              <a:rPr lang="de-AT" sz="3600" b="1" dirty="0" smtClean="0">
                <a:solidFill>
                  <a:schemeClr val="bg1"/>
                </a:solidFill>
              </a:rPr>
              <a:t> </a:t>
            </a:r>
            <a:r>
              <a:rPr lang="de-AT" sz="3600" b="1" dirty="0" err="1" smtClean="0">
                <a:solidFill>
                  <a:schemeClr val="bg1"/>
                </a:solidFill>
              </a:rPr>
              <a:t>the</a:t>
            </a:r>
            <a:r>
              <a:rPr lang="de-AT" sz="3600" b="1" dirty="0" smtClean="0">
                <a:solidFill>
                  <a:schemeClr val="bg1"/>
                </a:solidFill>
              </a:rPr>
              <a:t> </a:t>
            </a:r>
            <a:r>
              <a:rPr lang="de-AT" sz="3600" b="1" dirty="0" err="1" smtClean="0">
                <a:solidFill>
                  <a:schemeClr val="bg1"/>
                </a:solidFill>
              </a:rPr>
              <a:t>next</a:t>
            </a:r>
            <a:r>
              <a:rPr lang="de-AT" sz="3600" b="1" dirty="0" smtClean="0">
                <a:solidFill>
                  <a:schemeClr val="bg1"/>
                </a:solidFill>
              </a:rPr>
              <a:t> </a:t>
            </a:r>
            <a:r>
              <a:rPr lang="de-AT" sz="3600" b="1" dirty="0" err="1" smtClean="0">
                <a:solidFill>
                  <a:schemeClr val="bg1"/>
                </a:solidFill>
              </a:rPr>
              <a:t>steps</a:t>
            </a:r>
            <a:r>
              <a:rPr lang="de-AT" sz="3600" b="1" dirty="0" smtClean="0">
                <a:solidFill>
                  <a:schemeClr val="bg1"/>
                </a:solidFill>
              </a:rPr>
              <a:t>?</a:t>
            </a:r>
            <a:endParaRPr lang="de-AT" sz="3600" b="1" dirty="0">
              <a:solidFill>
                <a:schemeClr val="bg1"/>
              </a:solidFill>
            </a:endParaRPr>
          </a:p>
        </p:txBody>
      </p:sp>
    </p:spTree>
    <p:extLst>
      <p:ext uri="{BB962C8B-B14F-4D97-AF65-F5344CB8AC3E}">
        <p14:creationId xmlns:p14="http://schemas.microsoft.com/office/powerpoint/2010/main" val="1117263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3" name="Titel 42"/>
          <p:cNvSpPr>
            <a:spLocks noGrp="1"/>
          </p:cNvSpPr>
          <p:nvPr>
            <p:ph type="title"/>
          </p:nvPr>
        </p:nvSpPr>
        <p:spPr>
          <a:xfrm>
            <a:off x="1304649" y="1975518"/>
            <a:ext cx="6479931" cy="371897"/>
          </a:xfrm>
        </p:spPr>
        <p:txBody>
          <a:bodyPr/>
          <a:lstStyle/>
          <a:p>
            <a:r>
              <a:rPr lang="de-AT" sz="3600" b="1" kern="0" dirty="0" smtClean="0">
                <a:solidFill>
                  <a:srgbClr val="0E4194"/>
                </a:solidFill>
                <a:latin typeface="+mn-lt"/>
                <a:ea typeface="+mn-ea"/>
                <a:cs typeface="+mn-cs"/>
              </a:rPr>
              <a:t>Revision </a:t>
            </a:r>
            <a:r>
              <a:rPr lang="de-AT" sz="3600" b="1" kern="0" dirty="0" err="1" smtClean="0">
                <a:solidFill>
                  <a:srgbClr val="0E4194"/>
                </a:solidFill>
                <a:latin typeface="+mn-lt"/>
                <a:ea typeface="+mn-ea"/>
                <a:cs typeface="+mn-cs"/>
              </a:rPr>
              <a:t>of</a:t>
            </a:r>
            <a:r>
              <a:rPr lang="de-AT" sz="3600" b="1" kern="0" dirty="0" smtClean="0">
                <a:solidFill>
                  <a:srgbClr val="0E4194"/>
                </a:solidFill>
                <a:latin typeface="+mn-lt"/>
                <a:ea typeface="+mn-ea"/>
                <a:cs typeface="+mn-cs"/>
              </a:rPr>
              <a:t> </a:t>
            </a:r>
            <a:r>
              <a:rPr lang="de-AT" sz="3600" b="1" kern="0" dirty="0" err="1" smtClean="0">
                <a:solidFill>
                  <a:srgbClr val="0E4194"/>
                </a:solidFill>
                <a:latin typeface="+mn-lt"/>
                <a:ea typeface="+mn-ea"/>
                <a:cs typeface="+mn-cs"/>
              </a:rPr>
              <a:t>the</a:t>
            </a:r>
            <a:r>
              <a:rPr lang="de-AT" sz="3600" b="1" kern="0" dirty="0" smtClean="0">
                <a:solidFill>
                  <a:srgbClr val="0E4194"/>
                </a:solidFill>
                <a:latin typeface="+mn-lt"/>
                <a:ea typeface="+mn-ea"/>
                <a:cs typeface="+mn-cs"/>
              </a:rPr>
              <a:t> Action Plan – State </a:t>
            </a:r>
            <a:r>
              <a:rPr lang="de-AT" sz="3600" b="1" kern="0" dirty="0" err="1" smtClean="0">
                <a:solidFill>
                  <a:srgbClr val="0E4194"/>
                </a:solidFill>
                <a:latin typeface="+mn-lt"/>
                <a:ea typeface="+mn-ea"/>
                <a:cs typeface="+mn-cs"/>
              </a:rPr>
              <a:t>of</a:t>
            </a:r>
            <a:r>
              <a:rPr lang="de-AT" sz="3600" b="1" kern="0" dirty="0" smtClean="0">
                <a:solidFill>
                  <a:srgbClr val="0E4194"/>
                </a:solidFill>
                <a:latin typeface="+mn-lt"/>
                <a:ea typeface="+mn-ea"/>
                <a:cs typeface="+mn-cs"/>
              </a:rPr>
              <a:t> Play</a:t>
            </a:r>
            <a:endParaRPr lang="de-AT" sz="3600" b="1" kern="0" dirty="0">
              <a:solidFill>
                <a:srgbClr val="0E4194"/>
              </a:solidFill>
              <a:latin typeface="+mn-lt"/>
              <a:ea typeface="+mn-ea"/>
              <a:cs typeface="+mn-cs"/>
            </a:endParaRPr>
          </a:p>
        </p:txBody>
      </p:sp>
      <p:pic>
        <p:nvPicPr>
          <p:cNvPr id="4" name="Grafik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26634" y="0"/>
            <a:ext cx="6690732" cy="6858000"/>
          </a:xfrm>
          <a:prstGeom prst="rect">
            <a:avLst/>
          </a:prstGeom>
        </p:spPr>
      </p:pic>
    </p:spTree>
    <p:extLst>
      <p:ext uri="{BB962C8B-B14F-4D97-AF65-F5344CB8AC3E}">
        <p14:creationId xmlns:p14="http://schemas.microsoft.com/office/powerpoint/2010/main" val="26861448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503548" y="1916832"/>
            <a:ext cx="8136903" cy="3888432"/>
          </a:xfrm>
        </p:spPr>
        <p:txBody>
          <a:bodyPr/>
          <a:lstStyle/>
          <a:p>
            <a:pPr marL="0" indent="0" algn="ctr">
              <a:buNone/>
            </a:pPr>
            <a:r>
              <a:rPr lang="de-AT" sz="6000" b="1" kern="0" dirty="0" err="1" smtClean="0">
                <a:solidFill>
                  <a:schemeClr val="bg1"/>
                </a:solidFill>
              </a:rPr>
              <a:t>Discussion</a:t>
            </a:r>
            <a:endParaRPr lang="de-AT" sz="6000" b="1" kern="0" dirty="0" smtClean="0">
              <a:solidFill>
                <a:schemeClr val="bg1"/>
              </a:solidFill>
            </a:endParaRPr>
          </a:p>
          <a:p>
            <a:pPr marL="0" indent="0">
              <a:buNone/>
            </a:pPr>
            <a:r>
              <a:rPr lang="de-AT" b="1" kern="0" dirty="0" err="1" smtClean="0">
                <a:solidFill>
                  <a:schemeClr val="bg1"/>
                </a:solidFill>
              </a:rPr>
              <a:t>Activities</a:t>
            </a:r>
            <a:endParaRPr lang="de-AT" b="1" kern="0" dirty="0">
              <a:solidFill>
                <a:schemeClr val="bg1"/>
              </a:solidFill>
            </a:endParaRPr>
          </a:p>
          <a:p>
            <a:pPr marL="0" indent="0">
              <a:buNone/>
            </a:pPr>
            <a:r>
              <a:rPr lang="de-AT" kern="0" dirty="0" err="1" smtClean="0">
                <a:solidFill>
                  <a:schemeClr val="bg1"/>
                </a:solidFill>
              </a:rPr>
              <a:t>What</a:t>
            </a:r>
            <a:r>
              <a:rPr lang="de-AT" kern="0" dirty="0" smtClean="0">
                <a:solidFill>
                  <a:schemeClr val="bg1"/>
                </a:solidFill>
              </a:rPr>
              <a:t> </a:t>
            </a:r>
            <a:r>
              <a:rPr lang="de-AT" kern="0" dirty="0" err="1" smtClean="0">
                <a:solidFill>
                  <a:schemeClr val="bg1"/>
                </a:solidFill>
              </a:rPr>
              <a:t>kind</a:t>
            </a:r>
            <a:r>
              <a:rPr lang="de-AT" kern="0" dirty="0" smtClean="0">
                <a:solidFill>
                  <a:schemeClr val="bg1"/>
                </a:solidFill>
              </a:rPr>
              <a:t> </a:t>
            </a:r>
            <a:r>
              <a:rPr lang="de-AT" kern="0" dirty="0" err="1" smtClean="0">
                <a:solidFill>
                  <a:schemeClr val="bg1"/>
                </a:solidFill>
              </a:rPr>
              <a:t>of</a:t>
            </a:r>
            <a:r>
              <a:rPr lang="de-AT" kern="0" dirty="0" smtClean="0">
                <a:solidFill>
                  <a:schemeClr val="bg1"/>
                </a:solidFill>
              </a:rPr>
              <a:t> </a:t>
            </a:r>
            <a:r>
              <a:rPr lang="de-AT" kern="0" dirty="0" err="1" smtClean="0">
                <a:solidFill>
                  <a:schemeClr val="bg1"/>
                </a:solidFill>
              </a:rPr>
              <a:t>activities</a:t>
            </a:r>
            <a:r>
              <a:rPr lang="de-AT" kern="0" dirty="0" smtClean="0">
                <a:solidFill>
                  <a:schemeClr val="bg1"/>
                </a:solidFill>
              </a:rPr>
              <a:t> </a:t>
            </a:r>
            <a:r>
              <a:rPr lang="de-AT" kern="0" dirty="0" err="1" smtClean="0">
                <a:solidFill>
                  <a:schemeClr val="bg1"/>
                </a:solidFill>
              </a:rPr>
              <a:t>are</a:t>
            </a:r>
            <a:r>
              <a:rPr lang="de-AT" kern="0" dirty="0" smtClean="0">
                <a:solidFill>
                  <a:schemeClr val="bg1"/>
                </a:solidFill>
              </a:rPr>
              <a:t> </a:t>
            </a:r>
            <a:r>
              <a:rPr lang="de-AT" kern="0" dirty="0" err="1" smtClean="0">
                <a:solidFill>
                  <a:schemeClr val="bg1"/>
                </a:solidFill>
              </a:rPr>
              <a:t>planned</a:t>
            </a:r>
            <a:r>
              <a:rPr lang="de-AT" kern="0" dirty="0" smtClean="0">
                <a:solidFill>
                  <a:schemeClr val="bg1"/>
                </a:solidFill>
              </a:rPr>
              <a:t>/</a:t>
            </a:r>
            <a:r>
              <a:rPr lang="de-AT" kern="0" dirty="0" err="1" smtClean="0">
                <a:solidFill>
                  <a:schemeClr val="bg1"/>
                </a:solidFill>
              </a:rPr>
              <a:t>expected</a:t>
            </a:r>
            <a:r>
              <a:rPr lang="de-AT" kern="0" dirty="0" smtClean="0">
                <a:solidFill>
                  <a:schemeClr val="bg1"/>
                </a:solidFill>
              </a:rPr>
              <a:t> </a:t>
            </a:r>
            <a:r>
              <a:rPr lang="de-AT" kern="0" dirty="0" err="1" smtClean="0">
                <a:solidFill>
                  <a:schemeClr val="bg1"/>
                </a:solidFill>
              </a:rPr>
              <a:t>for</a:t>
            </a:r>
            <a:r>
              <a:rPr lang="de-AT" kern="0" dirty="0" smtClean="0">
                <a:solidFill>
                  <a:schemeClr val="bg1"/>
                </a:solidFill>
              </a:rPr>
              <a:t> </a:t>
            </a:r>
            <a:r>
              <a:rPr lang="de-AT" kern="0" dirty="0" err="1" smtClean="0">
                <a:solidFill>
                  <a:schemeClr val="bg1"/>
                </a:solidFill>
              </a:rPr>
              <a:t>the</a:t>
            </a:r>
            <a:r>
              <a:rPr lang="de-AT" kern="0" dirty="0" smtClean="0">
                <a:solidFill>
                  <a:schemeClr val="bg1"/>
                </a:solidFill>
              </a:rPr>
              <a:t> </a:t>
            </a:r>
            <a:r>
              <a:rPr lang="de-AT" kern="0" dirty="0" err="1" smtClean="0">
                <a:solidFill>
                  <a:schemeClr val="bg1"/>
                </a:solidFill>
              </a:rPr>
              <a:t>actions</a:t>
            </a:r>
            <a:r>
              <a:rPr lang="de-AT" kern="0" dirty="0" smtClean="0">
                <a:solidFill>
                  <a:schemeClr val="bg1"/>
                </a:solidFill>
              </a:rPr>
              <a:t>?</a:t>
            </a:r>
          </a:p>
          <a:p>
            <a:pPr marL="0" indent="0">
              <a:buNone/>
            </a:pPr>
            <a:r>
              <a:rPr lang="de-AT" b="1" kern="0" dirty="0" smtClean="0">
                <a:solidFill>
                  <a:schemeClr val="bg1"/>
                </a:solidFill>
              </a:rPr>
              <a:t/>
            </a:r>
            <a:br>
              <a:rPr lang="de-AT" b="1" kern="0" dirty="0" smtClean="0">
                <a:solidFill>
                  <a:schemeClr val="bg1"/>
                </a:solidFill>
              </a:rPr>
            </a:br>
            <a:r>
              <a:rPr lang="de-AT" b="1" kern="0" dirty="0" smtClean="0">
                <a:solidFill>
                  <a:schemeClr val="bg1"/>
                </a:solidFill>
              </a:rPr>
              <a:t>Targets</a:t>
            </a:r>
          </a:p>
          <a:p>
            <a:pPr marL="0" indent="0">
              <a:buNone/>
            </a:pPr>
            <a:r>
              <a:rPr lang="de-AT" kern="0" dirty="0" err="1" smtClean="0">
                <a:solidFill>
                  <a:schemeClr val="bg1"/>
                </a:solidFill>
              </a:rPr>
              <a:t>What</a:t>
            </a:r>
            <a:r>
              <a:rPr lang="de-AT" kern="0" dirty="0" smtClean="0">
                <a:solidFill>
                  <a:schemeClr val="bg1"/>
                </a:solidFill>
              </a:rPr>
              <a:t> do </a:t>
            </a:r>
            <a:r>
              <a:rPr lang="de-AT" kern="0" dirty="0" err="1" smtClean="0">
                <a:solidFill>
                  <a:schemeClr val="bg1"/>
                </a:solidFill>
              </a:rPr>
              <a:t>you</a:t>
            </a:r>
            <a:r>
              <a:rPr lang="de-AT" kern="0" dirty="0" smtClean="0">
                <a:solidFill>
                  <a:schemeClr val="bg1"/>
                </a:solidFill>
              </a:rPr>
              <a:t> </a:t>
            </a:r>
            <a:r>
              <a:rPr lang="de-AT" kern="0" dirty="0" err="1" smtClean="0">
                <a:solidFill>
                  <a:schemeClr val="bg1"/>
                </a:solidFill>
              </a:rPr>
              <a:t>want</a:t>
            </a:r>
            <a:r>
              <a:rPr lang="de-AT" kern="0" dirty="0" smtClean="0">
                <a:solidFill>
                  <a:schemeClr val="bg1"/>
                </a:solidFill>
              </a:rPr>
              <a:t> </a:t>
            </a:r>
            <a:r>
              <a:rPr lang="de-AT" kern="0" dirty="0" err="1" smtClean="0">
                <a:solidFill>
                  <a:schemeClr val="bg1"/>
                </a:solidFill>
              </a:rPr>
              <a:t>to</a:t>
            </a:r>
            <a:r>
              <a:rPr lang="de-AT" kern="0" dirty="0" smtClean="0">
                <a:solidFill>
                  <a:schemeClr val="bg1"/>
                </a:solidFill>
              </a:rPr>
              <a:t> </a:t>
            </a:r>
            <a:r>
              <a:rPr lang="de-AT" kern="0" dirty="0" err="1" smtClean="0">
                <a:solidFill>
                  <a:schemeClr val="bg1"/>
                </a:solidFill>
              </a:rPr>
              <a:t>achieve</a:t>
            </a:r>
            <a:r>
              <a:rPr lang="de-AT" kern="0" dirty="0" smtClean="0">
                <a:solidFill>
                  <a:schemeClr val="bg1"/>
                </a:solidFill>
              </a:rPr>
              <a:t> </a:t>
            </a:r>
            <a:r>
              <a:rPr lang="de-AT" kern="0" dirty="0" err="1" smtClean="0">
                <a:solidFill>
                  <a:schemeClr val="bg1"/>
                </a:solidFill>
              </a:rPr>
              <a:t>within</a:t>
            </a:r>
            <a:r>
              <a:rPr lang="de-AT" kern="0" dirty="0" smtClean="0">
                <a:solidFill>
                  <a:schemeClr val="bg1"/>
                </a:solidFill>
              </a:rPr>
              <a:t> </a:t>
            </a:r>
            <a:r>
              <a:rPr lang="de-AT" kern="0" dirty="0" err="1" smtClean="0">
                <a:solidFill>
                  <a:schemeClr val="bg1"/>
                </a:solidFill>
              </a:rPr>
              <a:t>the</a:t>
            </a:r>
            <a:r>
              <a:rPr lang="de-AT" kern="0" dirty="0" smtClean="0">
                <a:solidFill>
                  <a:schemeClr val="bg1"/>
                </a:solidFill>
              </a:rPr>
              <a:t> </a:t>
            </a:r>
            <a:r>
              <a:rPr lang="de-AT" kern="0" dirty="0" err="1" smtClean="0">
                <a:solidFill>
                  <a:schemeClr val="bg1"/>
                </a:solidFill>
              </a:rPr>
              <a:t>Steering</a:t>
            </a:r>
            <a:r>
              <a:rPr lang="de-AT" kern="0" dirty="0" smtClean="0">
                <a:solidFill>
                  <a:schemeClr val="bg1"/>
                </a:solidFill>
              </a:rPr>
              <a:t> Group/</a:t>
            </a:r>
            <a:r>
              <a:rPr lang="de-AT" kern="0" dirty="0" err="1" smtClean="0">
                <a:solidFill>
                  <a:schemeClr val="bg1"/>
                </a:solidFill>
              </a:rPr>
              <a:t>with</a:t>
            </a:r>
            <a:r>
              <a:rPr lang="de-AT" kern="0" dirty="0" smtClean="0">
                <a:solidFill>
                  <a:schemeClr val="bg1"/>
                </a:solidFill>
              </a:rPr>
              <a:t> </a:t>
            </a:r>
            <a:r>
              <a:rPr lang="de-AT" kern="0" dirty="0" err="1" smtClean="0">
                <a:solidFill>
                  <a:schemeClr val="bg1"/>
                </a:solidFill>
              </a:rPr>
              <a:t>our</a:t>
            </a:r>
            <a:r>
              <a:rPr lang="de-AT" kern="0" dirty="0" smtClean="0">
                <a:solidFill>
                  <a:schemeClr val="bg1"/>
                </a:solidFill>
              </a:rPr>
              <a:t> </a:t>
            </a:r>
            <a:r>
              <a:rPr lang="de-AT" kern="0" dirty="0" err="1" smtClean="0">
                <a:solidFill>
                  <a:schemeClr val="bg1"/>
                </a:solidFill>
              </a:rPr>
              <a:t>stakeholders</a:t>
            </a:r>
            <a:r>
              <a:rPr lang="de-AT" kern="0" dirty="0" smtClean="0">
                <a:solidFill>
                  <a:schemeClr val="bg1"/>
                </a:solidFill>
              </a:rPr>
              <a:t>?</a:t>
            </a:r>
          </a:p>
          <a:p>
            <a:pPr marL="0" indent="0">
              <a:buNone/>
            </a:pPr>
            <a:r>
              <a:rPr lang="de-AT" b="1" kern="0" dirty="0" smtClean="0">
                <a:solidFill>
                  <a:schemeClr val="bg1"/>
                </a:solidFill>
              </a:rPr>
              <a:t/>
            </a:r>
            <a:br>
              <a:rPr lang="de-AT" b="1" kern="0" dirty="0" smtClean="0">
                <a:solidFill>
                  <a:schemeClr val="bg1"/>
                </a:solidFill>
              </a:rPr>
            </a:br>
            <a:r>
              <a:rPr lang="de-AT" b="1" kern="0" dirty="0" smtClean="0">
                <a:solidFill>
                  <a:schemeClr val="bg1"/>
                </a:solidFill>
              </a:rPr>
              <a:t>Milestones</a:t>
            </a:r>
          </a:p>
          <a:p>
            <a:pPr marL="0" indent="0">
              <a:buNone/>
            </a:pPr>
            <a:r>
              <a:rPr lang="de-AT" kern="0" dirty="0" err="1" smtClean="0">
                <a:solidFill>
                  <a:schemeClr val="bg1"/>
                </a:solidFill>
              </a:rPr>
              <a:t>How</a:t>
            </a:r>
            <a:r>
              <a:rPr lang="de-AT" kern="0" dirty="0" smtClean="0">
                <a:solidFill>
                  <a:schemeClr val="bg1"/>
                </a:solidFill>
              </a:rPr>
              <a:t> </a:t>
            </a:r>
            <a:r>
              <a:rPr lang="de-AT" kern="0" dirty="0" err="1" smtClean="0">
                <a:solidFill>
                  <a:schemeClr val="bg1"/>
                </a:solidFill>
              </a:rPr>
              <a:t>would</a:t>
            </a:r>
            <a:r>
              <a:rPr lang="de-AT" kern="0" dirty="0" smtClean="0">
                <a:solidFill>
                  <a:schemeClr val="bg1"/>
                </a:solidFill>
              </a:rPr>
              <a:t> </a:t>
            </a:r>
            <a:r>
              <a:rPr lang="de-AT" kern="0" dirty="0" err="1" smtClean="0">
                <a:solidFill>
                  <a:schemeClr val="bg1"/>
                </a:solidFill>
              </a:rPr>
              <a:t>you</a:t>
            </a:r>
            <a:r>
              <a:rPr lang="de-AT" kern="0" dirty="0" smtClean="0">
                <a:solidFill>
                  <a:schemeClr val="bg1"/>
                </a:solidFill>
              </a:rPr>
              <a:t> </a:t>
            </a:r>
            <a:r>
              <a:rPr lang="de-AT" kern="0" dirty="0" err="1" smtClean="0">
                <a:solidFill>
                  <a:schemeClr val="bg1"/>
                </a:solidFill>
              </a:rPr>
              <a:t>start</a:t>
            </a:r>
            <a:r>
              <a:rPr lang="de-AT" kern="0" dirty="0" smtClean="0">
                <a:solidFill>
                  <a:schemeClr val="bg1"/>
                </a:solidFill>
              </a:rPr>
              <a:t> </a:t>
            </a:r>
            <a:r>
              <a:rPr lang="de-AT" kern="0" dirty="0" err="1" smtClean="0">
                <a:solidFill>
                  <a:schemeClr val="bg1"/>
                </a:solidFill>
              </a:rPr>
              <a:t>the</a:t>
            </a:r>
            <a:r>
              <a:rPr lang="de-AT" kern="0" dirty="0" smtClean="0">
                <a:solidFill>
                  <a:schemeClr val="bg1"/>
                </a:solidFill>
              </a:rPr>
              <a:t> </a:t>
            </a:r>
            <a:r>
              <a:rPr lang="de-AT" kern="0" dirty="0" err="1" smtClean="0">
                <a:solidFill>
                  <a:schemeClr val="bg1"/>
                </a:solidFill>
              </a:rPr>
              <a:t>process</a:t>
            </a:r>
            <a:r>
              <a:rPr lang="de-AT" kern="0" dirty="0" smtClean="0">
                <a:solidFill>
                  <a:schemeClr val="bg1"/>
                </a:solidFill>
              </a:rPr>
              <a:t>? Who </a:t>
            </a:r>
            <a:r>
              <a:rPr lang="de-AT" kern="0" dirty="0" err="1" smtClean="0">
                <a:solidFill>
                  <a:schemeClr val="bg1"/>
                </a:solidFill>
              </a:rPr>
              <a:t>should</a:t>
            </a:r>
            <a:r>
              <a:rPr lang="de-AT" kern="0" dirty="0" smtClean="0">
                <a:solidFill>
                  <a:schemeClr val="bg1"/>
                </a:solidFill>
              </a:rPr>
              <a:t> </a:t>
            </a:r>
            <a:r>
              <a:rPr lang="de-AT" kern="0" dirty="0" err="1" smtClean="0">
                <a:solidFill>
                  <a:schemeClr val="bg1"/>
                </a:solidFill>
              </a:rPr>
              <a:t>be</a:t>
            </a:r>
            <a:r>
              <a:rPr lang="de-AT" kern="0" dirty="0" smtClean="0">
                <a:solidFill>
                  <a:schemeClr val="bg1"/>
                </a:solidFill>
              </a:rPr>
              <a:t> </a:t>
            </a:r>
            <a:r>
              <a:rPr lang="de-AT" kern="0" dirty="0" err="1" smtClean="0">
                <a:solidFill>
                  <a:schemeClr val="bg1"/>
                </a:solidFill>
              </a:rPr>
              <a:t>involved</a:t>
            </a:r>
            <a:r>
              <a:rPr lang="de-AT" kern="0" dirty="0" smtClean="0">
                <a:solidFill>
                  <a:schemeClr val="bg1"/>
                </a:solidFill>
              </a:rPr>
              <a:t>?</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671434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179512" y="1916832"/>
            <a:ext cx="8712968" cy="3888432"/>
          </a:xfrm>
        </p:spPr>
        <p:txBody>
          <a:bodyPr/>
          <a:lstStyle/>
          <a:p>
            <a:pPr marL="0" indent="0" algn="ctr">
              <a:buNone/>
            </a:pPr>
            <a:r>
              <a:rPr lang="de-AT" sz="6000" b="1" kern="0" dirty="0" err="1" smtClean="0">
                <a:solidFill>
                  <a:schemeClr val="bg1"/>
                </a:solidFill>
              </a:rPr>
              <a:t>Institutional</a:t>
            </a:r>
            <a:r>
              <a:rPr lang="de-AT" sz="6000" b="1" kern="0" dirty="0" smtClean="0">
                <a:solidFill>
                  <a:schemeClr val="bg1"/>
                </a:solidFill>
              </a:rPr>
              <a:t> </a:t>
            </a:r>
            <a:r>
              <a:rPr lang="de-AT" sz="6000" b="1" kern="0" dirty="0" err="1" smtClean="0">
                <a:solidFill>
                  <a:schemeClr val="bg1"/>
                </a:solidFill>
              </a:rPr>
              <a:t>Capacity</a:t>
            </a:r>
            <a:endParaRPr lang="de-AT" sz="6000" b="1" kern="0" dirty="0" smtClean="0">
              <a:solidFill>
                <a:schemeClr val="bg1"/>
              </a:solidFill>
            </a:endParaRPr>
          </a:p>
          <a:p>
            <a:pPr lvl="0">
              <a:lnSpc>
                <a:spcPct val="115000"/>
              </a:lnSpc>
              <a:buFont typeface="Wingdings" panose="05000000000000000000" pitchFamily="2" charset="2"/>
              <a:buChar char="§"/>
            </a:pPr>
            <a:r>
              <a:rPr lang="en-GB" sz="1800" dirty="0" smtClean="0">
                <a:solidFill>
                  <a:srgbClr val="FFFFFF"/>
                </a:solidFill>
              </a:rPr>
              <a:t>To </a:t>
            </a:r>
            <a:r>
              <a:rPr lang="en-GB" sz="1800" dirty="0">
                <a:solidFill>
                  <a:srgbClr val="FFFFFF"/>
                </a:solidFill>
              </a:rPr>
              <a:t>improve institutional capacities in order to provide high-quality public services</a:t>
            </a:r>
          </a:p>
          <a:p>
            <a:pPr>
              <a:lnSpc>
                <a:spcPct val="115000"/>
              </a:lnSpc>
              <a:buFont typeface="Wingdings" panose="05000000000000000000" pitchFamily="2" charset="2"/>
              <a:buChar char="§"/>
            </a:pPr>
            <a:r>
              <a:rPr lang="en-GB" sz="1800" dirty="0" smtClean="0">
                <a:solidFill>
                  <a:srgbClr val="FFFFFF"/>
                </a:solidFill>
              </a:rPr>
              <a:t>To </a:t>
            </a:r>
            <a:r>
              <a:rPr lang="en-GB" sz="1800" dirty="0">
                <a:solidFill>
                  <a:srgbClr val="FFFFFF"/>
                </a:solidFill>
              </a:rPr>
              <a:t>enhance capacities of cities and municipalities to facilitate local and regional </a:t>
            </a:r>
            <a:r>
              <a:rPr lang="en-GB" sz="1800" dirty="0" smtClean="0">
                <a:solidFill>
                  <a:srgbClr val="FFFFFF"/>
                </a:solidFill>
              </a:rPr>
              <a:t>development</a:t>
            </a:r>
          </a:p>
          <a:p>
            <a:pPr>
              <a:lnSpc>
                <a:spcPct val="115000"/>
              </a:lnSpc>
              <a:buFont typeface="Wingdings" panose="05000000000000000000" pitchFamily="2" charset="2"/>
              <a:buChar char="§"/>
            </a:pPr>
            <a:r>
              <a:rPr lang="en-US" sz="1800" dirty="0">
                <a:solidFill>
                  <a:srgbClr val="FFFFFF"/>
                </a:solidFill>
              </a:rPr>
              <a:t>To facilitate the administrative cooperation of communities living in border </a:t>
            </a:r>
            <a:r>
              <a:rPr lang="en-US" sz="1800" dirty="0" smtClean="0">
                <a:solidFill>
                  <a:srgbClr val="FFFFFF"/>
                </a:solidFill>
              </a:rPr>
              <a:t>regions</a:t>
            </a:r>
            <a:endParaRPr lang="en-GB" sz="1800" dirty="0" smtClean="0">
              <a:solidFill>
                <a:srgbClr val="FFFFFF"/>
              </a:solidFill>
            </a:endParaRPr>
          </a:p>
          <a:p>
            <a:pPr marL="0" indent="0">
              <a:lnSpc>
                <a:spcPct val="115000"/>
              </a:lnSpc>
              <a:buNone/>
            </a:pPr>
            <a:endParaRPr lang="en-GB" sz="1600" dirty="0" smtClean="0">
              <a:solidFill>
                <a:srgbClr val="FFFFFF"/>
              </a:solidFill>
              <a:ea typeface="Calibri" panose="020F0502020204030204" pitchFamily="34" charset="0"/>
              <a:cs typeface="Arial" panose="020B0604020202020204" pitchFamily="34" charset="0"/>
              <a:sym typeface="Wingdings"/>
            </a:endParaRPr>
          </a:p>
          <a:p>
            <a:pPr marL="0" indent="0">
              <a:lnSpc>
                <a:spcPct val="115000"/>
              </a:lnSpc>
              <a:buNone/>
            </a:pPr>
            <a:endParaRPr lang="en-GB" sz="1600" dirty="0">
              <a:solidFill>
                <a:srgbClr val="FFFFFF"/>
              </a:solidFill>
              <a:ea typeface="Calibri" panose="020F0502020204030204" pitchFamily="34" charset="0"/>
              <a:cs typeface="Arial" panose="020B0604020202020204" pitchFamily="34" charset="0"/>
              <a:sym typeface="Wingdings"/>
            </a:endParaRPr>
          </a:p>
          <a:p>
            <a:pPr marL="0" indent="0">
              <a:lnSpc>
                <a:spcPct val="115000"/>
              </a:lnSpc>
              <a:buNone/>
            </a:pPr>
            <a:r>
              <a:rPr lang="en-GB" sz="1600" dirty="0" smtClean="0">
                <a:solidFill>
                  <a:srgbClr val="FFFFFF"/>
                </a:solidFill>
                <a:ea typeface="Calibri" panose="020F0502020204030204" pitchFamily="34" charset="0"/>
                <a:cs typeface="Arial" panose="020B0604020202020204" pitchFamily="34" charset="0"/>
                <a:sym typeface="Wingdings"/>
              </a:rPr>
              <a:t> Needs </a:t>
            </a:r>
            <a:r>
              <a:rPr lang="en-GB" sz="1600" dirty="0">
                <a:solidFill>
                  <a:srgbClr val="FFFFFF"/>
                </a:solidFill>
                <a:ea typeface="Calibri" panose="020F0502020204030204" pitchFamily="34" charset="0"/>
                <a:cs typeface="Arial" panose="020B0604020202020204" pitchFamily="34" charset="0"/>
                <a:sym typeface="Wingdings"/>
              </a:rPr>
              <a:t>based service delivery, policy sector coordination, strengthening role and capacities of MLG actors for better decision-making &amp; cooperation, reducing administrative </a:t>
            </a:r>
            <a:r>
              <a:rPr lang="en-GB" sz="1600" dirty="0" smtClean="0">
                <a:solidFill>
                  <a:srgbClr val="FFFFFF"/>
                </a:solidFill>
                <a:ea typeface="Calibri" panose="020F0502020204030204" pitchFamily="34" charset="0"/>
                <a:cs typeface="Arial" panose="020B0604020202020204" pitchFamily="34" charset="0"/>
                <a:sym typeface="Wingdings"/>
              </a:rPr>
              <a:t>burden, reducing obstacles for cross-border cooperation/cross-border service delivery</a:t>
            </a:r>
            <a:endParaRPr lang="en-GB" sz="1600" dirty="0">
              <a:solidFill>
                <a:srgbClr val="FFFFFF"/>
              </a:solidFill>
              <a:ea typeface="Calibri" panose="020F0502020204030204" pitchFamily="34" charset="0"/>
              <a:cs typeface="Arial" panose="020B0604020202020204" pitchFamily="34" charset="0"/>
              <a:sym typeface="Wingdings"/>
            </a:endParaRPr>
          </a:p>
          <a:p>
            <a:pPr marL="0" indent="0">
              <a:lnSpc>
                <a:spcPct val="115000"/>
              </a:lnSpc>
              <a:buNone/>
            </a:pPr>
            <a:endParaRPr lang="en-GB" sz="2000" b="1" dirty="0" smtClean="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1128724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913578"/>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179512" y="1916832"/>
            <a:ext cx="8712968" cy="3888432"/>
          </a:xfrm>
        </p:spPr>
        <p:txBody>
          <a:bodyPr/>
          <a:lstStyle/>
          <a:p>
            <a:pPr marL="0" indent="0" algn="ctr">
              <a:buNone/>
            </a:pPr>
            <a:r>
              <a:rPr lang="de-AT" sz="6000" b="1" kern="0" dirty="0" smtClean="0">
                <a:solidFill>
                  <a:schemeClr val="bg1"/>
                </a:solidFill>
              </a:rPr>
              <a:t>Multi-level </a:t>
            </a:r>
            <a:r>
              <a:rPr lang="de-AT" sz="6000" b="1" kern="0" dirty="0" err="1" smtClean="0">
                <a:solidFill>
                  <a:schemeClr val="bg1"/>
                </a:solidFill>
              </a:rPr>
              <a:t>Governance</a:t>
            </a:r>
            <a:endParaRPr lang="de-AT" sz="6000" b="1" kern="0" dirty="0" smtClean="0">
              <a:solidFill>
                <a:schemeClr val="bg1"/>
              </a:solidFill>
            </a:endParaRPr>
          </a:p>
          <a:p>
            <a:pPr fontAlgn="ctr">
              <a:buFont typeface="Wingdings" panose="05000000000000000000" pitchFamily="2" charset="2"/>
              <a:buChar char="§"/>
            </a:pPr>
            <a:r>
              <a:rPr lang="en-GB" sz="1800" dirty="0" smtClean="0">
                <a:solidFill>
                  <a:srgbClr val="FFFFFF"/>
                </a:solidFill>
              </a:rPr>
              <a:t>To </a:t>
            </a:r>
            <a:r>
              <a:rPr lang="en-GB" sz="1800" dirty="0">
                <a:solidFill>
                  <a:srgbClr val="FFFFFF"/>
                </a:solidFill>
              </a:rPr>
              <a:t>foster cooperation built on mutual trust between state and non-state </a:t>
            </a:r>
            <a:r>
              <a:rPr lang="en-GB" sz="1800" dirty="0" smtClean="0">
                <a:solidFill>
                  <a:srgbClr val="FFFFFF"/>
                </a:solidFill>
              </a:rPr>
              <a:t>actors</a:t>
            </a:r>
          </a:p>
          <a:p>
            <a:pPr fontAlgn="ctr">
              <a:buFont typeface="Wingdings" panose="05000000000000000000" pitchFamily="2" charset="2"/>
              <a:buChar char="§"/>
            </a:pPr>
            <a:r>
              <a:rPr lang="en-GB" sz="1800" dirty="0" smtClean="0">
                <a:solidFill>
                  <a:srgbClr val="FFFFFF"/>
                </a:solidFill>
              </a:rPr>
              <a:t>To </a:t>
            </a:r>
            <a:r>
              <a:rPr lang="en-GB" sz="1800" dirty="0">
                <a:solidFill>
                  <a:srgbClr val="FFFFFF"/>
                </a:solidFill>
              </a:rPr>
              <a:t>strengthen the involvement of civil society and local actors</a:t>
            </a:r>
          </a:p>
          <a:p>
            <a:pPr marL="0" indent="0">
              <a:lnSpc>
                <a:spcPct val="115000"/>
              </a:lnSpc>
              <a:buNone/>
            </a:pPr>
            <a:endParaRPr lang="en-GB" sz="1200" dirty="0" smtClean="0">
              <a:solidFill>
                <a:srgbClr val="FFFFFF"/>
              </a:solidFill>
              <a:ea typeface="Calibri" panose="020F0502020204030204" pitchFamily="34" charset="0"/>
              <a:cs typeface="Arial" panose="020B0604020202020204" pitchFamily="34" charset="0"/>
              <a:sym typeface="Wingdings"/>
            </a:endParaRPr>
          </a:p>
          <a:p>
            <a:pPr marL="0" indent="0">
              <a:lnSpc>
                <a:spcPct val="115000"/>
              </a:lnSpc>
              <a:buNone/>
            </a:pPr>
            <a:r>
              <a:rPr lang="en-GB" sz="1600" dirty="0" smtClean="0">
                <a:solidFill>
                  <a:srgbClr val="FFFFFF"/>
                </a:solidFill>
                <a:ea typeface="Calibri" panose="020F0502020204030204" pitchFamily="34" charset="0"/>
                <a:cs typeface="Arial" panose="020B0604020202020204" pitchFamily="34" charset="0"/>
                <a:sym typeface="Wingdings"/>
              </a:rPr>
              <a:t> participatory </a:t>
            </a:r>
            <a:r>
              <a:rPr lang="en-GB" sz="1600" dirty="0">
                <a:solidFill>
                  <a:srgbClr val="FFFFFF"/>
                </a:solidFill>
                <a:ea typeface="Calibri" panose="020F0502020204030204" pitchFamily="34" charset="0"/>
                <a:cs typeface="Arial" panose="020B0604020202020204" pitchFamily="34" charset="0"/>
                <a:sym typeface="Wingdings"/>
              </a:rPr>
              <a:t>governance, co-designing policies, establishing transparent, responsive and open structures of dialogue and </a:t>
            </a:r>
            <a:r>
              <a:rPr lang="en-GB" sz="1600" dirty="0" smtClean="0">
                <a:solidFill>
                  <a:srgbClr val="FFFFFF"/>
                </a:solidFill>
                <a:ea typeface="Calibri" panose="020F0502020204030204" pitchFamily="34" charset="0"/>
                <a:cs typeface="Arial" panose="020B0604020202020204" pitchFamily="34" charset="0"/>
                <a:sym typeface="Wingdings"/>
              </a:rPr>
              <a:t>cooperation</a:t>
            </a:r>
            <a:endParaRPr lang="en-GB" sz="1600" dirty="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18305564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913578"/>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179512" y="1916832"/>
            <a:ext cx="8712968" cy="3888432"/>
          </a:xfrm>
        </p:spPr>
        <p:txBody>
          <a:bodyPr/>
          <a:lstStyle/>
          <a:p>
            <a:pPr marL="0" indent="0" algn="ctr">
              <a:buNone/>
            </a:pPr>
            <a:r>
              <a:rPr lang="de-AT" sz="6000" b="1" kern="0" dirty="0" err="1" smtClean="0">
                <a:solidFill>
                  <a:schemeClr val="bg1"/>
                </a:solidFill>
              </a:rPr>
              <a:t>Funding</a:t>
            </a:r>
            <a:endParaRPr lang="de-AT" sz="6000" b="1" kern="0" dirty="0" smtClean="0">
              <a:solidFill>
                <a:schemeClr val="bg1"/>
              </a:solidFill>
            </a:endParaRPr>
          </a:p>
          <a:p>
            <a:pPr fontAlgn="ctr">
              <a:lnSpc>
                <a:spcPct val="115000"/>
              </a:lnSpc>
              <a:spcBef>
                <a:spcPts val="0"/>
              </a:spcBef>
              <a:buFont typeface="Wingdings" panose="05000000000000000000" pitchFamily="2" charset="2"/>
              <a:buChar char="§"/>
            </a:pPr>
            <a:r>
              <a:rPr lang="en-GB" sz="1800" dirty="0" smtClean="0">
                <a:solidFill>
                  <a:srgbClr val="FFFFFF"/>
                </a:solidFill>
                <a:latin typeface="Calibri Light" panose="020F0302020204030204" pitchFamily="34" charset="0"/>
              </a:rPr>
              <a:t>To </a:t>
            </a:r>
            <a:r>
              <a:rPr lang="en-GB" sz="1800" dirty="0">
                <a:solidFill>
                  <a:srgbClr val="FFFFFF"/>
                </a:solidFill>
                <a:latin typeface="Calibri Light" panose="020F0302020204030204" pitchFamily="34" charset="0"/>
              </a:rPr>
              <a:t>review bottlenecks relating to the low absorption rate of EU funds</a:t>
            </a:r>
            <a:endParaRPr lang="de-AT" sz="1800" dirty="0">
              <a:latin typeface="Arial" panose="020B0604020202020204" pitchFamily="34" charset="0"/>
            </a:endParaRPr>
          </a:p>
          <a:p>
            <a:pPr fontAlgn="ctr">
              <a:lnSpc>
                <a:spcPct val="115000"/>
              </a:lnSpc>
              <a:spcBef>
                <a:spcPts val="0"/>
              </a:spcBef>
              <a:buFont typeface="Wingdings" panose="05000000000000000000" pitchFamily="2" charset="2"/>
              <a:buChar char="§"/>
            </a:pPr>
            <a:r>
              <a:rPr lang="en-GB" sz="1800" dirty="0" smtClean="0">
                <a:solidFill>
                  <a:srgbClr val="FFFFFF"/>
                </a:solidFill>
                <a:latin typeface="Calibri Light" panose="020F0302020204030204" pitchFamily="34" charset="0"/>
              </a:rPr>
              <a:t>To </a:t>
            </a:r>
            <a:r>
              <a:rPr lang="en-GB" sz="1800" dirty="0">
                <a:solidFill>
                  <a:srgbClr val="FFFFFF"/>
                </a:solidFill>
                <a:latin typeface="Calibri Light" panose="020F0302020204030204" pitchFamily="34" charset="0"/>
              </a:rPr>
              <a:t>support better coordination of funding</a:t>
            </a:r>
            <a:endParaRPr lang="de-AT" sz="1800" dirty="0">
              <a:latin typeface="Arial" panose="020B0604020202020204" pitchFamily="34" charset="0"/>
            </a:endParaRPr>
          </a:p>
          <a:p>
            <a:pPr fontAlgn="ctr">
              <a:lnSpc>
                <a:spcPct val="115000"/>
              </a:lnSpc>
              <a:spcBef>
                <a:spcPts val="0"/>
              </a:spcBef>
              <a:buFont typeface="Wingdings" panose="05000000000000000000" pitchFamily="2" charset="2"/>
              <a:buChar char="§"/>
            </a:pPr>
            <a:r>
              <a:rPr lang="en-GB" sz="1800" dirty="0" smtClean="0">
                <a:solidFill>
                  <a:srgbClr val="FFFFFF"/>
                </a:solidFill>
                <a:latin typeface="Calibri Light" panose="020F0302020204030204" pitchFamily="34" charset="0"/>
              </a:rPr>
              <a:t>To </a:t>
            </a:r>
            <a:r>
              <a:rPr lang="en-GB" sz="1800" dirty="0">
                <a:solidFill>
                  <a:srgbClr val="FFFFFF"/>
                </a:solidFill>
                <a:latin typeface="Calibri Light" panose="020F0302020204030204" pitchFamily="34" charset="0"/>
              </a:rPr>
              <a:t>test and support innovative funding </a:t>
            </a:r>
            <a:r>
              <a:rPr lang="en-GB" sz="1800" dirty="0" smtClean="0">
                <a:solidFill>
                  <a:srgbClr val="FFFFFF"/>
                </a:solidFill>
                <a:latin typeface="Calibri Light" panose="020F0302020204030204" pitchFamily="34" charset="0"/>
              </a:rPr>
              <a:t>solutions</a:t>
            </a:r>
            <a:r>
              <a:rPr lang="en-GB" sz="1800" dirty="0">
                <a:solidFill>
                  <a:srgbClr val="FFFFFF"/>
                </a:solidFill>
                <a:latin typeface="Calibri Light" panose="020F0302020204030204" pitchFamily="34" charset="0"/>
              </a:rPr>
              <a:t/>
            </a:r>
            <a:br>
              <a:rPr lang="en-GB" sz="1800" dirty="0">
                <a:solidFill>
                  <a:srgbClr val="FFFFFF"/>
                </a:solidFill>
                <a:latin typeface="Calibri Light" panose="020F0302020204030204" pitchFamily="34" charset="0"/>
              </a:rPr>
            </a:br>
            <a:endParaRPr lang="en-GB" sz="1800" dirty="0">
              <a:solidFill>
                <a:srgbClr val="FFFFFF"/>
              </a:solidFill>
              <a:latin typeface="Calibri Light" panose="020F0302020204030204" pitchFamily="34" charset="0"/>
            </a:endParaRPr>
          </a:p>
          <a:p>
            <a:pPr marL="0" indent="0" fontAlgn="ctr">
              <a:lnSpc>
                <a:spcPct val="115000"/>
              </a:lnSpc>
              <a:spcBef>
                <a:spcPts val="0"/>
              </a:spcBef>
              <a:buNone/>
            </a:pPr>
            <a:endParaRPr lang="en-GB" sz="1600" dirty="0" smtClean="0">
              <a:solidFill>
                <a:srgbClr val="FFFFFF"/>
              </a:solidFill>
              <a:ea typeface="Calibri" panose="020F0502020204030204" pitchFamily="34" charset="0"/>
              <a:cs typeface="Arial" panose="020B0604020202020204" pitchFamily="34" charset="0"/>
              <a:sym typeface="Wingdings"/>
            </a:endParaRPr>
          </a:p>
          <a:p>
            <a:pPr marL="0" indent="0" fontAlgn="ctr">
              <a:lnSpc>
                <a:spcPct val="115000"/>
              </a:lnSpc>
              <a:spcBef>
                <a:spcPts val="0"/>
              </a:spcBef>
              <a:buNone/>
            </a:pPr>
            <a:r>
              <a:rPr lang="en-GB" sz="1600" dirty="0" smtClean="0">
                <a:solidFill>
                  <a:srgbClr val="FFFFFF"/>
                </a:solidFill>
                <a:ea typeface="Calibri" panose="020F0502020204030204" pitchFamily="34" charset="0"/>
                <a:cs typeface="Arial" panose="020B0604020202020204" pitchFamily="34" charset="0"/>
                <a:sym typeface="Wingdings"/>
              </a:rPr>
              <a:t> Coordination </a:t>
            </a:r>
            <a:r>
              <a:rPr lang="en-GB" sz="1600" dirty="0">
                <a:solidFill>
                  <a:srgbClr val="FFFFFF"/>
                </a:solidFill>
                <a:ea typeface="Calibri" panose="020F0502020204030204" pitchFamily="34" charset="0"/>
                <a:cs typeface="Arial" panose="020B0604020202020204" pitchFamily="34" charset="0"/>
                <a:sym typeface="Wingdings"/>
              </a:rPr>
              <a:t>at programme level, improving the use of available funding, developing needs-based funding solutions </a:t>
            </a:r>
            <a:endParaRPr lang="en-GB" sz="1600" dirty="0" smtClean="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2068128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3284984"/>
            <a:ext cx="8136903" cy="3168352"/>
          </a:xfrm>
        </p:spPr>
        <p:txBody>
          <a:bodyPr/>
          <a:lstStyle/>
          <a:p>
            <a:pPr marL="0" indent="0" algn="ctr">
              <a:buNone/>
            </a:pPr>
            <a:r>
              <a:rPr lang="de-AT" sz="9600" b="1" kern="0" dirty="0" smtClean="0">
                <a:solidFill>
                  <a:schemeClr val="bg1"/>
                </a:solidFill>
              </a:rPr>
              <a:t>Lunch</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2526990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6000" b="1" kern="0" dirty="0" smtClean="0">
              <a:solidFill>
                <a:schemeClr val="bg1"/>
              </a:solidFill>
            </a:endParaRPr>
          </a:p>
          <a:p>
            <a:pPr marL="0" indent="0" algn="ctr">
              <a:buNone/>
            </a:pPr>
            <a:r>
              <a:rPr lang="de-AT" sz="6000" b="1" kern="0" dirty="0" smtClean="0">
                <a:solidFill>
                  <a:schemeClr val="bg1"/>
                </a:solidFill>
              </a:rPr>
              <a:t>EESC Public Hearing </a:t>
            </a:r>
            <a:endParaRPr lang="de-AT" sz="6000" b="1" kern="0" dirty="0">
              <a:solidFill>
                <a:schemeClr val="bg1"/>
              </a:solidFill>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827710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62826"/>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3200" b="1" kern="0" dirty="0">
              <a:solidFill>
                <a:srgbClr val="0E4194"/>
              </a:solidFill>
            </a:endParaRPr>
          </a:p>
          <a:p>
            <a:pPr marL="0" indent="0" algn="ctr">
              <a:buNone/>
            </a:pPr>
            <a:r>
              <a:rPr lang="de-AT" sz="6000" b="1" kern="0" dirty="0" smtClean="0">
                <a:solidFill>
                  <a:schemeClr val="bg1"/>
                </a:solidFill>
              </a:rPr>
              <a:t>Welcome &amp; </a:t>
            </a:r>
            <a:r>
              <a:rPr lang="de-AT" sz="6000" b="1" kern="0" dirty="0" err="1" smtClean="0">
                <a:solidFill>
                  <a:schemeClr val="bg1"/>
                </a:solidFill>
              </a:rPr>
              <a:t>Introduction</a:t>
            </a:r>
            <a:endParaRPr lang="de-AT" sz="6000" b="1" kern="0" dirty="0" smtClean="0">
              <a:solidFill>
                <a:schemeClr val="bg1"/>
              </a:solidFill>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847420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3" name="Rechteck 2"/>
          <p:cNvSpPr/>
          <p:nvPr/>
        </p:nvSpPr>
        <p:spPr>
          <a:xfrm>
            <a:off x="0" y="1844824"/>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Inhaltsplatzhalter 4"/>
          <p:cNvSpPr>
            <a:spLocks noGrp="1"/>
          </p:cNvSpPr>
          <p:nvPr>
            <p:ph idx="1"/>
          </p:nvPr>
        </p:nvSpPr>
        <p:spPr>
          <a:xfrm>
            <a:off x="179512" y="2852936"/>
            <a:ext cx="8712968" cy="3384376"/>
          </a:xfrm>
        </p:spPr>
        <p:txBody>
          <a:bodyPr/>
          <a:lstStyle/>
          <a:p>
            <a:pPr marL="0" indent="0" fontAlgn="ctr">
              <a:lnSpc>
                <a:spcPct val="115000"/>
              </a:lnSpc>
              <a:spcBef>
                <a:spcPts val="0"/>
              </a:spcBef>
              <a:buNone/>
            </a:pPr>
            <a:r>
              <a:rPr lang="en-GB" sz="2000" b="1" dirty="0" smtClean="0">
                <a:solidFill>
                  <a:srgbClr val="FFFFFF"/>
                </a:solidFill>
                <a:ea typeface="Calibri" panose="020F0502020204030204" pitchFamily="34" charset="0"/>
                <a:cs typeface="Arial" panose="020B0604020202020204" pitchFamily="34" charset="0"/>
                <a:sym typeface="Wingdings"/>
              </a:rPr>
              <a:t>Contribution from Priority Area 10 “Institutional Capacity and Cooperation” </a:t>
            </a:r>
            <a:r>
              <a:rPr lang="en-GB" sz="2000" dirty="0" smtClean="0">
                <a:solidFill>
                  <a:srgbClr val="FFFFFF"/>
                </a:solidFill>
                <a:ea typeface="Calibri" panose="020F0502020204030204" pitchFamily="34" charset="0"/>
                <a:cs typeface="Arial" panose="020B0604020202020204" pitchFamily="34" charset="0"/>
                <a:sym typeface="Wingdings"/>
              </a:rPr>
              <a:t>on </a:t>
            </a:r>
          </a:p>
          <a:p>
            <a:pPr marL="300038" lvl="1" indent="0" fontAlgn="ctr">
              <a:lnSpc>
                <a:spcPct val="115000"/>
              </a:lnSpc>
              <a:spcBef>
                <a:spcPts val="0"/>
              </a:spcBef>
              <a:buNone/>
            </a:pPr>
            <a:r>
              <a:rPr lang="en-US" sz="2000" dirty="0">
                <a:solidFill>
                  <a:srgbClr val="FFFFFF"/>
                </a:solidFill>
                <a:ea typeface="Calibri" panose="020F0502020204030204" pitchFamily="34" charset="0"/>
                <a:cs typeface="Arial" panose="020B0604020202020204" pitchFamily="34" charset="0"/>
                <a:sym typeface="Wingdings"/>
              </a:rPr>
              <a:t>How can civil society </a:t>
            </a:r>
            <a:r>
              <a:rPr lang="en-US" sz="2000" dirty="0" smtClean="0">
                <a:solidFill>
                  <a:srgbClr val="FFFFFF"/>
                </a:solidFill>
                <a:ea typeface="Calibri" panose="020F0502020204030204" pitchFamily="34" charset="0"/>
                <a:cs typeface="Arial" panose="020B0604020202020204" pitchFamily="34" charset="0"/>
                <a:sym typeface="Wingdings"/>
              </a:rPr>
              <a:t>be involved </a:t>
            </a:r>
            <a:r>
              <a:rPr lang="en-US" sz="2000" dirty="0">
                <a:solidFill>
                  <a:srgbClr val="FFFFFF"/>
                </a:solidFill>
                <a:ea typeface="Calibri" panose="020F0502020204030204" pitchFamily="34" charset="0"/>
                <a:cs typeface="Arial" panose="020B0604020202020204" pitchFamily="34" charset="0"/>
                <a:sym typeface="Wingdings"/>
              </a:rPr>
              <a:t>better and more effectively to achieve the objectives of </a:t>
            </a:r>
            <a:r>
              <a:rPr lang="en-US" sz="2000" dirty="0" err="1">
                <a:solidFill>
                  <a:srgbClr val="FFFFFF"/>
                </a:solidFill>
                <a:ea typeface="Calibri" panose="020F0502020204030204" pitchFamily="34" charset="0"/>
                <a:cs typeface="Arial" panose="020B0604020202020204" pitchFamily="34" charset="0"/>
                <a:sym typeface="Wingdings"/>
              </a:rPr>
              <a:t>digitalisation</a:t>
            </a:r>
            <a:r>
              <a:rPr lang="en-US" sz="2000" dirty="0">
                <a:solidFill>
                  <a:srgbClr val="FFFFFF"/>
                </a:solidFill>
                <a:ea typeface="Calibri" panose="020F0502020204030204" pitchFamily="34" charset="0"/>
                <a:cs typeface="Arial" panose="020B0604020202020204" pitchFamily="34" charset="0"/>
                <a:sym typeface="Wingdings"/>
              </a:rPr>
              <a:t> and cross-border cooperation of businesses</a:t>
            </a:r>
            <a:r>
              <a:rPr lang="en-US" sz="2000" dirty="0" smtClean="0">
                <a:solidFill>
                  <a:srgbClr val="FFFFFF"/>
                </a:solidFill>
                <a:ea typeface="Calibri" panose="020F0502020204030204" pitchFamily="34" charset="0"/>
                <a:cs typeface="Arial" panose="020B0604020202020204" pitchFamily="34" charset="0"/>
                <a:sym typeface="Wingdings"/>
              </a:rPr>
              <a:t>?</a:t>
            </a:r>
          </a:p>
          <a:p>
            <a:pPr marL="300038" lvl="1" indent="0" fontAlgn="ctr">
              <a:lnSpc>
                <a:spcPct val="115000"/>
              </a:lnSpc>
              <a:spcBef>
                <a:spcPts val="0"/>
              </a:spcBef>
              <a:buNone/>
            </a:pPr>
            <a:endParaRPr lang="en-US" sz="2000" dirty="0">
              <a:solidFill>
                <a:srgbClr val="FFFFFF"/>
              </a:solidFill>
              <a:ea typeface="Calibri" panose="020F0502020204030204" pitchFamily="34" charset="0"/>
              <a:cs typeface="Arial" panose="020B0604020202020204" pitchFamily="34" charset="0"/>
              <a:sym typeface="Wingdings"/>
            </a:endParaRPr>
          </a:p>
          <a:p>
            <a:pPr marL="300038" lvl="1" indent="0" fontAlgn="ctr">
              <a:lnSpc>
                <a:spcPct val="115000"/>
              </a:lnSpc>
              <a:spcBef>
                <a:spcPts val="0"/>
              </a:spcBef>
              <a:buNone/>
            </a:pPr>
            <a:endParaRPr lang="en-US" sz="2000" dirty="0" smtClean="0">
              <a:solidFill>
                <a:srgbClr val="FFFFFF"/>
              </a:solidFill>
              <a:ea typeface="Calibri" panose="020F0502020204030204" pitchFamily="34" charset="0"/>
              <a:cs typeface="Arial" panose="020B0604020202020204" pitchFamily="34" charset="0"/>
              <a:sym typeface="Wingdings"/>
            </a:endParaRPr>
          </a:p>
          <a:p>
            <a:pPr marL="0" indent="0" algn="r" fontAlgn="ctr">
              <a:lnSpc>
                <a:spcPct val="115000"/>
              </a:lnSpc>
              <a:spcBef>
                <a:spcPts val="0"/>
              </a:spcBef>
              <a:buNone/>
            </a:pPr>
            <a:r>
              <a:rPr lang="en-GB" sz="2000" dirty="0" smtClean="0">
                <a:solidFill>
                  <a:srgbClr val="FFFFFF"/>
                </a:solidFill>
                <a:ea typeface="Calibri" panose="020F0502020204030204" pitchFamily="34" charset="0"/>
                <a:cs typeface="Arial" panose="020B0604020202020204" pitchFamily="34" charset="0"/>
                <a:sym typeface="Wingdings"/>
              </a:rPr>
              <a:t>…by providing a suitable institutional framework</a:t>
            </a:r>
            <a:endParaRPr lang="en-GB" sz="2000" dirty="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52884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3" name="Rechteck 2"/>
          <p:cNvSpPr/>
          <p:nvPr/>
        </p:nvSpPr>
        <p:spPr>
          <a:xfrm>
            <a:off x="0" y="1844824"/>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Inhaltsplatzhalter 4"/>
          <p:cNvSpPr>
            <a:spLocks noGrp="1"/>
          </p:cNvSpPr>
          <p:nvPr>
            <p:ph idx="1"/>
          </p:nvPr>
        </p:nvSpPr>
        <p:spPr>
          <a:xfrm>
            <a:off x="179512" y="1916832"/>
            <a:ext cx="8712968" cy="4032448"/>
          </a:xfrm>
        </p:spPr>
        <p:txBody>
          <a:bodyPr>
            <a:noAutofit/>
          </a:bodyPr>
          <a:lstStyle/>
          <a:p>
            <a:pPr marL="0" indent="0" fontAlgn="ctr">
              <a:lnSpc>
                <a:spcPct val="115000"/>
              </a:lnSpc>
              <a:spcBef>
                <a:spcPts val="0"/>
              </a:spcBef>
              <a:buNone/>
            </a:pPr>
            <a:r>
              <a:rPr lang="en-US" sz="1400" b="1" dirty="0">
                <a:solidFill>
                  <a:srgbClr val="FFFFFF"/>
                </a:solidFill>
                <a:ea typeface="Calibri" panose="020F0502020204030204" pitchFamily="34" charset="0"/>
                <a:cs typeface="Arial" panose="020B0604020202020204" pitchFamily="34" charset="0"/>
                <a:sym typeface="Wingdings"/>
              </a:rPr>
              <a:t>Improving institutional capacities in order to provide high-quality public services</a:t>
            </a:r>
          </a:p>
          <a:p>
            <a:pPr marL="0" indent="0" fontAlgn="ctr">
              <a:lnSpc>
                <a:spcPct val="115000"/>
              </a:lnSpc>
              <a:spcBef>
                <a:spcPts val="0"/>
              </a:spcBef>
              <a:buNone/>
            </a:pPr>
            <a:r>
              <a:rPr lang="en-US" sz="1400" dirty="0">
                <a:solidFill>
                  <a:srgbClr val="FFFFFF"/>
                </a:solidFill>
                <a:ea typeface="Calibri" panose="020F0502020204030204" pitchFamily="34" charset="0"/>
                <a:cs typeface="Arial" panose="020B0604020202020204" pitchFamily="34" charset="0"/>
                <a:sym typeface="Wingdings"/>
              </a:rPr>
              <a:t>This includes reducing administrative burden, strengthening capacities to co-design policies, improving institutional capacities to implement high-quality </a:t>
            </a:r>
            <a:r>
              <a:rPr lang="en-US" sz="1400" dirty="0" err="1">
                <a:solidFill>
                  <a:srgbClr val="FFFFFF"/>
                </a:solidFill>
                <a:ea typeface="Calibri" panose="020F0502020204030204" pitchFamily="34" charset="0"/>
                <a:cs typeface="Arial" panose="020B0604020202020204" pitchFamily="34" charset="0"/>
                <a:sym typeface="Wingdings"/>
              </a:rPr>
              <a:t>eGovernment</a:t>
            </a:r>
            <a:r>
              <a:rPr lang="en-US" sz="1400" dirty="0">
                <a:solidFill>
                  <a:srgbClr val="FFFFFF"/>
                </a:solidFill>
                <a:ea typeface="Calibri" panose="020F0502020204030204" pitchFamily="34" charset="0"/>
                <a:cs typeface="Arial" panose="020B0604020202020204" pitchFamily="34" charset="0"/>
                <a:sym typeface="Wingdings"/>
              </a:rPr>
              <a:t>, contributing to better policy coordination, and to develop high-quality public services to attract businesses, workers, and research, to facilitate sustainable economic growth and create added value for the region</a:t>
            </a:r>
            <a:r>
              <a:rPr lang="en-US" sz="1400" dirty="0" smtClean="0">
                <a:solidFill>
                  <a:srgbClr val="FFFFFF"/>
                </a:solidFill>
                <a:ea typeface="Calibri" panose="020F0502020204030204" pitchFamily="34" charset="0"/>
                <a:cs typeface="Arial" panose="020B0604020202020204" pitchFamily="34" charset="0"/>
                <a:sym typeface="Wingdings"/>
              </a:rPr>
              <a:t>.</a:t>
            </a:r>
            <a:br>
              <a:rPr lang="en-US" sz="1400" dirty="0" smtClean="0">
                <a:solidFill>
                  <a:srgbClr val="FFFFFF"/>
                </a:solidFill>
                <a:ea typeface="Calibri" panose="020F0502020204030204" pitchFamily="34" charset="0"/>
                <a:cs typeface="Arial" panose="020B0604020202020204" pitchFamily="34" charset="0"/>
                <a:sym typeface="Wingdings"/>
              </a:rPr>
            </a:br>
            <a:endParaRPr lang="en-US" sz="1400" dirty="0">
              <a:solidFill>
                <a:srgbClr val="FFFFFF"/>
              </a:solidFill>
              <a:ea typeface="Calibri" panose="020F0502020204030204" pitchFamily="34" charset="0"/>
              <a:cs typeface="Arial" panose="020B0604020202020204" pitchFamily="34" charset="0"/>
              <a:sym typeface="Wingdings"/>
            </a:endParaRPr>
          </a:p>
          <a:p>
            <a:pPr marL="0" indent="0" fontAlgn="ctr">
              <a:lnSpc>
                <a:spcPct val="115000"/>
              </a:lnSpc>
              <a:spcBef>
                <a:spcPts val="0"/>
              </a:spcBef>
              <a:buNone/>
            </a:pPr>
            <a:r>
              <a:rPr lang="en-US" sz="1400" b="1" dirty="0">
                <a:solidFill>
                  <a:srgbClr val="FFFFFF"/>
                </a:solidFill>
                <a:ea typeface="Calibri" panose="020F0502020204030204" pitchFamily="34" charset="0"/>
                <a:cs typeface="Arial" panose="020B0604020202020204" pitchFamily="34" charset="0"/>
                <a:sym typeface="Wingdings"/>
              </a:rPr>
              <a:t>Facilitating the administrative cooperation of communities living in border regions</a:t>
            </a:r>
          </a:p>
          <a:p>
            <a:pPr marL="0" indent="0" fontAlgn="ctr">
              <a:lnSpc>
                <a:spcPct val="115000"/>
              </a:lnSpc>
              <a:spcBef>
                <a:spcPts val="0"/>
              </a:spcBef>
              <a:buNone/>
            </a:pPr>
            <a:r>
              <a:rPr lang="en-US" sz="1400" dirty="0">
                <a:solidFill>
                  <a:srgbClr val="FFFFFF"/>
                </a:solidFill>
                <a:ea typeface="Calibri" panose="020F0502020204030204" pitchFamily="34" charset="0"/>
                <a:cs typeface="Arial" panose="020B0604020202020204" pitchFamily="34" charset="0"/>
                <a:sym typeface="Wingdings"/>
              </a:rPr>
              <a:t>This encompasses diminishing or eliminating legal and administrative obstacles for cross-border cooperation and cross-border public services, improving policy coordination between countries in order to manage spatial spill-over effects, establishing cross-border networks and governance structures to improve competitiveness of border regions. This is a highly relevant factor since 30% of EU citizens are living in border regions, even 40% of citizens in the Danube Region</a:t>
            </a:r>
            <a:r>
              <a:rPr lang="en-US" sz="1400" dirty="0" smtClean="0">
                <a:solidFill>
                  <a:srgbClr val="FFFFFF"/>
                </a:solidFill>
                <a:ea typeface="Calibri" panose="020F0502020204030204" pitchFamily="34" charset="0"/>
                <a:cs typeface="Arial" panose="020B0604020202020204" pitchFamily="34" charset="0"/>
                <a:sym typeface="Wingdings"/>
              </a:rPr>
              <a:t>.</a:t>
            </a:r>
            <a:br>
              <a:rPr lang="en-US" sz="1400" dirty="0" smtClean="0">
                <a:solidFill>
                  <a:srgbClr val="FFFFFF"/>
                </a:solidFill>
                <a:ea typeface="Calibri" panose="020F0502020204030204" pitchFamily="34" charset="0"/>
                <a:cs typeface="Arial" panose="020B0604020202020204" pitchFamily="34" charset="0"/>
                <a:sym typeface="Wingdings"/>
              </a:rPr>
            </a:br>
            <a:endParaRPr lang="en-US" sz="1400" dirty="0" smtClean="0">
              <a:solidFill>
                <a:srgbClr val="FFFFFF"/>
              </a:solidFill>
              <a:ea typeface="Calibri" panose="020F0502020204030204" pitchFamily="34" charset="0"/>
              <a:cs typeface="Arial" panose="020B0604020202020204" pitchFamily="34" charset="0"/>
              <a:sym typeface="Wingdings"/>
            </a:endParaRPr>
          </a:p>
          <a:p>
            <a:pPr marL="0" indent="0">
              <a:buNone/>
            </a:pPr>
            <a:r>
              <a:rPr lang="en-GB" sz="1400" b="1" dirty="0">
                <a:solidFill>
                  <a:schemeClr val="bg1"/>
                </a:solidFill>
              </a:rPr>
              <a:t>Enhancing capacities of cities and municipalities to facilitate local and regional development</a:t>
            </a:r>
            <a:endParaRPr lang="de-AT" sz="1400" b="1" dirty="0">
              <a:solidFill>
                <a:schemeClr val="bg1"/>
              </a:solidFill>
            </a:endParaRPr>
          </a:p>
          <a:p>
            <a:pPr marL="0" indent="0">
              <a:buNone/>
            </a:pPr>
            <a:r>
              <a:rPr lang="en-GB" sz="1400" dirty="0">
                <a:solidFill>
                  <a:schemeClr val="bg1"/>
                </a:solidFill>
              </a:rPr>
              <a:t>Cities, municipalities and regions are key stakeholders in contributing to regional and economic development. This requires enhanced capacity building of local actors to engage in transnational cooperation and participatory governance in order to develop policies and structures such as inclusive spatial planning, sound public management or developing functional regions that contribute to competitiveness in the region.</a:t>
            </a:r>
            <a:endParaRPr lang="de-AT" sz="1400" dirty="0">
              <a:solidFill>
                <a:schemeClr val="bg1"/>
              </a:solidFill>
            </a:endParaRPr>
          </a:p>
          <a:p>
            <a:pPr marL="0" indent="0" fontAlgn="ctr">
              <a:lnSpc>
                <a:spcPct val="115000"/>
              </a:lnSpc>
              <a:spcBef>
                <a:spcPts val="0"/>
              </a:spcBef>
              <a:buNone/>
            </a:pPr>
            <a:endParaRPr lang="en-US" sz="1400" dirty="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9479092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3" name="Rechteck 2"/>
          <p:cNvSpPr/>
          <p:nvPr/>
        </p:nvSpPr>
        <p:spPr>
          <a:xfrm>
            <a:off x="0" y="1844824"/>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Inhaltsplatzhalter 4"/>
          <p:cNvSpPr>
            <a:spLocks noGrp="1"/>
          </p:cNvSpPr>
          <p:nvPr>
            <p:ph idx="1"/>
          </p:nvPr>
        </p:nvSpPr>
        <p:spPr>
          <a:xfrm>
            <a:off x="179512" y="1916832"/>
            <a:ext cx="8712968" cy="4608512"/>
          </a:xfrm>
        </p:spPr>
        <p:txBody>
          <a:bodyPr>
            <a:normAutofit/>
          </a:bodyPr>
          <a:lstStyle/>
          <a:p>
            <a:pPr marL="0" indent="0">
              <a:buNone/>
            </a:pPr>
            <a:r>
              <a:rPr lang="en-GB" sz="1600" b="1" dirty="0" smtClean="0">
                <a:solidFill>
                  <a:schemeClr val="bg1"/>
                </a:solidFill>
              </a:rPr>
              <a:t>…this needs to be supported through…</a:t>
            </a:r>
          </a:p>
          <a:p>
            <a:pPr marL="0" indent="0">
              <a:buNone/>
            </a:pPr>
            <a:endParaRPr lang="en-GB" sz="1600" b="1" dirty="0">
              <a:solidFill>
                <a:schemeClr val="bg1"/>
              </a:solidFill>
            </a:endParaRPr>
          </a:p>
          <a:p>
            <a:pPr marL="0" indent="0">
              <a:buNone/>
            </a:pPr>
            <a:r>
              <a:rPr lang="en-GB" sz="1600" b="1" dirty="0" smtClean="0">
                <a:solidFill>
                  <a:schemeClr val="bg1"/>
                </a:solidFill>
              </a:rPr>
              <a:t>Fostering </a:t>
            </a:r>
            <a:r>
              <a:rPr lang="en-GB" sz="1600" b="1" dirty="0">
                <a:solidFill>
                  <a:schemeClr val="bg1"/>
                </a:solidFill>
              </a:rPr>
              <a:t>cooperation built on mutual trust between state and non-state actors to enhance well-being.</a:t>
            </a:r>
            <a:endParaRPr lang="de-AT" sz="1600" b="1" dirty="0">
              <a:solidFill>
                <a:schemeClr val="bg1"/>
              </a:solidFill>
            </a:endParaRPr>
          </a:p>
          <a:p>
            <a:pPr marL="0" indent="0">
              <a:buNone/>
            </a:pPr>
            <a:r>
              <a:rPr lang="en-GB" sz="1600" dirty="0">
                <a:solidFill>
                  <a:schemeClr val="bg1"/>
                </a:solidFill>
              </a:rPr>
              <a:t>Mutual trust is the pre-requisite for cooperation. Dialogue, mutual learning and learning to speak “the same language” are important means to build trust between public and private stakeholders. At the same time, this is a long-term investment. However, there is manifold prove that this is an investment worthwhile, as no meaningful and strong cooperation can be done without trust</a:t>
            </a:r>
            <a:r>
              <a:rPr lang="en-GB" sz="1600" dirty="0" smtClean="0">
                <a:solidFill>
                  <a:schemeClr val="bg1"/>
                </a:solidFill>
              </a:rPr>
              <a:t>.</a:t>
            </a:r>
            <a:br>
              <a:rPr lang="en-GB" sz="1600" dirty="0" smtClean="0">
                <a:solidFill>
                  <a:schemeClr val="bg1"/>
                </a:solidFill>
              </a:rPr>
            </a:br>
            <a:endParaRPr lang="de-AT" sz="1600" dirty="0">
              <a:solidFill>
                <a:schemeClr val="bg1"/>
              </a:solidFill>
            </a:endParaRPr>
          </a:p>
          <a:p>
            <a:pPr marL="0" indent="0">
              <a:buNone/>
            </a:pPr>
            <a:r>
              <a:rPr lang="en-GB" sz="1600" b="1" dirty="0">
                <a:solidFill>
                  <a:schemeClr val="bg1"/>
                </a:solidFill>
              </a:rPr>
              <a:t>Strengthening the involvement of civil society and local actors in decision-making</a:t>
            </a:r>
            <a:endParaRPr lang="de-AT" sz="1600" b="1" dirty="0">
              <a:solidFill>
                <a:schemeClr val="bg1"/>
              </a:solidFill>
            </a:endParaRPr>
          </a:p>
          <a:p>
            <a:pPr marL="0" indent="0">
              <a:buNone/>
            </a:pPr>
            <a:r>
              <a:rPr lang="en-GB" sz="1600" dirty="0">
                <a:solidFill>
                  <a:schemeClr val="bg1"/>
                </a:solidFill>
              </a:rPr>
              <a:t>Both, Civil society organisations and local actors as well as public administrations at all levels need capacities to contribute to a meaningful participatory governance. Thus, civil society and local actors need to strengthen their political capital to engage in a transparent and responsive decision-making processes. This is essential, as the meaningful involvement of civil society and local actors is necessary to manage the complexity of building competitive functional regions vertically, horizontally and transnationally.</a:t>
            </a:r>
            <a:endParaRPr lang="de-AT" sz="1600" dirty="0">
              <a:solidFill>
                <a:schemeClr val="bg1"/>
              </a:solidFill>
            </a:endParaRPr>
          </a:p>
          <a:p>
            <a:pPr marL="0" indent="0" fontAlgn="ctr">
              <a:lnSpc>
                <a:spcPct val="115000"/>
              </a:lnSpc>
              <a:spcBef>
                <a:spcPts val="0"/>
              </a:spcBef>
              <a:buNone/>
            </a:pPr>
            <a:endParaRPr lang="en-US" sz="1400" dirty="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4404438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3" name="Rechteck 2"/>
          <p:cNvSpPr/>
          <p:nvPr/>
        </p:nvSpPr>
        <p:spPr>
          <a:xfrm>
            <a:off x="0" y="1844824"/>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Inhaltsplatzhalter 4"/>
          <p:cNvSpPr>
            <a:spLocks noGrp="1"/>
          </p:cNvSpPr>
          <p:nvPr>
            <p:ph idx="1"/>
          </p:nvPr>
        </p:nvSpPr>
        <p:spPr>
          <a:xfrm>
            <a:off x="179512" y="1916832"/>
            <a:ext cx="8712968" cy="4608512"/>
          </a:xfrm>
        </p:spPr>
        <p:txBody>
          <a:bodyPr>
            <a:normAutofit fontScale="70000" lnSpcReduction="20000"/>
          </a:bodyPr>
          <a:lstStyle/>
          <a:p>
            <a:pPr marL="0" indent="0">
              <a:buNone/>
            </a:pPr>
            <a:endParaRPr lang="en-GB" sz="2200" b="1" dirty="0">
              <a:solidFill>
                <a:schemeClr val="bg1"/>
              </a:solidFill>
            </a:endParaRPr>
          </a:p>
          <a:p>
            <a:pPr lvl="0"/>
            <a:r>
              <a:rPr lang="en-GB" sz="2200" b="1" dirty="0">
                <a:solidFill>
                  <a:schemeClr val="bg1"/>
                </a:solidFill>
              </a:rPr>
              <a:t>Raising the awareness </a:t>
            </a:r>
            <a:r>
              <a:rPr lang="en-GB" sz="2200" dirty="0">
                <a:solidFill>
                  <a:schemeClr val="bg1"/>
                </a:solidFill>
              </a:rPr>
              <a:t>of public administrations at all levels, business, and civil society in regard to transnational or </a:t>
            </a:r>
            <a:r>
              <a:rPr lang="en-GB" sz="2200" dirty="0" err="1">
                <a:solidFill>
                  <a:schemeClr val="bg1"/>
                </a:solidFill>
              </a:rPr>
              <a:t>macroregional</a:t>
            </a:r>
            <a:r>
              <a:rPr lang="en-GB" sz="2200" dirty="0">
                <a:solidFill>
                  <a:schemeClr val="bg1"/>
                </a:solidFill>
              </a:rPr>
              <a:t> dynamics of economic cohesion, the role of the institutional framework in order to support competitiveness, and the need for cooperation between all public and private </a:t>
            </a:r>
            <a:r>
              <a:rPr lang="en-GB" sz="2200" dirty="0" smtClean="0">
                <a:solidFill>
                  <a:schemeClr val="bg1"/>
                </a:solidFill>
              </a:rPr>
              <a:t>stakeholders.</a:t>
            </a:r>
            <a:br>
              <a:rPr lang="en-GB" sz="2200" dirty="0" smtClean="0">
                <a:solidFill>
                  <a:schemeClr val="bg1"/>
                </a:solidFill>
              </a:rPr>
            </a:br>
            <a:endParaRPr lang="en-GB" sz="2200" dirty="0" smtClean="0">
              <a:solidFill>
                <a:schemeClr val="bg1"/>
              </a:solidFill>
            </a:endParaRPr>
          </a:p>
          <a:p>
            <a:pPr lvl="0"/>
            <a:r>
              <a:rPr lang="en-GB" sz="2200" b="1" dirty="0" smtClean="0">
                <a:solidFill>
                  <a:schemeClr val="bg1"/>
                </a:solidFill>
              </a:rPr>
              <a:t>Increasing </a:t>
            </a:r>
            <a:r>
              <a:rPr lang="en-GB" sz="2200" b="1" dirty="0">
                <a:solidFill>
                  <a:schemeClr val="bg1"/>
                </a:solidFill>
              </a:rPr>
              <a:t>the capacities</a:t>
            </a:r>
            <a:r>
              <a:rPr lang="en-GB" sz="2200" dirty="0">
                <a:solidFill>
                  <a:schemeClr val="bg1"/>
                </a:solidFill>
              </a:rPr>
              <a:t> of both public and private stakeholders to co-design and jointly implement solutions and to be able to manage complex multi-stakeholder, multi-level and transnational policies. </a:t>
            </a:r>
            <a:r>
              <a:rPr lang="en-GB" sz="2200" dirty="0" smtClean="0">
                <a:solidFill>
                  <a:schemeClr val="bg1"/>
                </a:solidFill>
              </a:rPr>
              <a:t>This </a:t>
            </a:r>
            <a:r>
              <a:rPr lang="en-GB" sz="2200" dirty="0">
                <a:solidFill>
                  <a:schemeClr val="bg1"/>
                </a:solidFill>
              </a:rPr>
              <a:t>also includes the use of quantitative and qualitative data and evidence as well as the capacities to process them.</a:t>
            </a:r>
            <a:br>
              <a:rPr lang="en-GB" sz="2200" dirty="0">
                <a:solidFill>
                  <a:schemeClr val="bg1"/>
                </a:solidFill>
              </a:rPr>
            </a:br>
            <a:endParaRPr lang="de-AT" sz="2200" dirty="0">
              <a:solidFill>
                <a:schemeClr val="bg1"/>
              </a:solidFill>
            </a:endParaRPr>
          </a:p>
          <a:p>
            <a:pPr lvl="0"/>
            <a:r>
              <a:rPr lang="en-GB" sz="2200" b="1" dirty="0">
                <a:solidFill>
                  <a:schemeClr val="bg1"/>
                </a:solidFill>
              </a:rPr>
              <a:t>Acknowledging the framework that Macro-regional strategies </a:t>
            </a:r>
            <a:r>
              <a:rPr lang="en-GB" sz="2200" dirty="0" smtClean="0">
                <a:solidFill>
                  <a:schemeClr val="bg1"/>
                </a:solidFill>
              </a:rPr>
              <a:t>as provider </a:t>
            </a:r>
            <a:r>
              <a:rPr lang="en-GB" sz="2200" dirty="0">
                <a:solidFill>
                  <a:schemeClr val="bg1"/>
                </a:solidFill>
              </a:rPr>
              <a:t>for more streamlined transnational policies and interdisciplinary cooperation, as Macro-regional strategies go beyond the regional and national perspective and identify macro-regional </a:t>
            </a:r>
            <a:r>
              <a:rPr lang="en-GB" sz="2200" dirty="0" smtClean="0">
                <a:solidFill>
                  <a:schemeClr val="bg1"/>
                </a:solidFill>
              </a:rPr>
              <a:t>needs, aiming </a:t>
            </a:r>
            <a:r>
              <a:rPr lang="en-GB" sz="2200" dirty="0">
                <a:solidFill>
                  <a:schemeClr val="bg1"/>
                </a:solidFill>
              </a:rPr>
              <a:t>at breaking thematic silos and </a:t>
            </a:r>
            <a:r>
              <a:rPr lang="en-GB" sz="2200" dirty="0" smtClean="0">
                <a:solidFill>
                  <a:schemeClr val="bg1"/>
                </a:solidFill>
              </a:rPr>
              <a:t>enhancing cross-sectoral cooperation, and better policy coordination, including the </a:t>
            </a:r>
            <a:r>
              <a:rPr lang="en-GB" sz="2200" dirty="0">
                <a:solidFill>
                  <a:schemeClr val="bg1"/>
                </a:solidFill>
              </a:rPr>
              <a:t>involvement of civil society and local actors.</a:t>
            </a:r>
            <a:endParaRPr lang="de-AT" sz="2200" dirty="0">
              <a:solidFill>
                <a:schemeClr val="bg1"/>
              </a:solidFill>
            </a:endParaRPr>
          </a:p>
          <a:p>
            <a:pPr marL="0" indent="0">
              <a:buNone/>
            </a:pPr>
            <a:r>
              <a:rPr lang="en-GB" sz="2200" dirty="0">
                <a:solidFill>
                  <a:schemeClr val="bg1"/>
                </a:solidFill>
              </a:rPr>
              <a:t> </a:t>
            </a:r>
            <a:endParaRPr lang="de-AT" sz="2200" dirty="0">
              <a:solidFill>
                <a:schemeClr val="bg1"/>
              </a:solidFill>
            </a:endParaRPr>
          </a:p>
          <a:p>
            <a:pPr lvl="0"/>
            <a:r>
              <a:rPr lang="en-GB" sz="2200" b="1" dirty="0">
                <a:solidFill>
                  <a:schemeClr val="bg1"/>
                </a:solidFill>
              </a:rPr>
              <a:t>Making use of the macro-regional strategies as laboratories and instruments of experimentalist governance</a:t>
            </a:r>
            <a:r>
              <a:rPr lang="en-GB" sz="2200" dirty="0">
                <a:solidFill>
                  <a:schemeClr val="bg1"/>
                </a:solidFill>
              </a:rPr>
              <a:t>. Macro-regional strategies have a comparatively low degree of formalisation and therefore are able to facilitate the implementation of innovative cooperative structures such as flagships platform or stakeholder platforms that bring together all kinds of public and private stakeholders to exchange and bring different perspectives and experiences on the table as well as collaborate to develop joint solutions.</a:t>
            </a:r>
            <a:endParaRPr lang="de-AT" sz="2200" dirty="0">
              <a:solidFill>
                <a:schemeClr val="bg1"/>
              </a:solidFill>
            </a:endParaRPr>
          </a:p>
          <a:p>
            <a:pPr marL="0" indent="0" fontAlgn="ctr">
              <a:lnSpc>
                <a:spcPct val="115000"/>
              </a:lnSpc>
              <a:spcBef>
                <a:spcPts val="0"/>
              </a:spcBef>
              <a:buNone/>
            </a:pPr>
            <a:endParaRPr lang="en-US" sz="1400" dirty="0">
              <a:solidFill>
                <a:srgbClr val="FFFFFF"/>
              </a:solidFill>
              <a:ea typeface="Calibri" panose="020F0502020204030204" pitchFamily="34" charset="0"/>
              <a:cs typeface="Arial" panose="020B0604020202020204" pitchFamily="34" charset="0"/>
              <a:sym typeface="Wingdings"/>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15031906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6000" b="1" kern="0" dirty="0" smtClean="0">
              <a:solidFill>
                <a:schemeClr val="bg1"/>
              </a:solidFill>
            </a:endParaRPr>
          </a:p>
          <a:p>
            <a:pPr marL="0" indent="0" algn="ctr">
              <a:buNone/>
            </a:pPr>
            <a:r>
              <a:rPr lang="de-AT" sz="6000" b="1" kern="0" dirty="0">
                <a:solidFill>
                  <a:schemeClr val="bg1"/>
                </a:solidFill>
              </a:rPr>
              <a:t>PAC 10 </a:t>
            </a:r>
            <a:r>
              <a:rPr lang="de-AT" sz="6000" b="1" kern="0" dirty="0" err="1">
                <a:solidFill>
                  <a:schemeClr val="bg1"/>
                </a:solidFill>
              </a:rPr>
              <a:t>Workplan</a:t>
            </a:r>
            <a:r>
              <a:rPr lang="de-AT" sz="6000" b="1" kern="0" dirty="0">
                <a:solidFill>
                  <a:schemeClr val="bg1"/>
                </a:solidFill>
              </a:rPr>
              <a:t> </a:t>
            </a:r>
            <a:r>
              <a:rPr lang="de-AT" sz="6000" b="1" kern="0" dirty="0" smtClean="0">
                <a:solidFill>
                  <a:schemeClr val="bg1"/>
                </a:solidFill>
              </a:rPr>
              <a:t>2019</a:t>
            </a:r>
            <a:endParaRPr lang="de-AT" sz="6000" b="1" kern="0" dirty="0">
              <a:solidFill>
                <a:schemeClr val="bg1"/>
              </a:solidFill>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9354160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1247009" y="2900568"/>
            <a:ext cx="6479931" cy="3336743"/>
          </a:xfrm>
        </p:spPr>
        <p:txBody>
          <a:bodyPr/>
          <a:lstStyle/>
          <a:p>
            <a:pPr marL="0" indent="0">
              <a:buNone/>
            </a:pPr>
            <a:r>
              <a:rPr lang="de-AT" b="1" kern="0" dirty="0" smtClean="0">
                <a:solidFill>
                  <a:srgbClr val="0E4194"/>
                </a:solidFill>
                <a:latin typeface="Calibri Light" panose="020F0302020204030204" pitchFamily="34" charset="0"/>
              </a:rPr>
              <a:t>8th Meeting </a:t>
            </a:r>
            <a:r>
              <a:rPr lang="de-AT" b="1" kern="0" dirty="0" err="1" smtClean="0">
                <a:solidFill>
                  <a:srgbClr val="0E4194"/>
                </a:solidFill>
                <a:latin typeface="Calibri Light" panose="020F0302020204030204" pitchFamily="34" charset="0"/>
              </a:rPr>
              <a:t>of</a:t>
            </a:r>
            <a:r>
              <a:rPr lang="de-AT" b="1" kern="0" dirty="0" smtClean="0">
                <a:solidFill>
                  <a:srgbClr val="0E4194"/>
                </a:solidFill>
                <a:latin typeface="Calibri Light" panose="020F0302020204030204" pitchFamily="34" charset="0"/>
              </a:rPr>
              <a:t> </a:t>
            </a:r>
            <a:r>
              <a:rPr lang="de-AT" b="1" kern="0" dirty="0" err="1" smtClean="0">
                <a:solidFill>
                  <a:srgbClr val="0E4194"/>
                </a:solidFill>
                <a:latin typeface="Calibri Light" panose="020F0302020204030204" pitchFamily="34" charset="0"/>
              </a:rPr>
              <a:t>the</a:t>
            </a:r>
            <a:r>
              <a:rPr lang="de-AT" b="1" kern="0" dirty="0" smtClean="0">
                <a:solidFill>
                  <a:srgbClr val="0E4194"/>
                </a:solidFill>
                <a:latin typeface="Calibri Light" panose="020F0302020204030204" pitchFamily="34" charset="0"/>
              </a:rPr>
              <a:t> Danube </a:t>
            </a:r>
            <a:r>
              <a:rPr lang="de-AT" b="1" kern="0" dirty="0" err="1" smtClean="0">
                <a:solidFill>
                  <a:srgbClr val="0E4194"/>
                </a:solidFill>
                <a:latin typeface="Calibri Light" panose="020F0302020204030204" pitchFamily="34" charset="0"/>
              </a:rPr>
              <a:t>Local</a:t>
            </a:r>
            <a:r>
              <a:rPr lang="de-AT" b="1" kern="0" dirty="0" smtClean="0">
                <a:solidFill>
                  <a:srgbClr val="0E4194"/>
                </a:solidFill>
                <a:latin typeface="Calibri Light" panose="020F0302020204030204" pitchFamily="34" charset="0"/>
              </a:rPr>
              <a:t> </a:t>
            </a:r>
            <a:r>
              <a:rPr lang="de-AT" b="1" kern="0" dirty="0" err="1" smtClean="0">
                <a:solidFill>
                  <a:srgbClr val="0E4194"/>
                </a:solidFill>
                <a:latin typeface="Calibri Light" panose="020F0302020204030204" pitchFamily="34" charset="0"/>
              </a:rPr>
              <a:t>Actors</a:t>
            </a:r>
            <a:r>
              <a:rPr lang="de-AT" b="1" kern="0" dirty="0" smtClean="0">
                <a:solidFill>
                  <a:srgbClr val="0E4194"/>
                </a:solidFill>
                <a:latin typeface="Calibri Light" panose="020F0302020204030204" pitchFamily="34" charset="0"/>
              </a:rPr>
              <a:t> </a:t>
            </a:r>
            <a:r>
              <a:rPr lang="de-AT" b="1" kern="0" dirty="0" err="1" smtClean="0">
                <a:solidFill>
                  <a:srgbClr val="0E4194"/>
                </a:solidFill>
                <a:latin typeface="Calibri Light" panose="020F0302020204030204" pitchFamily="34" charset="0"/>
              </a:rPr>
              <a:t>Platform</a:t>
            </a:r>
            <a:endParaRPr lang="de-AT" b="1" kern="0" dirty="0" smtClean="0">
              <a:solidFill>
                <a:srgbClr val="0E4194"/>
              </a:solidFill>
              <a:latin typeface="Calibri Light" panose="020F0302020204030204" pitchFamily="34" charset="0"/>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grpSp>
        <p:nvGrpSpPr>
          <p:cNvPr id="4" name="Gruppieren 3"/>
          <p:cNvGrpSpPr/>
          <p:nvPr/>
        </p:nvGrpSpPr>
        <p:grpSpPr>
          <a:xfrm>
            <a:off x="-10672" y="1773504"/>
            <a:ext cx="9540552" cy="5473667"/>
            <a:chOff x="-288032" y="1484070"/>
            <a:chExt cx="9540552" cy="5473667"/>
          </a:xfrm>
        </p:grpSpPr>
        <p:sp>
          <p:nvSpPr>
            <p:cNvPr id="10" name="Rechteck 9"/>
            <p:cNvSpPr/>
            <p:nvPr/>
          </p:nvSpPr>
          <p:spPr>
            <a:xfrm>
              <a:off x="-288032" y="1556791"/>
              <a:ext cx="9540552" cy="536266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Textfeld 10"/>
            <p:cNvSpPr txBox="1"/>
            <p:nvPr/>
          </p:nvSpPr>
          <p:spPr>
            <a:xfrm>
              <a:off x="2973403" y="1614705"/>
              <a:ext cx="1872208" cy="3170099"/>
            </a:xfrm>
            <a:prstGeom prst="rect">
              <a:avLst/>
            </a:prstGeom>
            <a:noFill/>
          </p:spPr>
          <p:txBody>
            <a:bodyPr wrap="square" rtlCol="0">
              <a:spAutoFit/>
            </a:bodyPr>
            <a:lstStyle/>
            <a:p>
              <a:r>
                <a:rPr lang="en-US" altLang="de-DE" sz="20000" dirty="0">
                  <a:solidFill>
                    <a:schemeClr val="bg1"/>
                  </a:solidFill>
                  <a:sym typeface="Webdings" panose="05030102010509060703" pitchFamily="18" charset="2"/>
                </a:rPr>
                <a:t></a:t>
              </a:r>
              <a:endParaRPr lang="de-AT" sz="20000" dirty="0">
                <a:solidFill>
                  <a:schemeClr val="bg1"/>
                </a:solidFill>
              </a:endParaRPr>
            </a:p>
          </p:txBody>
        </p:sp>
        <p:sp>
          <p:nvSpPr>
            <p:cNvPr id="12" name="Textfeld 11"/>
            <p:cNvSpPr txBox="1"/>
            <p:nvPr/>
          </p:nvSpPr>
          <p:spPr>
            <a:xfrm>
              <a:off x="5652120" y="1484071"/>
              <a:ext cx="2458616" cy="3170099"/>
            </a:xfrm>
            <a:prstGeom prst="rect">
              <a:avLst/>
            </a:prstGeom>
            <a:noFill/>
          </p:spPr>
          <p:txBody>
            <a:bodyPr wrap="square" rtlCol="0">
              <a:spAutoFit/>
            </a:bodyPr>
            <a:lstStyle/>
            <a:p>
              <a:r>
                <a:rPr lang="en-US" altLang="de-DE" sz="20000" dirty="0">
                  <a:solidFill>
                    <a:schemeClr val="bg1"/>
                  </a:solidFill>
                  <a:sym typeface="Webdings" panose="05030102010509060703" pitchFamily="18" charset="2"/>
                </a:rPr>
                <a:t></a:t>
              </a:r>
              <a:endParaRPr lang="de-AT" sz="20000" dirty="0">
                <a:solidFill>
                  <a:schemeClr val="bg1"/>
                </a:solidFill>
              </a:endParaRPr>
            </a:p>
          </p:txBody>
        </p:sp>
        <p:sp>
          <p:nvSpPr>
            <p:cNvPr id="13" name="Textfeld 12"/>
            <p:cNvSpPr txBox="1"/>
            <p:nvPr/>
          </p:nvSpPr>
          <p:spPr>
            <a:xfrm>
              <a:off x="3239763" y="3427598"/>
              <a:ext cx="2458616" cy="3170099"/>
            </a:xfrm>
            <a:prstGeom prst="rect">
              <a:avLst/>
            </a:prstGeom>
            <a:noFill/>
          </p:spPr>
          <p:txBody>
            <a:bodyPr wrap="square" rtlCol="0">
              <a:spAutoFit/>
            </a:bodyPr>
            <a:lstStyle/>
            <a:p>
              <a:r>
                <a:rPr lang="en-US" altLang="de-DE" sz="20000" dirty="0">
                  <a:solidFill>
                    <a:schemeClr val="bg1"/>
                  </a:solidFill>
                  <a:sym typeface="Webdings" panose="05030102010509060703" pitchFamily="18" charset="2"/>
                </a:rPr>
                <a:t></a:t>
              </a:r>
              <a:endParaRPr lang="de-AT" sz="20000" dirty="0">
                <a:solidFill>
                  <a:schemeClr val="bg1"/>
                </a:solidFill>
              </a:endParaRPr>
            </a:p>
          </p:txBody>
        </p:sp>
        <p:sp>
          <p:nvSpPr>
            <p:cNvPr id="14" name="Textfeld 13"/>
            <p:cNvSpPr txBox="1"/>
            <p:nvPr/>
          </p:nvSpPr>
          <p:spPr>
            <a:xfrm>
              <a:off x="5988896" y="3787638"/>
              <a:ext cx="1872208" cy="3170099"/>
            </a:xfrm>
            <a:prstGeom prst="rect">
              <a:avLst/>
            </a:prstGeom>
            <a:noFill/>
          </p:spPr>
          <p:txBody>
            <a:bodyPr wrap="square" rtlCol="0">
              <a:spAutoFit/>
            </a:bodyPr>
            <a:lstStyle/>
            <a:p>
              <a:r>
                <a:rPr lang="en-US" altLang="de-DE" sz="20000" dirty="0">
                  <a:solidFill>
                    <a:schemeClr val="bg1"/>
                  </a:solidFill>
                  <a:sym typeface="Webdings" panose="05030102010509060703" pitchFamily="18" charset="2"/>
                </a:rPr>
                <a:t></a:t>
              </a:r>
              <a:endParaRPr lang="de-AT" sz="20000" dirty="0">
                <a:solidFill>
                  <a:schemeClr val="bg1"/>
                </a:solidFill>
              </a:endParaRPr>
            </a:p>
          </p:txBody>
        </p:sp>
        <p:sp>
          <p:nvSpPr>
            <p:cNvPr id="31" name="Textfeld 30"/>
            <p:cNvSpPr txBox="1"/>
            <p:nvPr/>
          </p:nvSpPr>
          <p:spPr>
            <a:xfrm>
              <a:off x="9221" y="1484070"/>
              <a:ext cx="2458616" cy="3170099"/>
            </a:xfrm>
            <a:prstGeom prst="rect">
              <a:avLst/>
            </a:prstGeom>
            <a:noFill/>
          </p:spPr>
          <p:txBody>
            <a:bodyPr wrap="square" rtlCol="0">
              <a:spAutoFit/>
            </a:bodyPr>
            <a:lstStyle/>
            <a:p>
              <a:r>
                <a:rPr lang="en-US" altLang="de-DE" sz="20000" dirty="0">
                  <a:solidFill>
                    <a:schemeClr val="bg1"/>
                  </a:solidFill>
                  <a:sym typeface="Webdings" panose="05030102010509060703" pitchFamily="18" charset="2"/>
                </a:rPr>
                <a:t></a:t>
              </a:r>
              <a:endParaRPr lang="de-AT" sz="20000" dirty="0">
                <a:solidFill>
                  <a:schemeClr val="bg1"/>
                </a:solidFill>
              </a:endParaRPr>
            </a:p>
          </p:txBody>
        </p:sp>
        <p:sp>
          <p:nvSpPr>
            <p:cNvPr id="32" name="Textfeld 31"/>
            <p:cNvSpPr txBox="1"/>
            <p:nvPr/>
          </p:nvSpPr>
          <p:spPr>
            <a:xfrm>
              <a:off x="85909" y="3715630"/>
              <a:ext cx="1872208" cy="3170099"/>
            </a:xfrm>
            <a:prstGeom prst="rect">
              <a:avLst/>
            </a:prstGeom>
            <a:noFill/>
          </p:spPr>
          <p:txBody>
            <a:bodyPr wrap="square" rtlCol="0">
              <a:spAutoFit/>
            </a:bodyPr>
            <a:lstStyle/>
            <a:p>
              <a:r>
                <a:rPr lang="en-US" altLang="de-DE" sz="20000" dirty="0">
                  <a:solidFill>
                    <a:schemeClr val="bg1"/>
                  </a:solidFill>
                  <a:sym typeface="Webdings" panose="05030102010509060703" pitchFamily="18" charset="2"/>
                </a:rPr>
                <a:t></a:t>
              </a:r>
              <a:endParaRPr lang="de-AT" sz="20000" dirty="0">
                <a:solidFill>
                  <a:schemeClr val="bg1"/>
                </a:solidFill>
              </a:endParaRPr>
            </a:p>
          </p:txBody>
        </p:sp>
      </p:grpSp>
      <p:sp>
        <p:nvSpPr>
          <p:cNvPr id="38" name="Abgerundete rechteckige Legende 37"/>
          <p:cNvSpPr/>
          <p:nvPr/>
        </p:nvSpPr>
        <p:spPr>
          <a:xfrm>
            <a:off x="-467365" y="3540123"/>
            <a:ext cx="5616624" cy="2678717"/>
          </a:xfrm>
          <a:prstGeom prst="wedgeRoundRectCallout">
            <a:avLst>
              <a:gd name="adj1" fmla="val 50310"/>
              <a:gd name="adj2" fmla="val 71183"/>
              <a:gd name="adj3" fmla="val 166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9" name="Abgerundete rechteckige Legende 38"/>
          <p:cNvSpPr/>
          <p:nvPr/>
        </p:nvSpPr>
        <p:spPr>
          <a:xfrm>
            <a:off x="2555776" y="2114853"/>
            <a:ext cx="7304233" cy="998217"/>
          </a:xfrm>
          <a:prstGeom prst="wedgeRoundRectCallout">
            <a:avLst>
              <a:gd name="adj1" fmla="val -43272"/>
              <a:gd name="adj2" fmla="val 81190"/>
              <a:gd name="adj3" fmla="val 166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0" name="Titel 2"/>
          <p:cNvSpPr txBox="1">
            <a:spLocks/>
          </p:cNvSpPr>
          <p:nvPr/>
        </p:nvSpPr>
        <p:spPr>
          <a:xfrm>
            <a:off x="2555776" y="2271464"/>
            <a:ext cx="6479931" cy="371897"/>
          </a:xfrm>
          <a:prstGeom prst="rect">
            <a:avLst/>
          </a:prstGeom>
        </p:spPr>
        <p:txBody>
          <a:bodyPr/>
          <a:lstStyle>
            <a:lvl1pPr algn="ctr" defTabSz="685800" rtl="0" eaLnBrk="1" latinLnBrk="0" hangingPunct="1">
              <a:spcBef>
                <a:spcPct val="0"/>
              </a:spcBef>
              <a:buNone/>
              <a:defRPr sz="3300" kern="1200">
                <a:solidFill>
                  <a:schemeClr val="tx1"/>
                </a:solidFill>
                <a:latin typeface="+mj-lt"/>
                <a:ea typeface="+mj-ea"/>
                <a:cs typeface="+mj-cs"/>
              </a:defRPr>
            </a:lvl1pPr>
          </a:lstStyle>
          <a:p>
            <a:r>
              <a:rPr lang="de-AT" sz="4000" b="1" kern="0" dirty="0" smtClean="0">
                <a:solidFill>
                  <a:schemeClr val="bg1"/>
                </a:solidFill>
                <a:latin typeface="+mn-lt"/>
                <a:ea typeface="+mn-ea"/>
                <a:cs typeface="+mn-cs"/>
              </a:rPr>
              <a:t>Danube </a:t>
            </a:r>
            <a:r>
              <a:rPr lang="de-AT" sz="4000" b="1" kern="0" dirty="0" err="1" smtClean="0">
                <a:solidFill>
                  <a:schemeClr val="bg1"/>
                </a:solidFill>
                <a:latin typeface="+mn-lt"/>
                <a:ea typeface="+mn-ea"/>
                <a:cs typeface="+mn-cs"/>
              </a:rPr>
              <a:t>Local</a:t>
            </a:r>
            <a:r>
              <a:rPr lang="de-AT" sz="4000" b="1" kern="0" dirty="0" smtClean="0">
                <a:solidFill>
                  <a:schemeClr val="bg1"/>
                </a:solidFill>
                <a:latin typeface="+mn-lt"/>
                <a:ea typeface="+mn-ea"/>
                <a:cs typeface="+mn-cs"/>
              </a:rPr>
              <a:t> </a:t>
            </a:r>
            <a:r>
              <a:rPr lang="de-AT" sz="4000" b="1" kern="0" dirty="0" err="1" smtClean="0">
                <a:solidFill>
                  <a:schemeClr val="bg1"/>
                </a:solidFill>
                <a:latin typeface="+mn-lt"/>
                <a:ea typeface="+mn-ea"/>
                <a:cs typeface="+mn-cs"/>
              </a:rPr>
              <a:t>Actors</a:t>
            </a:r>
            <a:r>
              <a:rPr lang="de-AT" sz="4000" b="1" kern="0" dirty="0" smtClean="0">
                <a:solidFill>
                  <a:schemeClr val="bg1"/>
                </a:solidFill>
                <a:latin typeface="+mn-lt"/>
                <a:ea typeface="+mn-ea"/>
                <a:cs typeface="+mn-cs"/>
              </a:rPr>
              <a:t> </a:t>
            </a:r>
            <a:r>
              <a:rPr lang="de-AT" sz="4000" b="1" kern="0" dirty="0" err="1" smtClean="0">
                <a:solidFill>
                  <a:schemeClr val="bg1"/>
                </a:solidFill>
                <a:latin typeface="+mn-lt"/>
                <a:ea typeface="+mn-ea"/>
                <a:cs typeface="+mn-cs"/>
              </a:rPr>
              <a:t>Platform</a:t>
            </a:r>
            <a:endParaRPr lang="de-AT" sz="4000" b="1" kern="0" dirty="0">
              <a:solidFill>
                <a:schemeClr val="bg1"/>
              </a:solidFill>
              <a:latin typeface="+mn-lt"/>
              <a:ea typeface="+mn-ea"/>
              <a:cs typeface="+mn-cs"/>
            </a:endParaRPr>
          </a:p>
        </p:txBody>
      </p:sp>
      <p:sp>
        <p:nvSpPr>
          <p:cNvPr id="41" name="Textfeld 40"/>
          <p:cNvSpPr txBox="1"/>
          <p:nvPr/>
        </p:nvSpPr>
        <p:spPr>
          <a:xfrm>
            <a:off x="84187" y="3753906"/>
            <a:ext cx="4680192" cy="2308324"/>
          </a:xfrm>
          <a:prstGeom prst="rect">
            <a:avLst/>
          </a:prstGeom>
          <a:noFill/>
        </p:spPr>
        <p:txBody>
          <a:bodyPr wrap="square" rtlCol="0">
            <a:spAutoFit/>
          </a:bodyPr>
          <a:lstStyle/>
          <a:p>
            <a:pPr marL="285750" indent="-285750">
              <a:buFont typeface="Wingdings" panose="05000000000000000000" pitchFamily="2" charset="2"/>
              <a:buChar char="§"/>
            </a:pPr>
            <a:r>
              <a:rPr lang="de-AT" dirty="0">
                <a:solidFill>
                  <a:schemeClr val="bg1"/>
                </a:solidFill>
              </a:rPr>
              <a:t>9</a:t>
            </a:r>
            <a:r>
              <a:rPr lang="de-AT" dirty="0" smtClean="0">
                <a:solidFill>
                  <a:schemeClr val="bg1"/>
                </a:solidFill>
              </a:rPr>
              <a:t>th Meeting </a:t>
            </a:r>
            <a:r>
              <a:rPr lang="de-AT" dirty="0" err="1" smtClean="0">
                <a:solidFill>
                  <a:schemeClr val="bg1"/>
                </a:solidFill>
              </a:rPr>
              <a:t>of</a:t>
            </a:r>
            <a:r>
              <a:rPr lang="de-AT" dirty="0" smtClean="0">
                <a:solidFill>
                  <a:schemeClr val="bg1"/>
                </a:solidFill>
              </a:rPr>
              <a:t> </a:t>
            </a:r>
            <a:r>
              <a:rPr lang="de-AT" dirty="0" err="1" smtClean="0">
                <a:solidFill>
                  <a:schemeClr val="bg1"/>
                </a:solidFill>
              </a:rPr>
              <a:t>the</a:t>
            </a:r>
            <a:r>
              <a:rPr lang="de-AT" dirty="0" smtClean="0">
                <a:solidFill>
                  <a:schemeClr val="bg1"/>
                </a:solidFill>
              </a:rPr>
              <a:t> Danube </a:t>
            </a:r>
            <a:r>
              <a:rPr lang="de-AT" dirty="0" err="1" smtClean="0">
                <a:solidFill>
                  <a:schemeClr val="bg1"/>
                </a:solidFill>
              </a:rPr>
              <a:t>Local</a:t>
            </a:r>
            <a:r>
              <a:rPr lang="de-AT" dirty="0" smtClean="0">
                <a:solidFill>
                  <a:schemeClr val="bg1"/>
                </a:solidFill>
              </a:rPr>
              <a:t> </a:t>
            </a:r>
            <a:r>
              <a:rPr lang="de-AT" dirty="0" err="1" smtClean="0">
                <a:solidFill>
                  <a:schemeClr val="bg1"/>
                </a:solidFill>
              </a:rPr>
              <a:t>Actors</a:t>
            </a:r>
            <a:r>
              <a:rPr lang="de-AT" dirty="0" smtClean="0">
                <a:solidFill>
                  <a:schemeClr val="bg1"/>
                </a:solidFill>
              </a:rPr>
              <a:t> </a:t>
            </a:r>
            <a:r>
              <a:rPr lang="de-AT" dirty="0" err="1" smtClean="0">
                <a:solidFill>
                  <a:schemeClr val="bg1"/>
                </a:solidFill>
              </a:rPr>
              <a:t>Platform</a:t>
            </a:r>
            <a:r>
              <a:rPr lang="de-AT" dirty="0" smtClean="0">
                <a:solidFill>
                  <a:schemeClr val="bg1"/>
                </a:solidFill>
              </a:rPr>
              <a:t/>
            </a:r>
            <a:br>
              <a:rPr lang="de-AT" dirty="0" smtClean="0">
                <a:solidFill>
                  <a:schemeClr val="bg1"/>
                </a:solidFill>
              </a:rPr>
            </a:br>
            <a:r>
              <a:rPr lang="de-AT" dirty="0" smtClean="0">
                <a:solidFill>
                  <a:schemeClr val="bg1"/>
                </a:solidFill>
              </a:rPr>
              <a:t>Vienna | 5-6 March 2019</a:t>
            </a:r>
          </a:p>
          <a:p>
            <a:pPr marL="285750" indent="-285750">
              <a:buFont typeface="Wingdings" panose="05000000000000000000" pitchFamily="2" charset="2"/>
              <a:buChar char="§"/>
            </a:pPr>
            <a:r>
              <a:rPr lang="de-AT" dirty="0" err="1" smtClean="0">
                <a:solidFill>
                  <a:schemeClr val="bg1"/>
                </a:solidFill>
              </a:rPr>
              <a:t>Discussion</a:t>
            </a:r>
            <a:r>
              <a:rPr lang="de-AT" dirty="0" smtClean="0">
                <a:solidFill>
                  <a:schemeClr val="bg1"/>
                </a:solidFill>
              </a:rPr>
              <a:t> on </a:t>
            </a:r>
            <a:r>
              <a:rPr lang="de-AT" dirty="0" err="1" smtClean="0">
                <a:solidFill>
                  <a:schemeClr val="bg1"/>
                </a:solidFill>
              </a:rPr>
              <a:t>concept</a:t>
            </a:r>
            <a:r>
              <a:rPr lang="de-AT" dirty="0" smtClean="0">
                <a:solidFill>
                  <a:schemeClr val="bg1"/>
                </a:solidFill>
              </a:rPr>
              <a:t> </a:t>
            </a:r>
            <a:r>
              <a:rPr lang="de-AT" dirty="0" err="1" smtClean="0">
                <a:solidFill>
                  <a:schemeClr val="bg1"/>
                </a:solidFill>
              </a:rPr>
              <a:t>for</a:t>
            </a:r>
            <a:r>
              <a:rPr lang="de-AT" dirty="0" smtClean="0">
                <a:solidFill>
                  <a:schemeClr val="bg1"/>
                </a:solidFill>
              </a:rPr>
              <a:t> </a:t>
            </a:r>
            <a:r>
              <a:rPr lang="de-AT" dirty="0" err="1" smtClean="0">
                <a:solidFill>
                  <a:schemeClr val="bg1"/>
                </a:solidFill>
              </a:rPr>
              <a:t>the</a:t>
            </a:r>
            <a:r>
              <a:rPr lang="de-AT" dirty="0" smtClean="0">
                <a:solidFill>
                  <a:schemeClr val="bg1"/>
                </a:solidFill>
              </a:rPr>
              <a:t> Danube </a:t>
            </a:r>
            <a:r>
              <a:rPr lang="de-AT" dirty="0" err="1" smtClean="0">
                <a:solidFill>
                  <a:schemeClr val="bg1"/>
                </a:solidFill>
              </a:rPr>
              <a:t>Participation</a:t>
            </a:r>
            <a:r>
              <a:rPr lang="de-AT" dirty="0" smtClean="0">
                <a:solidFill>
                  <a:schemeClr val="bg1"/>
                </a:solidFill>
              </a:rPr>
              <a:t> Day 2018</a:t>
            </a:r>
          </a:p>
          <a:p>
            <a:pPr marL="285750" indent="-285750">
              <a:buFont typeface="Wingdings" panose="05000000000000000000" pitchFamily="2" charset="2"/>
              <a:buChar char="§"/>
            </a:pPr>
            <a:r>
              <a:rPr lang="de-AT" dirty="0" smtClean="0">
                <a:solidFill>
                  <a:schemeClr val="bg1"/>
                </a:solidFill>
              </a:rPr>
              <a:t>National </a:t>
            </a:r>
            <a:r>
              <a:rPr lang="de-AT" dirty="0" err="1" smtClean="0">
                <a:solidFill>
                  <a:schemeClr val="bg1"/>
                </a:solidFill>
              </a:rPr>
              <a:t>Participation</a:t>
            </a:r>
            <a:r>
              <a:rPr lang="de-AT" dirty="0" smtClean="0">
                <a:solidFill>
                  <a:schemeClr val="bg1"/>
                </a:solidFill>
              </a:rPr>
              <a:t> Days 2019</a:t>
            </a:r>
          </a:p>
          <a:p>
            <a:pPr marL="285750" indent="-285750">
              <a:buFont typeface="Wingdings" panose="05000000000000000000" pitchFamily="2" charset="2"/>
              <a:buChar char="§"/>
            </a:pPr>
            <a:r>
              <a:rPr lang="de-AT" dirty="0" err="1">
                <a:solidFill>
                  <a:schemeClr val="bg1"/>
                </a:solidFill>
              </a:rPr>
              <a:t>Discussion</a:t>
            </a:r>
            <a:r>
              <a:rPr lang="de-AT" dirty="0">
                <a:solidFill>
                  <a:schemeClr val="bg1"/>
                </a:solidFill>
              </a:rPr>
              <a:t> on </a:t>
            </a:r>
            <a:r>
              <a:rPr lang="de-AT" dirty="0" err="1">
                <a:solidFill>
                  <a:schemeClr val="bg1"/>
                </a:solidFill>
              </a:rPr>
              <a:t>the</a:t>
            </a:r>
            <a:r>
              <a:rPr lang="de-AT" dirty="0">
                <a:solidFill>
                  <a:schemeClr val="bg1"/>
                </a:solidFill>
              </a:rPr>
              <a:t> </a:t>
            </a:r>
            <a:r>
              <a:rPr lang="de-AT" dirty="0" err="1">
                <a:solidFill>
                  <a:schemeClr val="bg1"/>
                </a:solidFill>
              </a:rPr>
              <a:t>revision</a:t>
            </a:r>
            <a:r>
              <a:rPr lang="de-AT" dirty="0">
                <a:solidFill>
                  <a:schemeClr val="bg1"/>
                </a:solidFill>
              </a:rPr>
              <a:t> </a:t>
            </a:r>
            <a:r>
              <a:rPr lang="de-AT" dirty="0" err="1">
                <a:solidFill>
                  <a:schemeClr val="bg1"/>
                </a:solidFill>
              </a:rPr>
              <a:t>of</a:t>
            </a:r>
            <a:r>
              <a:rPr lang="de-AT" dirty="0">
                <a:solidFill>
                  <a:schemeClr val="bg1"/>
                </a:solidFill>
              </a:rPr>
              <a:t> </a:t>
            </a:r>
            <a:r>
              <a:rPr lang="de-AT" dirty="0" err="1">
                <a:solidFill>
                  <a:schemeClr val="bg1"/>
                </a:solidFill>
              </a:rPr>
              <a:t>the</a:t>
            </a:r>
            <a:r>
              <a:rPr lang="de-AT" dirty="0">
                <a:solidFill>
                  <a:schemeClr val="bg1"/>
                </a:solidFill>
              </a:rPr>
              <a:t> EUSDR Action </a:t>
            </a:r>
            <a:r>
              <a:rPr lang="de-AT" dirty="0" smtClean="0">
                <a:solidFill>
                  <a:schemeClr val="bg1"/>
                </a:solidFill>
              </a:rPr>
              <a:t>Plan</a:t>
            </a:r>
            <a:endParaRPr lang="de-AT" dirty="0">
              <a:solidFill>
                <a:schemeClr val="bg1"/>
              </a:solidFill>
            </a:endParaRPr>
          </a:p>
        </p:txBody>
      </p:sp>
    </p:spTree>
    <p:extLst>
      <p:ext uri="{BB962C8B-B14F-4D97-AF65-F5344CB8AC3E}">
        <p14:creationId xmlns:p14="http://schemas.microsoft.com/office/powerpoint/2010/main" val="40180241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pic>
        <p:nvPicPr>
          <p:cNvPr id="10" name="Grafik 9"/>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2082644" y="2144706"/>
            <a:ext cx="4654333" cy="4452646"/>
          </a:xfrm>
          <a:prstGeom prst="rect">
            <a:avLst/>
          </a:prstGeom>
        </p:spPr>
      </p:pic>
      <p:sp>
        <p:nvSpPr>
          <p:cNvPr id="11" name="Titel 1"/>
          <p:cNvSpPr>
            <a:spLocks noGrp="1"/>
          </p:cNvSpPr>
          <p:nvPr>
            <p:ph type="title"/>
          </p:nvPr>
        </p:nvSpPr>
        <p:spPr>
          <a:xfrm>
            <a:off x="827584" y="1904975"/>
            <a:ext cx="7289625" cy="456126"/>
          </a:xfrm>
        </p:spPr>
        <p:txBody>
          <a:bodyPr/>
          <a:lstStyle/>
          <a:p>
            <a:r>
              <a:rPr lang="de-AT" dirty="0" err="1" smtClean="0">
                <a:solidFill>
                  <a:schemeClr val="tx2"/>
                </a:solidFill>
              </a:rPr>
              <a:t>Policy</a:t>
            </a:r>
            <a:r>
              <a:rPr lang="de-AT" dirty="0" smtClean="0">
                <a:solidFill>
                  <a:schemeClr val="tx2"/>
                </a:solidFill>
              </a:rPr>
              <a:t> Paper | Sound </a:t>
            </a:r>
            <a:r>
              <a:rPr lang="de-AT" dirty="0" err="1" smtClean="0">
                <a:solidFill>
                  <a:schemeClr val="tx2"/>
                </a:solidFill>
              </a:rPr>
              <a:t>Local</a:t>
            </a:r>
            <a:r>
              <a:rPr lang="de-AT" dirty="0" smtClean="0">
                <a:solidFill>
                  <a:schemeClr val="tx2"/>
                </a:solidFill>
              </a:rPr>
              <a:t> Management</a:t>
            </a:r>
            <a:endParaRPr lang="de-AT" dirty="0">
              <a:solidFill>
                <a:schemeClr val="tx2"/>
              </a:solidFill>
            </a:endParaRPr>
          </a:p>
        </p:txBody>
      </p:sp>
      <p:sp>
        <p:nvSpPr>
          <p:cNvPr id="12" name="Inhaltsplatzhalter 2"/>
          <p:cNvSpPr>
            <a:spLocks noGrp="1"/>
          </p:cNvSpPr>
          <p:nvPr>
            <p:ph idx="1"/>
          </p:nvPr>
        </p:nvSpPr>
        <p:spPr>
          <a:xfrm>
            <a:off x="666751" y="2708920"/>
            <a:ext cx="6479931" cy="1603003"/>
          </a:xfrm>
        </p:spPr>
        <p:txBody>
          <a:bodyPr>
            <a:noAutofit/>
          </a:bodyPr>
          <a:lstStyle/>
          <a:p>
            <a:pPr marL="0" indent="0">
              <a:buNone/>
            </a:pPr>
            <a:r>
              <a:rPr lang="de-AT" sz="1600" b="1" dirty="0" smtClean="0"/>
              <a:t>Background</a:t>
            </a:r>
          </a:p>
          <a:p>
            <a:pPr marL="0" indent="0">
              <a:buNone/>
            </a:pPr>
            <a:r>
              <a:rPr lang="en-GB" sz="1600" dirty="0"/>
              <a:t>Local public managements </a:t>
            </a:r>
            <a:r>
              <a:rPr lang="en-GB" sz="1600" dirty="0" smtClean="0"/>
              <a:t>focus </a:t>
            </a:r>
            <a:r>
              <a:rPr lang="en-GB" sz="1600" dirty="0"/>
              <a:t>on the specific needs and characteristics of the local public administration</a:t>
            </a:r>
            <a:r>
              <a:rPr lang="en-GB" sz="1600" dirty="0" smtClean="0"/>
              <a:t>. Topics </a:t>
            </a:r>
            <a:r>
              <a:rPr lang="en-GB" sz="1600" dirty="0"/>
              <a:t>which belong to specific public service obligations (PSO) a local authority has to provide and maintain are summarized under the term of "Services of general interest (SGI</a:t>
            </a:r>
            <a:r>
              <a:rPr lang="en-GB" sz="1600" dirty="0" smtClean="0"/>
              <a:t>).</a:t>
            </a:r>
          </a:p>
          <a:p>
            <a:pPr marL="0" indent="0">
              <a:buNone/>
            </a:pPr>
            <a:r>
              <a:rPr lang="en-GB" sz="1600" b="1" dirty="0" smtClean="0"/>
              <a:t>Thematic Focus</a:t>
            </a:r>
          </a:p>
          <a:p>
            <a:pPr marL="0" indent="0">
              <a:buNone/>
            </a:pPr>
            <a:r>
              <a:rPr lang="en-GB" sz="1600" dirty="0" smtClean="0"/>
              <a:t>Services of General Interest (SGI) – Financing &amp; Capacity building/Quality Management</a:t>
            </a:r>
          </a:p>
          <a:p>
            <a:pPr marL="0" indent="0">
              <a:buNone/>
            </a:pPr>
            <a:r>
              <a:rPr lang="en-GB" sz="1600" b="1" dirty="0" smtClean="0"/>
              <a:t>Aim</a:t>
            </a:r>
          </a:p>
          <a:p>
            <a:pPr>
              <a:buFontTx/>
              <a:buChar char="-"/>
            </a:pPr>
            <a:r>
              <a:rPr lang="de-AT" sz="1600" dirty="0" err="1" smtClean="0"/>
              <a:t>Drafting</a:t>
            </a:r>
            <a:r>
              <a:rPr lang="de-AT" sz="1600" dirty="0" smtClean="0"/>
              <a:t> a </a:t>
            </a:r>
            <a:r>
              <a:rPr lang="de-AT" sz="1600" dirty="0" err="1" smtClean="0"/>
              <a:t>Policy</a:t>
            </a:r>
            <a:r>
              <a:rPr lang="de-AT" sz="1600" dirty="0" smtClean="0"/>
              <a:t> Paper </a:t>
            </a:r>
            <a:r>
              <a:rPr lang="de-AT" sz="1600" dirty="0" err="1" smtClean="0"/>
              <a:t>addressing</a:t>
            </a:r>
            <a:r>
              <a:rPr lang="de-AT" sz="1600" dirty="0" smtClean="0"/>
              <a:t> </a:t>
            </a:r>
            <a:r>
              <a:rPr lang="de-AT" sz="1600" dirty="0" err="1" smtClean="0"/>
              <a:t>specific</a:t>
            </a:r>
            <a:r>
              <a:rPr lang="de-AT" sz="1600" dirty="0" smtClean="0"/>
              <a:t> </a:t>
            </a:r>
            <a:r>
              <a:rPr lang="de-AT" sz="1600" dirty="0" err="1" smtClean="0"/>
              <a:t>challenges</a:t>
            </a:r>
            <a:r>
              <a:rPr lang="de-AT" sz="1600" dirty="0" smtClean="0"/>
              <a:t> </a:t>
            </a:r>
            <a:r>
              <a:rPr lang="de-AT" sz="1600" dirty="0" err="1" smtClean="0"/>
              <a:t>for</a:t>
            </a:r>
            <a:r>
              <a:rPr lang="de-AT" sz="1600" dirty="0" smtClean="0"/>
              <a:t> </a:t>
            </a:r>
            <a:r>
              <a:rPr lang="de-AT" sz="1600" dirty="0" err="1" smtClean="0"/>
              <a:t>local</a:t>
            </a:r>
            <a:r>
              <a:rPr lang="de-AT" sz="1600" dirty="0" smtClean="0"/>
              <a:t> </a:t>
            </a:r>
            <a:r>
              <a:rPr lang="de-AT" sz="1600" dirty="0" err="1" smtClean="0"/>
              <a:t>administrations</a:t>
            </a:r>
            <a:r>
              <a:rPr lang="de-AT" sz="1600" dirty="0" smtClean="0"/>
              <a:t> in </a:t>
            </a:r>
            <a:r>
              <a:rPr lang="de-AT" sz="1600" dirty="0" err="1" smtClean="0"/>
              <a:t>the</a:t>
            </a:r>
            <a:r>
              <a:rPr lang="de-AT" sz="1600" dirty="0" smtClean="0"/>
              <a:t> Danube Region </a:t>
            </a:r>
            <a:r>
              <a:rPr lang="de-AT" sz="1600" dirty="0" err="1" smtClean="0"/>
              <a:t>based</a:t>
            </a:r>
            <a:r>
              <a:rPr lang="de-AT" sz="1600" dirty="0" smtClean="0"/>
              <a:t> on </a:t>
            </a:r>
            <a:r>
              <a:rPr lang="de-AT" sz="1600" dirty="0" err="1" smtClean="0"/>
              <a:t>existing</a:t>
            </a:r>
            <a:r>
              <a:rPr lang="de-AT" sz="1600" dirty="0" smtClean="0"/>
              <a:t> </a:t>
            </a:r>
            <a:r>
              <a:rPr lang="de-AT" sz="1600" dirty="0" err="1" smtClean="0"/>
              <a:t>guidelines</a:t>
            </a:r>
            <a:r>
              <a:rPr lang="de-AT" sz="1600" dirty="0" smtClean="0"/>
              <a:t>, </a:t>
            </a:r>
            <a:r>
              <a:rPr lang="de-AT" sz="1600" dirty="0" err="1" smtClean="0"/>
              <a:t>policy</a:t>
            </a:r>
            <a:r>
              <a:rPr lang="de-AT" sz="1600" dirty="0" smtClean="0"/>
              <a:t> </a:t>
            </a:r>
            <a:r>
              <a:rPr lang="de-AT" sz="1600" dirty="0" err="1" smtClean="0"/>
              <a:t>recommendations</a:t>
            </a:r>
            <a:r>
              <a:rPr lang="de-AT" sz="1600" dirty="0" smtClean="0"/>
              <a:t> etc.</a:t>
            </a:r>
          </a:p>
          <a:p>
            <a:pPr>
              <a:buFontTx/>
              <a:buChar char="-"/>
            </a:pPr>
            <a:r>
              <a:rPr lang="de-AT" sz="1600" dirty="0" err="1" smtClean="0"/>
              <a:t>Creating</a:t>
            </a:r>
            <a:r>
              <a:rPr lang="de-AT" sz="1600" dirty="0" smtClean="0"/>
              <a:t> a </a:t>
            </a:r>
            <a:r>
              <a:rPr lang="de-AT" sz="1600" dirty="0" err="1" smtClean="0"/>
              <a:t>strategic</a:t>
            </a:r>
            <a:r>
              <a:rPr lang="de-AT" sz="1600" dirty="0" smtClean="0"/>
              <a:t> </a:t>
            </a:r>
            <a:r>
              <a:rPr lang="de-AT" sz="1600" dirty="0" err="1" smtClean="0"/>
              <a:t>basis</a:t>
            </a:r>
            <a:r>
              <a:rPr lang="de-AT" sz="1600" dirty="0" smtClean="0"/>
              <a:t> </a:t>
            </a:r>
            <a:r>
              <a:rPr lang="de-AT" sz="1600" dirty="0" err="1" smtClean="0"/>
              <a:t>for</a:t>
            </a:r>
            <a:r>
              <a:rPr lang="de-AT" sz="1600" dirty="0" smtClean="0"/>
              <a:t> </a:t>
            </a:r>
            <a:r>
              <a:rPr lang="de-AT" sz="1600" dirty="0" err="1" smtClean="0"/>
              <a:t>further</a:t>
            </a:r>
            <a:r>
              <a:rPr lang="de-AT" sz="1600" dirty="0" smtClean="0"/>
              <a:t> initiatives &amp; </a:t>
            </a:r>
            <a:r>
              <a:rPr lang="de-AT" sz="1600" dirty="0" err="1" smtClean="0"/>
              <a:t>projects</a:t>
            </a:r>
            <a:r>
              <a:rPr lang="de-AT" sz="1600" dirty="0" smtClean="0"/>
              <a:t> </a:t>
            </a:r>
            <a:r>
              <a:rPr lang="de-AT" sz="1600" dirty="0" err="1" smtClean="0"/>
              <a:t>addressing</a:t>
            </a:r>
            <a:r>
              <a:rPr lang="de-AT" sz="1600" dirty="0" smtClean="0"/>
              <a:t> </a:t>
            </a:r>
            <a:r>
              <a:rPr lang="de-AT" sz="1600" dirty="0" err="1" smtClean="0"/>
              <a:t>sound</a:t>
            </a:r>
            <a:r>
              <a:rPr lang="de-AT" sz="1600" dirty="0" smtClean="0"/>
              <a:t> </a:t>
            </a:r>
            <a:r>
              <a:rPr lang="de-AT" sz="1600" dirty="0" err="1" smtClean="0"/>
              <a:t>local</a:t>
            </a:r>
            <a:r>
              <a:rPr lang="de-AT" sz="1600" dirty="0" smtClean="0"/>
              <a:t> </a:t>
            </a:r>
            <a:r>
              <a:rPr lang="de-AT" sz="1600" dirty="0" err="1" smtClean="0"/>
              <a:t>management</a:t>
            </a:r>
            <a:endParaRPr lang="de-AT" sz="1600" dirty="0"/>
          </a:p>
        </p:txBody>
      </p:sp>
    </p:spTree>
    <p:extLst>
      <p:ext uri="{BB962C8B-B14F-4D97-AF65-F5344CB8AC3E}">
        <p14:creationId xmlns:p14="http://schemas.microsoft.com/office/powerpoint/2010/main" val="3039386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pic>
        <p:nvPicPr>
          <p:cNvPr id="13" name="Grafik 12"/>
          <p:cNvPicPr>
            <a:picLocks noChangeAspect="1"/>
          </p:cNvPicPr>
          <p:nvPr/>
        </p:nvPicPr>
        <p:blipFill>
          <a:blip r:embed="rId6">
            <a:lum bright="70000" contrast="-70000"/>
            <a:extLst>
              <a:ext uri="{28A0092B-C50C-407E-A947-70E740481C1C}">
                <a14:useLocalDpi xmlns:a14="http://schemas.microsoft.com/office/drawing/2010/main" val="0"/>
              </a:ext>
            </a:extLst>
          </a:blip>
          <a:stretch>
            <a:fillRect/>
          </a:stretch>
        </p:blipFill>
        <p:spPr>
          <a:xfrm>
            <a:off x="2207649" y="2453971"/>
            <a:ext cx="4359405" cy="4359405"/>
          </a:xfrm>
          <a:prstGeom prst="rect">
            <a:avLst/>
          </a:prstGeom>
        </p:spPr>
      </p:pic>
      <p:sp>
        <p:nvSpPr>
          <p:cNvPr id="14" name="Titel 1"/>
          <p:cNvSpPr>
            <a:spLocks noGrp="1"/>
          </p:cNvSpPr>
          <p:nvPr>
            <p:ph type="title"/>
          </p:nvPr>
        </p:nvSpPr>
        <p:spPr>
          <a:xfrm>
            <a:off x="666751" y="1976983"/>
            <a:ext cx="7721673" cy="731937"/>
          </a:xfrm>
        </p:spPr>
        <p:txBody>
          <a:bodyPr/>
          <a:lstStyle/>
          <a:p>
            <a:r>
              <a:rPr lang="de-AT" dirty="0" smtClean="0">
                <a:solidFill>
                  <a:schemeClr val="tx2"/>
                </a:solidFill>
              </a:rPr>
              <a:t>Study| Metropolitan/</a:t>
            </a:r>
            <a:r>
              <a:rPr lang="de-AT" dirty="0" err="1" smtClean="0">
                <a:solidFill>
                  <a:schemeClr val="tx2"/>
                </a:solidFill>
              </a:rPr>
              <a:t>Functional</a:t>
            </a:r>
            <a:r>
              <a:rPr lang="de-AT" dirty="0" smtClean="0">
                <a:solidFill>
                  <a:schemeClr val="tx2"/>
                </a:solidFill>
              </a:rPr>
              <a:t> </a:t>
            </a:r>
            <a:r>
              <a:rPr lang="de-AT" dirty="0" err="1" smtClean="0">
                <a:solidFill>
                  <a:schemeClr val="tx2"/>
                </a:solidFill>
              </a:rPr>
              <a:t>Regions</a:t>
            </a:r>
            <a:endParaRPr lang="de-AT" dirty="0">
              <a:solidFill>
                <a:schemeClr val="tx2"/>
              </a:solidFill>
            </a:endParaRPr>
          </a:p>
        </p:txBody>
      </p:sp>
      <p:sp>
        <p:nvSpPr>
          <p:cNvPr id="15" name="Inhaltsplatzhalter 2"/>
          <p:cNvSpPr>
            <a:spLocks noGrp="1"/>
          </p:cNvSpPr>
          <p:nvPr>
            <p:ph idx="1"/>
          </p:nvPr>
        </p:nvSpPr>
        <p:spPr>
          <a:xfrm>
            <a:off x="666751" y="2924944"/>
            <a:ext cx="6479931" cy="1603003"/>
          </a:xfrm>
        </p:spPr>
        <p:txBody>
          <a:bodyPr>
            <a:noAutofit/>
          </a:bodyPr>
          <a:lstStyle/>
          <a:p>
            <a:pPr marL="0" indent="0">
              <a:buNone/>
            </a:pPr>
            <a:r>
              <a:rPr lang="de-AT" sz="1600" b="1" dirty="0" smtClean="0"/>
              <a:t>Background</a:t>
            </a:r>
          </a:p>
          <a:p>
            <a:pPr marL="0" indent="0">
              <a:buNone/>
            </a:pPr>
            <a:r>
              <a:rPr lang="en-GB" sz="1600" dirty="0" smtClean="0"/>
              <a:t>On the one hand, local policies with spatial impact tend to have spill-over effects on surrounding regions (urban-rural, cross-border, urban-urban etc.). On the other hand, different policy sectors with spatial impact might have negative impacts if cross-sector coordination is lacking. Thus, policy planning needs to be well-coordinated across regions and sectors.</a:t>
            </a:r>
          </a:p>
          <a:p>
            <a:pPr marL="0" indent="0">
              <a:buNone/>
            </a:pPr>
            <a:r>
              <a:rPr lang="en-GB" sz="1600" b="1" dirty="0" smtClean="0"/>
              <a:t>Thematic Focus</a:t>
            </a:r>
          </a:p>
          <a:p>
            <a:pPr marL="0" indent="0">
              <a:buNone/>
            </a:pPr>
            <a:r>
              <a:rPr lang="en-GB" sz="1600" dirty="0" smtClean="0"/>
              <a:t>Spatial Planning / Policy Coordination with spatial impact</a:t>
            </a:r>
          </a:p>
          <a:p>
            <a:pPr marL="0" indent="0">
              <a:buNone/>
            </a:pPr>
            <a:r>
              <a:rPr lang="en-GB" sz="1600" b="1" dirty="0" smtClean="0"/>
              <a:t>Aim</a:t>
            </a:r>
          </a:p>
          <a:p>
            <a:pPr>
              <a:buFontTx/>
              <a:buChar char="-"/>
            </a:pPr>
            <a:r>
              <a:rPr lang="de-AT" sz="1600" dirty="0" err="1" smtClean="0"/>
              <a:t>Drafting</a:t>
            </a:r>
            <a:r>
              <a:rPr lang="de-AT" sz="1600" dirty="0" smtClean="0"/>
              <a:t> a Study </a:t>
            </a:r>
            <a:r>
              <a:rPr lang="de-AT" sz="1600" dirty="0" err="1" smtClean="0"/>
              <a:t>showing</a:t>
            </a:r>
            <a:r>
              <a:rPr lang="de-AT" sz="1600" dirty="0" smtClean="0"/>
              <a:t> </a:t>
            </a:r>
            <a:r>
              <a:rPr lang="de-AT" sz="1600" dirty="0" err="1" smtClean="0"/>
              <a:t>challenges</a:t>
            </a:r>
            <a:r>
              <a:rPr lang="de-AT" sz="1600" dirty="0" smtClean="0"/>
              <a:t> and </a:t>
            </a:r>
            <a:r>
              <a:rPr lang="de-AT" sz="1600" dirty="0" err="1" smtClean="0"/>
              <a:t>needs</a:t>
            </a:r>
            <a:r>
              <a:rPr lang="de-AT" sz="1600" dirty="0" smtClean="0"/>
              <a:t> </a:t>
            </a:r>
            <a:r>
              <a:rPr lang="de-AT" sz="1600" dirty="0" err="1" smtClean="0"/>
              <a:t>for</a:t>
            </a:r>
            <a:r>
              <a:rPr lang="de-AT" sz="1600" dirty="0" smtClean="0"/>
              <a:t> </a:t>
            </a:r>
            <a:r>
              <a:rPr lang="de-AT" sz="1600" dirty="0" err="1" smtClean="0"/>
              <a:t>policy</a:t>
            </a:r>
            <a:r>
              <a:rPr lang="de-AT" sz="1600" dirty="0" smtClean="0"/>
              <a:t> </a:t>
            </a:r>
            <a:r>
              <a:rPr lang="de-AT" sz="1600" dirty="0" err="1" smtClean="0"/>
              <a:t>coordination</a:t>
            </a:r>
            <a:r>
              <a:rPr lang="de-AT" sz="1600" dirty="0" smtClean="0"/>
              <a:t> &amp; </a:t>
            </a:r>
            <a:r>
              <a:rPr lang="de-AT" sz="1600" dirty="0" err="1" smtClean="0"/>
              <a:t>planning</a:t>
            </a:r>
            <a:r>
              <a:rPr lang="de-AT" sz="1600" dirty="0" smtClean="0"/>
              <a:t> </a:t>
            </a:r>
            <a:r>
              <a:rPr lang="de-AT" sz="1600" dirty="0" err="1" smtClean="0"/>
              <a:t>across</a:t>
            </a:r>
            <a:r>
              <a:rPr lang="de-AT" sz="1600" dirty="0" smtClean="0"/>
              <a:t> </a:t>
            </a:r>
            <a:r>
              <a:rPr lang="de-AT" sz="1600" dirty="0" err="1" smtClean="0"/>
              <a:t>regions</a:t>
            </a:r>
            <a:r>
              <a:rPr lang="de-AT" sz="1600" dirty="0" smtClean="0"/>
              <a:t> and </a:t>
            </a:r>
            <a:r>
              <a:rPr lang="de-AT" sz="1600" dirty="0" err="1" smtClean="0"/>
              <a:t>sectors</a:t>
            </a:r>
            <a:endParaRPr lang="de-AT" sz="1600" dirty="0" smtClean="0"/>
          </a:p>
          <a:p>
            <a:pPr>
              <a:buFontTx/>
              <a:buChar char="-"/>
            </a:pPr>
            <a:r>
              <a:rPr lang="de-AT" sz="1600" dirty="0" err="1" smtClean="0"/>
              <a:t>Developing</a:t>
            </a:r>
            <a:r>
              <a:rPr lang="de-AT" sz="1600" dirty="0" smtClean="0"/>
              <a:t> </a:t>
            </a:r>
            <a:r>
              <a:rPr lang="de-AT" sz="1600" dirty="0" err="1" smtClean="0"/>
              <a:t>recommendations</a:t>
            </a:r>
            <a:r>
              <a:rPr lang="de-AT" sz="1600" dirty="0" smtClean="0"/>
              <a:t> </a:t>
            </a:r>
            <a:r>
              <a:rPr lang="de-AT" sz="1600" dirty="0" err="1" smtClean="0"/>
              <a:t>for</a:t>
            </a:r>
            <a:r>
              <a:rPr lang="de-AT" sz="1600" dirty="0" smtClean="0"/>
              <a:t> </a:t>
            </a:r>
            <a:r>
              <a:rPr lang="de-AT" sz="1600" dirty="0" err="1" smtClean="0"/>
              <a:t>future</a:t>
            </a:r>
            <a:r>
              <a:rPr lang="de-AT" sz="1600" dirty="0" smtClean="0"/>
              <a:t> initiatives &amp; </a:t>
            </a:r>
            <a:r>
              <a:rPr lang="de-AT" sz="1600" dirty="0" err="1" smtClean="0"/>
              <a:t>projects</a:t>
            </a:r>
            <a:endParaRPr lang="de-AT" sz="1600" dirty="0" smtClean="0"/>
          </a:p>
        </p:txBody>
      </p:sp>
    </p:spTree>
    <p:extLst>
      <p:ext uri="{BB962C8B-B14F-4D97-AF65-F5344CB8AC3E}">
        <p14:creationId xmlns:p14="http://schemas.microsoft.com/office/powerpoint/2010/main" val="20724494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Grafik 45"/>
          <p:cNvPicPr>
            <a:picLocks noChangeAspect="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442836" y="2770512"/>
            <a:ext cx="3863638" cy="3695090"/>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3" name="Titel 42"/>
          <p:cNvSpPr>
            <a:spLocks noGrp="1"/>
          </p:cNvSpPr>
          <p:nvPr>
            <p:ph type="title"/>
          </p:nvPr>
        </p:nvSpPr>
        <p:spPr>
          <a:xfrm>
            <a:off x="1304649" y="1975518"/>
            <a:ext cx="6479931" cy="371897"/>
          </a:xfrm>
        </p:spPr>
        <p:txBody>
          <a:bodyPr/>
          <a:lstStyle/>
          <a:p>
            <a:r>
              <a:rPr lang="de-AT" sz="3600" b="1" kern="0" dirty="0" smtClean="0">
                <a:solidFill>
                  <a:srgbClr val="0E4194"/>
                </a:solidFill>
                <a:latin typeface="+mn-lt"/>
                <a:ea typeface="+mn-ea"/>
                <a:cs typeface="+mn-cs"/>
              </a:rPr>
              <a:t>Framework </a:t>
            </a:r>
            <a:r>
              <a:rPr lang="de-AT" sz="3600" b="1" kern="0" dirty="0" err="1" smtClean="0">
                <a:solidFill>
                  <a:srgbClr val="0E4194"/>
                </a:solidFill>
                <a:latin typeface="+mn-lt"/>
                <a:ea typeface="+mn-ea"/>
                <a:cs typeface="+mn-cs"/>
              </a:rPr>
              <a:t>for</a:t>
            </a:r>
            <a:r>
              <a:rPr lang="de-AT" sz="3600" b="1" kern="0" dirty="0" smtClean="0">
                <a:solidFill>
                  <a:srgbClr val="0E4194"/>
                </a:solidFill>
                <a:latin typeface="+mn-lt"/>
                <a:ea typeface="+mn-ea"/>
                <a:cs typeface="+mn-cs"/>
              </a:rPr>
              <a:t> </a:t>
            </a:r>
            <a:r>
              <a:rPr lang="de-AT" sz="3600" b="1" kern="0" dirty="0" err="1" smtClean="0">
                <a:solidFill>
                  <a:srgbClr val="0E4194"/>
                </a:solidFill>
                <a:latin typeface="+mn-lt"/>
                <a:ea typeface="+mn-ea"/>
                <a:cs typeface="+mn-cs"/>
              </a:rPr>
              <a:t>investment</a:t>
            </a:r>
            <a:r>
              <a:rPr lang="de-AT" sz="3600" b="1" kern="0" dirty="0" smtClean="0">
                <a:solidFill>
                  <a:srgbClr val="0E4194"/>
                </a:solidFill>
                <a:latin typeface="+mn-lt"/>
                <a:ea typeface="+mn-ea"/>
                <a:cs typeface="+mn-cs"/>
              </a:rPr>
              <a:t> in </a:t>
            </a:r>
            <a:r>
              <a:rPr lang="de-AT" sz="3600" b="1" kern="0" dirty="0" err="1" smtClean="0">
                <a:solidFill>
                  <a:srgbClr val="0E4194"/>
                </a:solidFill>
                <a:latin typeface="+mn-lt"/>
                <a:ea typeface="+mn-ea"/>
                <a:cs typeface="+mn-cs"/>
              </a:rPr>
              <a:t>institutional</a:t>
            </a:r>
            <a:r>
              <a:rPr lang="de-AT" sz="3600" b="1" kern="0" dirty="0" smtClean="0">
                <a:solidFill>
                  <a:srgbClr val="0E4194"/>
                </a:solidFill>
                <a:latin typeface="+mn-lt"/>
                <a:ea typeface="+mn-ea"/>
                <a:cs typeface="+mn-cs"/>
              </a:rPr>
              <a:t> capacity</a:t>
            </a:r>
            <a:endParaRPr lang="de-AT" sz="3600" b="1" kern="0" dirty="0">
              <a:solidFill>
                <a:srgbClr val="0E4194"/>
              </a:solidFill>
              <a:latin typeface="+mn-lt"/>
              <a:ea typeface="+mn-ea"/>
              <a:cs typeface="+mn-cs"/>
            </a:endParaRPr>
          </a:p>
        </p:txBody>
      </p:sp>
      <p:sp>
        <p:nvSpPr>
          <p:cNvPr id="44" name="Inhaltsplatzhalter 43"/>
          <p:cNvSpPr>
            <a:spLocks noGrp="1"/>
          </p:cNvSpPr>
          <p:nvPr>
            <p:ph idx="1"/>
          </p:nvPr>
        </p:nvSpPr>
        <p:spPr>
          <a:xfrm>
            <a:off x="1282600" y="3285909"/>
            <a:ext cx="3262014" cy="2664296"/>
          </a:xfrm>
        </p:spPr>
        <p:txBody>
          <a:bodyPr/>
          <a:lstStyle/>
          <a:p>
            <a:pPr marL="0" indent="0">
              <a:buNone/>
            </a:pPr>
            <a:r>
              <a:rPr lang="de-AT" sz="1800" b="1" dirty="0" err="1" smtClean="0">
                <a:solidFill>
                  <a:srgbClr val="0E4194"/>
                </a:solidFill>
              </a:rPr>
              <a:t>Donors</a:t>
            </a:r>
            <a:r>
              <a:rPr lang="de-AT" sz="1800" b="1" dirty="0" smtClean="0">
                <a:solidFill>
                  <a:srgbClr val="0E4194"/>
                </a:solidFill>
              </a:rPr>
              <a:t> Conference Framework</a:t>
            </a:r>
          </a:p>
          <a:p>
            <a:pPr>
              <a:buFont typeface="Wingdings" panose="05000000000000000000" pitchFamily="2" charset="2"/>
              <a:buChar char="§"/>
            </a:pPr>
            <a:r>
              <a:rPr lang="de-AT" sz="1500" b="1" dirty="0" err="1" smtClean="0">
                <a:solidFill>
                  <a:srgbClr val="0E4194"/>
                </a:solidFill>
              </a:rPr>
              <a:t>Aim</a:t>
            </a:r>
            <a:r>
              <a:rPr lang="de-AT" sz="1500" b="1" dirty="0" smtClean="0">
                <a:solidFill>
                  <a:srgbClr val="0E4194"/>
                </a:solidFill>
              </a:rPr>
              <a:t>: </a:t>
            </a:r>
            <a:r>
              <a:rPr lang="de-AT" sz="1500" dirty="0">
                <a:solidFill>
                  <a:srgbClr val="0E4194"/>
                </a:solidFill>
              </a:rPr>
              <a:t>E</a:t>
            </a:r>
            <a:r>
              <a:rPr lang="de-AT" sz="1500" dirty="0" smtClean="0">
                <a:solidFill>
                  <a:srgbClr val="0E4194"/>
                </a:solidFill>
              </a:rPr>
              <a:t>xchange </a:t>
            </a:r>
            <a:r>
              <a:rPr lang="de-AT" sz="1500" dirty="0" err="1" smtClean="0">
                <a:solidFill>
                  <a:srgbClr val="0E4194"/>
                </a:solidFill>
              </a:rPr>
              <a:t>between</a:t>
            </a:r>
            <a:r>
              <a:rPr lang="de-AT" sz="1500" dirty="0" smtClean="0">
                <a:solidFill>
                  <a:srgbClr val="0E4194"/>
                </a:solidFill>
              </a:rPr>
              <a:t> </a:t>
            </a:r>
            <a:r>
              <a:rPr lang="de-AT" sz="1500" dirty="0" err="1" smtClean="0">
                <a:solidFill>
                  <a:srgbClr val="0E4194"/>
                </a:solidFill>
              </a:rPr>
              <a:t>public</a:t>
            </a:r>
            <a:r>
              <a:rPr lang="de-AT" sz="1500" dirty="0" smtClean="0">
                <a:solidFill>
                  <a:srgbClr val="0E4194"/>
                </a:solidFill>
              </a:rPr>
              <a:t> and private </a:t>
            </a:r>
            <a:r>
              <a:rPr lang="de-AT" sz="1500" dirty="0" err="1" smtClean="0">
                <a:solidFill>
                  <a:srgbClr val="0E4194"/>
                </a:solidFill>
              </a:rPr>
              <a:t>funding</a:t>
            </a:r>
            <a:r>
              <a:rPr lang="de-AT" sz="1500" dirty="0" smtClean="0">
                <a:solidFill>
                  <a:srgbClr val="0E4194"/>
                </a:solidFill>
              </a:rPr>
              <a:t> </a:t>
            </a:r>
            <a:r>
              <a:rPr lang="de-AT" sz="1500" dirty="0" err="1" smtClean="0">
                <a:solidFill>
                  <a:srgbClr val="0E4194"/>
                </a:solidFill>
              </a:rPr>
              <a:t>sources</a:t>
            </a:r>
            <a:r>
              <a:rPr lang="de-AT" sz="1500" dirty="0" smtClean="0">
                <a:solidFill>
                  <a:srgbClr val="0E4194"/>
                </a:solidFill>
              </a:rPr>
              <a:t>; </a:t>
            </a:r>
            <a:r>
              <a:rPr lang="de-AT" sz="1500" dirty="0" err="1" smtClean="0">
                <a:solidFill>
                  <a:srgbClr val="0E4194"/>
                </a:solidFill>
              </a:rPr>
              <a:t>building</a:t>
            </a:r>
            <a:r>
              <a:rPr lang="de-AT" sz="1500" dirty="0" smtClean="0">
                <a:solidFill>
                  <a:srgbClr val="0E4194"/>
                </a:solidFill>
              </a:rPr>
              <a:t> </a:t>
            </a:r>
            <a:r>
              <a:rPr lang="de-AT" sz="1500" dirty="0" err="1" smtClean="0">
                <a:solidFill>
                  <a:srgbClr val="0E4194"/>
                </a:solidFill>
              </a:rPr>
              <a:t>capacities</a:t>
            </a:r>
            <a:r>
              <a:rPr lang="de-AT" sz="1500" dirty="0" smtClean="0">
                <a:solidFill>
                  <a:srgbClr val="0E4194"/>
                </a:solidFill>
              </a:rPr>
              <a:t> </a:t>
            </a:r>
            <a:r>
              <a:rPr lang="de-AT" sz="1500" dirty="0" err="1" smtClean="0">
                <a:solidFill>
                  <a:srgbClr val="0E4194"/>
                </a:solidFill>
              </a:rPr>
              <a:t>for</a:t>
            </a:r>
            <a:r>
              <a:rPr lang="de-AT" sz="1500" dirty="0" smtClean="0">
                <a:solidFill>
                  <a:srgbClr val="0E4194"/>
                </a:solidFill>
              </a:rPr>
              <a:t> </a:t>
            </a:r>
            <a:r>
              <a:rPr lang="de-AT" sz="1500" dirty="0" err="1" smtClean="0">
                <a:solidFill>
                  <a:srgbClr val="0E4194"/>
                </a:solidFill>
              </a:rPr>
              <a:t>strategic</a:t>
            </a:r>
            <a:r>
              <a:rPr lang="de-AT" sz="1500" dirty="0" smtClean="0">
                <a:solidFill>
                  <a:srgbClr val="0E4194"/>
                </a:solidFill>
              </a:rPr>
              <a:t> </a:t>
            </a:r>
            <a:r>
              <a:rPr lang="de-AT" sz="1500" dirty="0" err="1" smtClean="0">
                <a:solidFill>
                  <a:srgbClr val="0E4194"/>
                </a:solidFill>
              </a:rPr>
              <a:t>funding</a:t>
            </a:r>
            <a:r>
              <a:rPr lang="de-AT" sz="1500" dirty="0" smtClean="0">
                <a:solidFill>
                  <a:srgbClr val="0E4194"/>
                </a:solidFill>
              </a:rPr>
              <a:t>; </a:t>
            </a:r>
            <a:r>
              <a:rPr lang="de-AT" sz="1500" dirty="0" err="1" smtClean="0">
                <a:solidFill>
                  <a:srgbClr val="0E4194"/>
                </a:solidFill>
              </a:rPr>
              <a:t>facilitating</a:t>
            </a:r>
            <a:r>
              <a:rPr lang="de-AT" sz="1500" dirty="0" smtClean="0">
                <a:solidFill>
                  <a:srgbClr val="0E4194"/>
                </a:solidFill>
              </a:rPr>
              <a:t> </a:t>
            </a:r>
            <a:r>
              <a:rPr lang="de-AT" sz="1500" dirty="0" err="1" smtClean="0">
                <a:solidFill>
                  <a:srgbClr val="0E4194"/>
                </a:solidFill>
              </a:rPr>
              <a:t>communication</a:t>
            </a:r>
            <a:r>
              <a:rPr lang="de-AT" sz="1500" dirty="0" smtClean="0">
                <a:solidFill>
                  <a:srgbClr val="0E4194"/>
                </a:solidFill>
              </a:rPr>
              <a:t> and </a:t>
            </a:r>
            <a:r>
              <a:rPr lang="de-AT" sz="1500" dirty="0" err="1" smtClean="0">
                <a:solidFill>
                  <a:srgbClr val="0E4194"/>
                </a:solidFill>
              </a:rPr>
              <a:t>coordination</a:t>
            </a:r>
            <a:endParaRPr lang="de-AT" sz="1500" dirty="0" smtClean="0">
              <a:solidFill>
                <a:srgbClr val="0E4194"/>
              </a:solidFill>
            </a:endParaRPr>
          </a:p>
          <a:p>
            <a:pPr>
              <a:buFont typeface="Wingdings" panose="05000000000000000000" pitchFamily="2" charset="2"/>
              <a:buChar char="§"/>
            </a:pPr>
            <a:r>
              <a:rPr lang="de-AT" sz="1500" dirty="0" smtClean="0">
                <a:solidFill>
                  <a:srgbClr val="0E4194"/>
                </a:solidFill>
              </a:rPr>
              <a:t>Pilot Conference in </a:t>
            </a:r>
            <a:r>
              <a:rPr lang="de-AT" sz="1500" dirty="0" err="1" smtClean="0">
                <a:solidFill>
                  <a:srgbClr val="0E4194"/>
                </a:solidFill>
              </a:rPr>
              <a:t>Chisinau</a:t>
            </a:r>
            <a:r>
              <a:rPr lang="de-AT" sz="1500" dirty="0" smtClean="0">
                <a:solidFill>
                  <a:srgbClr val="0E4194"/>
                </a:solidFill>
              </a:rPr>
              <a:t> (2017)</a:t>
            </a:r>
          </a:p>
          <a:p>
            <a:pPr>
              <a:buFont typeface="Wingdings" panose="05000000000000000000" pitchFamily="2" charset="2"/>
              <a:buChar char="§"/>
            </a:pPr>
            <a:r>
              <a:rPr lang="de-AT" sz="1500" dirty="0" err="1" smtClean="0">
                <a:solidFill>
                  <a:srgbClr val="0E4194"/>
                </a:solidFill>
              </a:rPr>
              <a:t>Donors</a:t>
            </a:r>
            <a:r>
              <a:rPr lang="de-AT" sz="1500" dirty="0" smtClean="0">
                <a:solidFill>
                  <a:srgbClr val="0E4194"/>
                </a:solidFill>
              </a:rPr>
              <a:t> Conference </a:t>
            </a:r>
            <a:r>
              <a:rPr lang="de-AT" sz="1500" dirty="0">
                <a:solidFill>
                  <a:srgbClr val="0E4194"/>
                </a:solidFill>
              </a:rPr>
              <a:t>Framework Paper</a:t>
            </a:r>
            <a:br>
              <a:rPr lang="de-AT" sz="1500" dirty="0">
                <a:solidFill>
                  <a:srgbClr val="0E4194"/>
                </a:solidFill>
              </a:rPr>
            </a:br>
            <a:r>
              <a:rPr lang="de-AT" sz="800" dirty="0">
                <a:solidFill>
                  <a:srgbClr val="0E4194"/>
                </a:solidFill>
                <a:hlinkClick r:id="rId7"/>
              </a:rPr>
              <a:t>https://</a:t>
            </a:r>
            <a:r>
              <a:rPr lang="de-AT" sz="800" dirty="0" smtClean="0">
                <a:solidFill>
                  <a:srgbClr val="0E4194"/>
                </a:solidFill>
                <a:hlinkClick r:id="rId7"/>
              </a:rPr>
              <a:t>www.danube-capacitycooperation.eu/donors-conference</a:t>
            </a:r>
            <a:endParaRPr lang="de-AT" sz="800" dirty="0" smtClean="0">
              <a:solidFill>
                <a:srgbClr val="0E4194"/>
              </a:solidFill>
            </a:endParaRPr>
          </a:p>
          <a:p>
            <a:pPr>
              <a:buFont typeface="Wingdings" panose="05000000000000000000" pitchFamily="2" charset="2"/>
              <a:buChar char="§"/>
            </a:pPr>
            <a:r>
              <a:rPr lang="de-AT" sz="1500" dirty="0">
                <a:solidFill>
                  <a:srgbClr val="0E4194"/>
                </a:solidFill>
              </a:rPr>
              <a:t>Further </a:t>
            </a:r>
            <a:r>
              <a:rPr lang="de-AT" sz="1500" dirty="0" err="1">
                <a:solidFill>
                  <a:srgbClr val="0E4194"/>
                </a:solidFill>
              </a:rPr>
              <a:t>conferences</a:t>
            </a:r>
            <a:r>
              <a:rPr lang="de-AT" sz="1500" dirty="0">
                <a:solidFill>
                  <a:srgbClr val="0E4194"/>
                </a:solidFill>
              </a:rPr>
              <a:t> in 2018: </a:t>
            </a:r>
            <a:r>
              <a:rPr lang="de-AT" sz="1500" dirty="0" smtClean="0">
                <a:solidFill>
                  <a:srgbClr val="0E4194"/>
                </a:solidFill>
              </a:rPr>
              <a:t>Ukraine, </a:t>
            </a:r>
            <a:r>
              <a:rPr lang="de-AT" sz="1500" dirty="0" err="1" smtClean="0">
                <a:solidFill>
                  <a:srgbClr val="0E4194"/>
                </a:solidFill>
              </a:rPr>
              <a:t>Bulgaria</a:t>
            </a:r>
            <a:endParaRPr lang="de-AT" sz="1500" dirty="0">
              <a:solidFill>
                <a:srgbClr val="0E4194"/>
              </a:solidFill>
            </a:endParaRPr>
          </a:p>
        </p:txBody>
      </p:sp>
      <p:sp>
        <p:nvSpPr>
          <p:cNvPr id="10" name="Inhaltsplatzhalter 43"/>
          <p:cNvSpPr txBox="1">
            <a:spLocks/>
          </p:cNvSpPr>
          <p:nvPr/>
        </p:nvSpPr>
        <p:spPr>
          <a:xfrm>
            <a:off x="4692725" y="3285909"/>
            <a:ext cx="3767707" cy="2664296"/>
          </a:xfrm>
          <a:prstGeom prst="rect">
            <a:avLst/>
          </a:prstGeom>
        </p:spPr>
        <p:txBody>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de-AT" sz="1800" b="1" dirty="0" smtClean="0">
                <a:solidFill>
                  <a:srgbClr val="0E4194"/>
                </a:solidFill>
              </a:rPr>
              <a:t>Network </a:t>
            </a:r>
            <a:r>
              <a:rPr lang="de-AT" sz="1800" b="1" dirty="0" err="1" smtClean="0">
                <a:solidFill>
                  <a:srgbClr val="0E4194"/>
                </a:solidFill>
              </a:rPr>
              <a:t>for</a:t>
            </a:r>
            <a:r>
              <a:rPr lang="de-AT" sz="1800" b="1" dirty="0" smtClean="0">
                <a:solidFill>
                  <a:srgbClr val="0E4194"/>
                </a:solidFill>
              </a:rPr>
              <a:t> </a:t>
            </a:r>
            <a:r>
              <a:rPr lang="de-AT" sz="1800" b="1" dirty="0" err="1" smtClean="0">
                <a:solidFill>
                  <a:srgbClr val="0E4194"/>
                </a:solidFill>
              </a:rPr>
              <a:t>investment</a:t>
            </a:r>
            <a:r>
              <a:rPr lang="de-AT" sz="1800" b="1" dirty="0" smtClean="0">
                <a:solidFill>
                  <a:srgbClr val="0E4194"/>
                </a:solidFill>
              </a:rPr>
              <a:t> in </a:t>
            </a:r>
            <a:r>
              <a:rPr lang="de-AT" sz="1800" b="1" dirty="0" err="1" smtClean="0">
                <a:solidFill>
                  <a:srgbClr val="0E4194"/>
                </a:solidFill>
              </a:rPr>
              <a:t>institutional</a:t>
            </a:r>
            <a:r>
              <a:rPr lang="de-AT" sz="1800" b="1" dirty="0" smtClean="0">
                <a:solidFill>
                  <a:srgbClr val="0E4194"/>
                </a:solidFill>
              </a:rPr>
              <a:t> </a:t>
            </a:r>
            <a:r>
              <a:rPr lang="de-AT" sz="1800" b="1" dirty="0" err="1" smtClean="0">
                <a:solidFill>
                  <a:srgbClr val="0E4194"/>
                </a:solidFill>
              </a:rPr>
              <a:t>capacities</a:t>
            </a:r>
            <a:r>
              <a:rPr lang="de-AT" sz="1800" b="1" dirty="0" smtClean="0">
                <a:solidFill>
                  <a:srgbClr val="0E4194"/>
                </a:solidFill>
              </a:rPr>
              <a:t> in </a:t>
            </a:r>
            <a:r>
              <a:rPr lang="de-AT" sz="1800" b="1" dirty="0" err="1" smtClean="0">
                <a:solidFill>
                  <a:srgbClr val="0E4194"/>
                </a:solidFill>
              </a:rPr>
              <a:t>the</a:t>
            </a:r>
            <a:r>
              <a:rPr lang="de-AT" sz="1800" b="1" dirty="0" smtClean="0">
                <a:solidFill>
                  <a:srgbClr val="0E4194"/>
                </a:solidFill>
              </a:rPr>
              <a:t> ESIF</a:t>
            </a:r>
          </a:p>
          <a:p>
            <a:pPr>
              <a:buFont typeface="Wingdings" panose="05000000000000000000" pitchFamily="2" charset="2"/>
              <a:buChar char="§"/>
            </a:pPr>
            <a:r>
              <a:rPr lang="de-AT" sz="1500" b="1" dirty="0" err="1">
                <a:solidFill>
                  <a:srgbClr val="0E4194"/>
                </a:solidFill>
              </a:rPr>
              <a:t>Aim</a:t>
            </a:r>
            <a:r>
              <a:rPr lang="de-AT" sz="1500" b="1" dirty="0">
                <a:solidFill>
                  <a:srgbClr val="0E4194"/>
                </a:solidFill>
              </a:rPr>
              <a:t>: </a:t>
            </a:r>
            <a:r>
              <a:rPr lang="de-AT" sz="1500" dirty="0">
                <a:solidFill>
                  <a:srgbClr val="0E4194"/>
                </a:solidFill>
              </a:rPr>
              <a:t>Exchange </a:t>
            </a:r>
            <a:r>
              <a:rPr lang="de-AT" sz="1500" dirty="0" err="1">
                <a:solidFill>
                  <a:srgbClr val="0E4194"/>
                </a:solidFill>
              </a:rPr>
              <a:t>between</a:t>
            </a:r>
            <a:r>
              <a:rPr lang="de-AT" sz="1500" dirty="0">
                <a:solidFill>
                  <a:srgbClr val="0E4194"/>
                </a:solidFill>
              </a:rPr>
              <a:t> ESIF/IPA/ENI </a:t>
            </a:r>
            <a:r>
              <a:rPr lang="de-AT" sz="1500" dirty="0" err="1">
                <a:solidFill>
                  <a:srgbClr val="0E4194"/>
                </a:solidFill>
              </a:rPr>
              <a:t>programmes</a:t>
            </a:r>
            <a:r>
              <a:rPr lang="de-AT" sz="1500" dirty="0">
                <a:solidFill>
                  <a:srgbClr val="0E4194"/>
                </a:solidFill>
              </a:rPr>
              <a:t>, MRS and </a:t>
            </a:r>
            <a:r>
              <a:rPr lang="de-AT" sz="1500" dirty="0" err="1">
                <a:solidFill>
                  <a:srgbClr val="0E4194"/>
                </a:solidFill>
              </a:rPr>
              <a:t>further</a:t>
            </a:r>
            <a:r>
              <a:rPr lang="de-AT" sz="1500" dirty="0">
                <a:solidFill>
                  <a:srgbClr val="0E4194"/>
                </a:solidFill>
              </a:rPr>
              <a:t> initiatives </a:t>
            </a:r>
            <a:r>
              <a:rPr lang="de-AT" sz="1500" dirty="0" err="1">
                <a:solidFill>
                  <a:srgbClr val="0E4194"/>
                </a:solidFill>
              </a:rPr>
              <a:t>related</a:t>
            </a:r>
            <a:r>
              <a:rPr lang="de-AT" sz="1500" dirty="0">
                <a:solidFill>
                  <a:srgbClr val="0E4194"/>
                </a:solidFill>
              </a:rPr>
              <a:t> </a:t>
            </a:r>
            <a:r>
              <a:rPr lang="de-AT" sz="1500" dirty="0" err="1">
                <a:solidFill>
                  <a:srgbClr val="0E4194"/>
                </a:solidFill>
              </a:rPr>
              <a:t>to</a:t>
            </a:r>
            <a:r>
              <a:rPr lang="de-AT" sz="1500" dirty="0">
                <a:solidFill>
                  <a:srgbClr val="0E4194"/>
                </a:solidFill>
              </a:rPr>
              <a:t> TO </a:t>
            </a:r>
            <a:r>
              <a:rPr lang="de-AT" sz="1500" dirty="0" smtClean="0">
                <a:solidFill>
                  <a:srgbClr val="0E4194"/>
                </a:solidFill>
              </a:rPr>
              <a:t>11 in </a:t>
            </a:r>
            <a:r>
              <a:rPr lang="de-AT" sz="1500" dirty="0" err="1" smtClean="0">
                <a:solidFill>
                  <a:srgbClr val="0E4194"/>
                </a:solidFill>
              </a:rPr>
              <a:t>cooperation</a:t>
            </a:r>
            <a:r>
              <a:rPr lang="de-AT" sz="1500" dirty="0" smtClean="0">
                <a:solidFill>
                  <a:srgbClr val="0E4194"/>
                </a:solidFill>
              </a:rPr>
              <a:t> </a:t>
            </a:r>
            <a:r>
              <a:rPr lang="de-AT" sz="1500" dirty="0" err="1" smtClean="0">
                <a:solidFill>
                  <a:srgbClr val="0E4194"/>
                </a:solidFill>
              </a:rPr>
              <a:t>with</a:t>
            </a:r>
            <a:r>
              <a:rPr lang="de-AT" sz="1500" dirty="0" smtClean="0">
                <a:solidFill>
                  <a:srgbClr val="0E4194"/>
                </a:solidFill>
              </a:rPr>
              <a:t> </a:t>
            </a:r>
            <a:r>
              <a:rPr lang="de-AT" sz="1500" dirty="0" err="1" smtClean="0">
                <a:solidFill>
                  <a:srgbClr val="0E4194"/>
                </a:solidFill>
              </a:rPr>
              <a:t>Interact</a:t>
            </a:r>
            <a:r>
              <a:rPr lang="de-AT" sz="1500" dirty="0" smtClean="0">
                <a:solidFill>
                  <a:srgbClr val="0E4194"/>
                </a:solidFill>
              </a:rPr>
              <a:t>.</a:t>
            </a:r>
          </a:p>
          <a:p>
            <a:pPr>
              <a:buFont typeface="Wingdings" panose="05000000000000000000" pitchFamily="2" charset="2"/>
              <a:buChar char="§"/>
            </a:pPr>
            <a:r>
              <a:rPr lang="de-AT" sz="1500" dirty="0" smtClean="0">
                <a:solidFill>
                  <a:srgbClr val="0E4194"/>
                </a:solidFill>
              </a:rPr>
              <a:t>Pilot </a:t>
            </a:r>
            <a:r>
              <a:rPr lang="de-AT" sz="1500" dirty="0" err="1" smtClean="0">
                <a:solidFill>
                  <a:srgbClr val="0E4194"/>
                </a:solidFill>
              </a:rPr>
              <a:t>event</a:t>
            </a:r>
            <a:r>
              <a:rPr lang="de-AT" sz="1500" dirty="0" smtClean="0">
                <a:solidFill>
                  <a:srgbClr val="0E4194"/>
                </a:solidFill>
              </a:rPr>
              <a:t>: EWRC in 2017</a:t>
            </a:r>
          </a:p>
          <a:p>
            <a:pPr>
              <a:buFont typeface="Wingdings" panose="05000000000000000000" pitchFamily="2" charset="2"/>
              <a:buChar char="§"/>
            </a:pPr>
            <a:r>
              <a:rPr lang="de-AT" sz="1500" dirty="0" smtClean="0">
                <a:solidFill>
                  <a:srgbClr val="0E4194"/>
                </a:solidFill>
              </a:rPr>
              <a:t>Kick-off </a:t>
            </a:r>
            <a:r>
              <a:rPr lang="de-AT" sz="1500" dirty="0" err="1" smtClean="0">
                <a:solidFill>
                  <a:srgbClr val="0E4194"/>
                </a:solidFill>
              </a:rPr>
              <a:t>seminar</a:t>
            </a:r>
            <a:r>
              <a:rPr lang="de-AT" sz="1500" dirty="0" smtClean="0">
                <a:solidFill>
                  <a:srgbClr val="0E4194"/>
                </a:solidFill>
              </a:rPr>
              <a:t>: 19-20 March 2018</a:t>
            </a:r>
          </a:p>
          <a:p>
            <a:pPr lvl="1">
              <a:buFont typeface="Wingdings" panose="05000000000000000000" pitchFamily="2" charset="2"/>
              <a:buChar char="§"/>
            </a:pPr>
            <a:r>
              <a:rPr lang="de-AT" sz="1200" dirty="0" err="1" smtClean="0">
                <a:solidFill>
                  <a:srgbClr val="0E4194"/>
                </a:solidFill>
              </a:rPr>
              <a:t>Discussing</a:t>
            </a:r>
            <a:r>
              <a:rPr lang="de-AT" sz="1200" dirty="0" smtClean="0">
                <a:solidFill>
                  <a:srgbClr val="0E4194"/>
                </a:solidFill>
              </a:rPr>
              <a:t> </a:t>
            </a:r>
            <a:r>
              <a:rPr lang="de-AT" sz="1200" dirty="0" err="1" smtClean="0">
                <a:solidFill>
                  <a:srgbClr val="0E4194"/>
                </a:solidFill>
              </a:rPr>
              <a:t>institutional</a:t>
            </a:r>
            <a:r>
              <a:rPr lang="de-AT" sz="1200" dirty="0" smtClean="0">
                <a:solidFill>
                  <a:srgbClr val="0E4194"/>
                </a:solidFill>
              </a:rPr>
              <a:t> </a:t>
            </a:r>
            <a:r>
              <a:rPr lang="de-AT" sz="1200" dirty="0" err="1" smtClean="0">
                <a:solidFill>
                  <a:srgbClr val="0E4194"/>
                </a:solidFill>
              </a:rPr>
              <a:t>capacities</a:t>
            </a:r>
            <a:r>
              <a:rPr lang="de-AT" sz="1200" dirty="0" smtClean="0">
                <a:solidFill>
                  <a:srgbClr val="0E4194"/>
                </a:solidFill>
              </a:rPr>
              <a:t> </a:t>
            </a:r>
            <a:r>
              <a:rPr lang="de-AT" sz="1200" dirty="0" err="1" smtClean="0">
                <a:solidFill>
                  <a:srgbClr val="0E4194"/>
                </a:solidFill>
              </a:rPr>
              <a:t>beyond</a:t>
            </a:r>
            <a:r>
              <a:rPr lang="de-AT" sz="1200" dirty="0" smtClean="0">
                <a:solidFill>
                  <a:srgbClr val="0E4194"/>
                </a:solidFill>
              </a:rPr>
              <a:t> a </a:t>
            </a:r>
            <a:r>
              <a:rPr lang="de-AT" sz="1200" dirty="0" err="1" smtClean="0">
                <a:solidFill>
                  <a:srgbClr val="0E4194"/>
                </a:solidFill>
              </a:rPr>
              <a:t>programme</a:t>
            </a:r>
            <a:r>
              <a:rPr lang="de-AT" sz="1200" dirty="0" smtClean="0">
                <a:solidFill>
                  <a:srgbClr val="0E4194"/>
                </a:solidFill>
              </a:rPr>
              <a:t> </a:t>
            </a:r>
            <a:r>
              <a:rPr lang="de-AT" sz="1200" dirty="0" err="1" smtClean="0">
                <a:solidFill>
                  <a:srgbClr val="0E4194"/>
                </a:solidFill>
              </a:rPr>
              <a:t>regime</a:t>
            </a:r>
            <a:endParaRPr lang="de-AT" sz="1200" dirty="0" smtClean="0">
              <a:solidFill>
                <a:srgbClr val="0E4194"/>
              </a:solidFill>
            </a:endParaRPr>
          </a:p>
          <a:p>
            <a:pPr lvl="1">
              <a:buFont typeface="Wingdings" panose="05000000000000000000" pitchFamily="2" charset="2"/>
              <a:buChar char="§"/>
            </a:pPr>
            <a:r>
              <a:rPr lang="de-AT" sz="1200" dirty="0" err="1" smtClean="0">
                <a:solidFill>
                  <a:srgbClr val="0E4194"/>
                </a:solidFill>
              </a:rPr>
              <a:t>Defining</a:t>
            </a:r>
            <a:r>
              <a:rPr lang="de-AT" sz="1200" dirty="0" smtClean="0">
                <a:solidFill>
                  <a:srgbClr val="0E4194"/>
                </a:solidFill>
              </a:rPr>
              <a:t> </a:t>
            </a:r>
            <a:r>
              <a:rPr lang="de-AT" sz="1200" dirty="0" err="1" smtClean="0">
                <a:solidFill>
                  <a:srgbClr val="0E4194"/>
                </a:solidFill>
              </a:rPr>
              <a:t>common</a:t>
            </a:r>
            <a:r>
              <a:rPr lang="de-AT" sz="1200" dirty="0" smtClean="0">
                <a:solidFill>
                  <a:srgbClr val="0E4194"/>
                </a:solidFill>
              </a:rPr>
              <a:t> </a:t>
            </a:r>
            <a:r>
              <a:rPr lang="de-AT" sz="1200" dirty="0" err="1" smtClean="0">
                <a:solidFill>
                  <a:srgbClr val="0E4194"/>
                </a:solidFill>
              </a:rPr>
              <a:t>challenges</a:t>
            </a:r>
            <a:r>
              <a:rPr lang="de-AT" sz="1200" dirty="0" smtClean="0">
                <a:solidFill>
                  <a:srgbClr val="0E4194"/>
                </a:solidFill>
              </a:rPr>
              <a:t> and </a:t>
            </a:r>
            <a:r>
              <a:rPr lang="de-AT" sz="1200" dirty="0" err="1" smtClean="0">
                <a:solidFill>
                  <a:srgbClr val="0E4194"/>
                </a:solidFill>
              </a:rPr>
              <a:t>interests</a:t>
            </a:r>
            <a:endParaRPr lang="de-AT" sz="1200" dirty="0" smtClean="0">
              <a:solidFill>
                <a:srgbClr val="0E4194"/>
              </a:solidFill>
            </a:endParaRPr>
          </a:p>
          <a:p>
            <a:pPr lvl="1">
              <a:buFont typeface="Wingdings" panose="05000000000000000000" pitchFamily="2" charset="2"/>
              <a:buChar char="§"/>
            </a:pPr>
            <a:r>
              <a:rPr lang="de-AT" sz="1200" dirty="0" smtClean="0">
                <a:solidFill>
                  <a:srgbClr val="0E4194"/>
                </a:solidFill>
              </a:rPr>
              <a:t>Brainstorming on </a:t>
            </a:r>
            <a:r>
              <a:rPr lang="de-AT" sz="1200" dirty="0" err="1" smtClean="0">
                <a:solidFill>
                  <a:srgbClr val="0E4194"/>
                </a:solidFill>
              </a:rPr>
              <a:t>future</a:t>
            </a:r>
            <a:r>
              <a:rPr lang="de-AT" sz="1200" dirty="0" smtClean="0">
                <a:solidFill>
                  <a:srgbClr val="0E4194"/>
                </a:solidFill>
              </a:rPr>
              <a:t> </a:t>
            </a:r>
            <a:r>
              <a:rPr lang="de-AT" sz="1200" dirty="0" err="1" smtClean="0">
                <a:solidFill>
                  <a:srgbClr val="0E4194"/>
                </a:solidFill>
              </a:rPr>
              <a:t>network</a:t>
            </a:r>
            <a:r>
              <a:rPr lang="de-AT" sz="1200" dirty="0" smtClean="0">
                <a:solidFill>
                  <a:srgbClr val="0E4194"/>
                </a:solidFill>
              </a:rPr>
              <a:t> </a:t>
            </a:r>
            <a:r>
              <a:rPr lang="de-AT" sz="1200" dirty="0" err="1" smtClean="0">
                <a:solidFill>
                  <a:srgbClr val="0E4194"/>
                </a:solidFill>
              </a:rPr>
              <a:t>activities</a:t>
            </a:r>
            <a:endParaRPr lang="de-AT" sz="1200" dirty="0">
              <a:solidFill>
                <a:srgbClr val="0E4194"/>
              </a:solidFill>
            </a:endParaRPr>
          </a:p>
        </p:txBody>
      </p:sp>
    </p:spTree>
    <p:extLst>
      <p:ext uri="{BB962C8B-B14F-4D97-AF65-F5344CB8AC3E}">
        <p14:creationId xmlns:p14="http://schemas.microsoft.com/office/powerpoint/2010/main" val="30903720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pic>
        <p:nvPicPr>
          <p:cNvPr id="10" name="Grafik 9"/>
          <p:cNvPicPr>
            <a:picLocks noChangeAspect="1"/>
          </p:cNvPicPr>
          <p:nvPr/>
        </p:nvPicPr>
        <p:blipFill rotWithShape="1">
          <a:blip r:embed="rId6">
            <a:extLst>
              <a:ext uri="{28A0092B-C50C-407E-A947-70E740481C1C}">
                <a14:useLocalDpi xmlns:a14="http://schemas.microsoft.com/office/drawing/2010/main" val="0"/>
              </a:ext>
            </a:extLst>
          </a:blip>
          <a:srcRect l="-388" t="3833" r="388" b="-761"/>
          <a:stretch/>
        </p:blipFill>
        <p:spPr>
          <a:xfrm>
            <a:off x="-34672" y="1837419"/>
            <a:ext cx="9178672" cy="5483116"/>
          </a:xfrm>
          <a:prstGeom prst="rect">
            <a:avLst/>
          </a:prstGeom>
        </p:spPr>
      </p:pic>
      <p:sp>
        <p:nvSpPr>
          <p:cNvPr id="11" name="Titel 1"/>
          <p:cNvSpPr>
            <a:spLocks noGrp="1"/>
          </p:cNvSpPr>
          <p:nvPr>
            <p:ph type="title"/>
          </p:nvPr>
        </p:nvSpPr>
        <p:spPr>
          <a:xfrm>
            <a:off x="2555776" y="2146415"/>
            <a:ext cx="8229600" cy="1082187"/>
          </a:xfrm>
        </p:spPr>
        <p:txBody>
          <a:bodyPr>
            <a:normAutofit/>
          </a:bodyPr>
          <a:lstStyle/>
          <a:p>
            <a:r>
              <a:rPr lang="en-US" altLang="de-DE" sz="2900" dirty="0">
                <a:solidFill>
                  <a:schemeClr val="bg1"/>
                </a:solidFill>
              </a:rPr>
              <a:t>National Participation </a:t>
            </a:r>
            <a:r>
              <a:rPr lang="en-US" altLang="de-DE" sz="2900" dirty="0" smtClean="0">
                <a:solidFill>
                  <a:schemeClr val="bg1"/>
                </a:solidFill>
              </a:rPr>
              <a:t>Days</a:t>
            </a:r>
            <a:endParaRPr lang="de-AT" sz="2900" dirty="0">
              <a:solidFill>
                <a:schemeClr val="bg1"/>
              </a:solidFill>
            </a:endParaRPr>
          </a:p>
        </p:txBody>
      </p:sp>
      <p:sp>
        <p:nvSpPr>
          <p:cNvPr id="3" name="Abgerundetes Rechteck 2"/>
          <p:cNvSpPr/>
          <p:nvPr/>
        </p:nvSpPr>
        <p:spPr>
          <a:xfrm>
            <a:off x="-443584" y="4907518"/>
            <a:ext cx="4998248" cy="1797616"/>
          </a:xfrm>
          <a:prstGeom prst="roundRect">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2" name="Inhaltsplatzhalter 2"/>
          <p:cNvSpPr txBox="1">
            <a:spLocks/>
          </p:cNvSpPr>
          <p:nvPr/>
        </p:nvSpPr>
        <p:spPr>
          <a:xfrm>
            <a:off x="31379" y="4907518"/>
            <a:ext cx="4468613" cy="2985978"/>
          </a:xfrm>
          <a:prstGeom prst="rect">
            <a:avLst/>
          </a:prstGeom>
        </p:spPr>
        <p:txBody>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None/>
              <a:defRPr/>
            </a:pPr>
            <a:r>
              <a:rPr lang="en-US" sz="1800" b="1" dirty="0" smtClean="0">
                <a:solidFill>
                  <a:schemeClr val="tx2">
                    <a:lumMod val="75000"/>
                  </a:schemeClr>
                </a:solidFill>
                <a:latin typeface="Calibri Light" panose="020F0302020204030204" pitchFamily="34" charset="0"/>
              </a:rPr>
              <a:t>Priority Area 10 Target 2: </a:t>
            </a:r>
            <a:br>
              <a:rPr lang="en-US" sz="1800" b="1" dirty="0" smtClean="0">
                <a:solidFill>
                  <a:schemeClr val="tx2">
                    <a:lumMod val="75000"/>
                  </a:schemeClr>
                </a:solidFill>
                <a:latin typeface="Calibri Light" panose="020F0302020204030204" pitchFamily="34" charset="0"/>
              </a:rPr>
            </a:br>
            <a:r>
              <a:rPr lang="en-US" sz="1800" b="1" i="1" dirty="0" smtClean="0">
                <a:solidFill>
                  <a:schemeClr val="tx2">
                    <a:lumMod val="75000"/>
                  </a:schemeClr>
                </a:solidFill>
                <a:latin typeface="Calibri Light" panose="020F0302020204030204" pitchFamily="34" charset="0"/>
              </a:rPr>
              <a:t>80 % of participating countries involve the national, regional and local authorities and CSOs through annual National (provincial) EUSDR Hearings in cooperation with the National Coordinators of the EUSDR.</a:t>
            </a:r>
          </a:p>
          <a:p>
            <a:pPr>
              <a:buFont typeface="Arial" pitchFamily="34" charset="0"/>
              <a:buNone/>
              <a:defRPr/>
            </a:pPr>
            <a:endParaRPr lang="en-US" sz="1800" b="1" i="1" dirty="0" smtClean="0">
              <a:solidFill>
                <a:schemeClr val="bg1"/>
              </a:solidFill>
              <a:latin typeface="Calibri Light" panose="020F0302020204030204" pitchFamily="34" charset="0"/>
            </a:endParaRPr>
          </a:p>
          <a:p>
            <a:pPr>
              <a:buFont typeface="Arial" pitchFamily="34" charset="0"/>
              <a:buNone/>
              <a:defRPr/>
            </a:pPr>
            <a:r>
              <a:rPr lang="en-US" altLang="de-DE" sz="1400" b="1" dirty="0" smtClean="0">
                <a:solidFill>
                  <a:schemeClr val="bg1"/>
                </a:solidFill>
              </a:rPr>
              <a:t/>
            </a:r>
            <a:br>
              <a:rPr lang="en-US" altLang="de-DE" sz="1400" b="1" dirty="0" smtClean="0">
                <a:solidFill>
                  <a:schemeClr val="bg1"/>
                </a:solidFill>
              </a:rPr>
            </a:br>
            <a:endParaRPr lang="de-AT" sz="1400" b="1" dirty="0">
              <a:solidFill>
                <a:schemeClr val="bg1"/>
              </a:solidFill>
            </a:endParaRPr>
          </a:p>
        </p:txBody>
      </p:sp>
      <p:pic>
        <p:nvPicPr>
          <p:cNvPr id="14" name="Grafik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22936" y="3824064"/>
            <a:ext cx="936105" cy="936105"/>
          </a:xfrm>
          <a:prstGeom prst="rect">
            <a:avLst/>
          </a:prstGeom>
        </p:spPr>
      </p:pic>
      <p:pic>
        <p:nvPicPr>
          <p:cNvPr id="16" name="Grafik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27673" y="4221088"/>
            <a:ext cx="936105" cy="936105"/>
          </a:xfrm>
          <a:prstGeom prst="rect">
            <a:avLst/>
          </a:prstGeom>
        </p:spPr>
      </p:pic>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22658" y="3018730"/>
            <a:ext cx="936105" cy="936105"/>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84368" y="3600053"/>
            <a:ext cx="936105" cy="936105"/>
          </a:xfrm>
          <a:prstGeom prst="rect">
            <a:avLst/>
          </a:prstGeom>
        </p:spPr>
      </p:pic>
    </p:spTree>
    <p:extLst>
      <p:ext uri="{BB962C8B-B14F-4D97-AF65-F5344CB8AC3E}">
        <p14:creationId xmlns:p14="http://schemas.microsoft.com/office/powerpoint/2010/main" val="2592601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4" name="Gruppieren 3"/>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14" name="Titel 3"/>
          <p:cNvSpPr>
            <a:spLocks noGrp="1"/>
          </p:cNvSpPr>
          <p:nvPr>
            <p:ph type="title"/>
          </p:nvPr>
        </p:nvSpPr>
        <p:spPr>
          <a:xfrm>
            <a:off x="1331119" y="1988840"/>
            <a:ext cx="6479931" cy="371897"/>
          </a:xfrm>
          <a:noFill/>
        </p:spPr>
        <p:txBody>
          <a:bodyPr/>
          <a:lstStyle/>
          <a:p>
            <a:pPr defTabSz="914400">
              <a:spcBef>
                <a:spcPts val="0"/>
              </a:spcBef>
              <a:defRPr/>
            </a:pPr>
            <a:r>
              <a:rPr lang="de-AT" sz="3200" b="1" kern="0" dirty="0" smtClean="0">
                <a:solidFill>
                  <a:srgbClr val="0E4194"/>
                </a:solidFill>
                <a:latin typeface="+mn-lt"/>
                <a:ea typeface="+mn-ea"/>
                <a:cs typeface="+mn-cs"/>
              </a:rPr>
              <a:t>Agenda</a:t>
            </a:r>
            <a:endParaRPr lang="de-AT" sz="3200" b="1" kern="0" dirty="0">
              <a:solidFill>
                <a:srgbClr val="0E4194"/>
              </a:solidFill>
              <a:latin typeface="+mn-lt"/>
              <a:ea typeface="+mn-ea"/>
              <a:cs typeface="+mn-cs"/>
            </a:endParaRPr>
          </a:p>
        </p:txBody>
      </p:sp>
      <p:graphicFrame>
        <p:nvGraphicFramePr>
          <p:cNvPr id="17" name="Tabelle 16"/>
          <p:cNvGraphicFramePr>
            <a:graphicFrameLocks noGrp="1"/>
          </p:cNvGraphicFramePr>
          <p:nvPr>
            <p:extLst>
              <p:ext uri="{D42A27DB-BD31-4B8C-83A1-F6EECF244321}">
                <p14:modId xmlns:p14="http://schemas.microsoft.com/office/powerpoint/2010/main" val="3371260771"/>
              </p:ext>
            </p:extLst>
          </p:nvPr>
        </p:nvGraphicFramePr>
        <p:xfrm>
          <a:off x="395536" y="2852935"/>
          <a:ext cx="8352928" cy="3600399"/>
        </p:xfrm>
        <a:graphic>
          <a:graphicData uri="http://schemas.openxmlformats.org/drawingml/2006/table">
            <a:tbl>
              <a:tblPr firstRow="1" firstCol="1" bandRow="1">
                <a:tableStyleId>{5C22544A-7EE6-4342-B048-85BDC9FD1C3A}</a:tableStyleId>
              </a:tblPr>
              <a:tblGrid>
                <a:gridCol w="1110633">
                  <a:extLst>
                    <a:ext uri="{9D8B030D-6E8A-4147-A177-3AD203B41FA5}">
                      <a16:colId xmlns:a16="http://schemas.microsoft.com/office/drawing/2014/main" val="20000"/>
                    </a:ext>
                  </a:extLst>
                </a:gridCol>
                <a:gridCol w="7242295">
                  <a:extLst>
                    <a:ext uri="{9D8B030D-6E8A-4147-A177-3AD203B41FA5}">
                      <a16:colId xmlns:a16="http://schemas.microsoft.com/office/drawing/2014/main" val="20001"/>
                    </a:ext>
                  </a:extLst>
                </a:gridCol>
              </a:tblGrid>
              <a:tr h="327309">
                <a:tc>
                  <a:txBody>
                    <a:bodyPr/>
                    <a:lstStyle/>
                    <a:p>
                      <a:pPr algn="l">
                        <a:lnSpc>
                          <a:spcPct val="115000"/>
                        </a:lnSpc>
                        <a:spcAft>
                          <a:spcPts val="0"/>
                        </a:spcAft>
                      </a:pPr>
                      <a:r>
                        <a:rPr lang="en-GB" sz="1100" dirty="0" smtClean="0">
                          <a:effectLst/>
                          <a:latin typeface="Calibri"/>
                          <a:ea typeface="Calibri"/>
                          <a:cs typeface="Times New Roman"/>
                        </a:rPr>
                        <a:t>09:30-10.00</a:t>
                      </a:r>
                      <a:endParaRPr lang="de-DE" sz="11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GB" sz="1100" b="1" dirty="0">
                          <a:effectLst/>
                          <a:latin typeface="Calibri"/>
                          <a:ea typeface="Calibri"/>
                          <a:cs typeface="Times New Roman"/>
                        </a:rPr>
                        <a:t>Arrival</a:t>
                      </a:r>
                      <a:endParaRPr lang="de-DE" sz="1100" dirty="0">
                        <a:effectLst/>
                        <a:latin typeface="Calibri"/>
                        <a:ea typeface="Calibri"/>
                        <a:cs typeface="Times New Roman"/>
                      </a:endParaRPr>
                    </a:p>
                  </a:txBody>
                  <a:tcPr marL="68580" marR="68580" marT="0" marB="0" anchor="ctr">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27309">
                <a:tc rowSpan="2">
                  <a:txBody>
                    <a:bodyPr/>
                    <a:lstStyle/>
                    <a:p>
                      <a:pPr algn="just">
                        <a:lnSpc>
                          <a:spcPct val="115000"/>
                        </a:lnSpc>
                        <a:spcAft>
                          <a:spcPts val="0"/>
                        </a:spcAft>
                      </a:pPr>
                      <a:r>
                        <a:rPr lang="en-GB" sz="1100" dirty="0" smtClean="0">
                          <a:effectLst/>
                          <a:latin typeface="Calibri"/>
                          <a:ea typeface="Calibri"/>
                          <a:cs typeface="Times New Roman"/>
                        </a:rPr>
                        <a:t>09:30-10:30</a:t>
                      </a:r>
                      <a:endParaRPr lang="de-DE" sz="1100" dirty="0">
                        <a:effectLst/>
                        <a:latin typeface="Calibri"/>
                        <a:ea typeface="Calibri"/>
                        <a:cs typeface="Times New Roman"/>
                      </a:endParaRPr>
                    </a:p>
                  </a:txBody>
                  <a:tcPr marL="68580" marR="68580" marT="0" marB="0">
                    <a:lnB w="38100" cap="flat" cmpd="sng" algn="ctr">
                      <a:solidFill>
                        <a:schemeClr val="bg1"/>
                      </a:solidFill>
                      <a:prstDash val="solid"/>
                      <a:round/>
                      <a:headEnd type="none" w="med" len="med"/>
                      <a:tailEnd type="none" w="med" len="med"/>
                    </a:lnB>
                  </a:tcPr>
                </a:tc>
                <a:tc>
                  <a:txBody>
                    <a:bodyPr/>
                    <a:lstStyle/>
                    <a:p>
                      <a:pPr algn="just">
                        <a:lnSpc>
                          <a:spcPct val="115000"/>
                        </a:lnSpc>
                        <a:spcAft>
                          <a:spcPts val="0"/>
                        </a:spcAft>
                      </a:pPr>
                      <a:r>
                        <a:rPr lang="en-GB" sz="1100" b="1" dirty="0">
                          <a:effectLst/>
                          <a:latin typeface="Calibri Light"/>
                          <a:ea typeface="Calibri"/>
                          <a:cs typeface="Times New Roman"/>
                        </a:rPr>
                        <a:t>Welcome &amp; </a:t>
                      </a:r>
                      <a:r>
                        <a:rPr lang="en-GB" sz="1100" b="1" dirty="0" smtClean="0">
                          <a:effectLst/>
                          <a:latin typeface="Calibri Light"/>
                          <a:ea typeface="Calibri"/>
                          <a:cs typeface="Times New Roman"/>
                        </a:rPr>
                        <a:t>Introduction</a:t>
                      </a:r>
                      <a:endParaRPr lang="de-DE" sz="1100" dirty="0">
                        <a:effectLst/>
                        <a:latin typeface="Calibri"/>
                        <a:ea typeface="Calibri"/>
                        <a:cs typeface="Times New Roman"/>
                      </a:endParaRPr>
                    </a:p>
                  </a:txBody>
                  <a:tcPr marL="68580" marR="68580" marT="0" marB="0">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327309">
                <a:tc vMerge="1">
                  <a:txBody>
                    <a:bodyPr/>
                    <a:lstStyle/>
                    <a:p>
                      <a:endParaRPr lang="de-DE"/>
                    </a:p>
                  </a:txBody>
                  <a:tcPr/>
                </a:tc>
                <a:tc>
                  <a:txBody>
                    <a:bodyPr/>
                    <a:lstStyle/>
                    <a:p>
                      <a:pPr algn="just">
                        <a:lnSpc>
                          <a:spcPct val="115000"/>
                        </a:lnSpc>
                        <a:spcAft>
                          <a:spcPts val="0"/>
                        </a:spcAft>
                      </a:pPr>
                      <a:r>
                        <a:rPr lang="en-GB" sz="1100" b="1" dirty="0">
                          <a:effectLst/>
                          <a:latin typeface="Calibri Light"/>
                          <a:ea typeface="Calibri"/>
                          <a:cs typeface="Times New Roman"/>
                        </a:rPr>
                        <a:t>Tour de </a:t>
                      </a:r>
                      <a:r>
                        <a:rPr lang="en-GB" sz="1100" b="1" dirty="0" smtClean="0">
                          <a:effectLst/>
                          <a:latin typeface="Calibri Light"/>
                          <a:ea typeface="Calibri"/>
                          <a:cs typeface="Times New Roman"/>
                        </a:rPr>
                        <a:t>Table</a:t>
                      </a:r>
                      <a:endParaRPr lang="de-DE" sz="1100" dirty="0">
                        <a:effectLst/>
                        <a:latin typeface="Calibri"/>
                        <a:ea typeface="Calibri"/>
                        <a:cs typeface="Times New Roman"/>
                      </a:endParaRPr>
                    </a:p>
                  </a:txBody>
                  <a:tcPr marL="68580" marR="68580" marT="0" marB="0" anchor="ctr">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27309">
                <a:tc>
                  <a:txBody>
                    <a:bodyPr/>
                    <a:lstStyle/>
                    <a:p>
                      <a:pPr algn="just">
                        <a:lnSpc>
                          <a:spcPct val="115000"/>
                        </a:lnSpc>
                        <a:spcAft>
                          <a:spcPts val="0"/>
                        </a:spcAft>
                      </a:pPr>
                      <a:r>
                        <a:rPr lang="de-DE" sz="1100" dirty="0" smtClean="0">
                          <a:effectLst/>
                          <a:latin typeface="Calibri"/>
                          <a:ea typeface="Calibri"/>
                          <a:cs typeface="Times New Roman"/>
                        </a:rPr>
                        <a:t>10:30-11:00</a:t>
                      </a:r>
                      <a:endParaRPr lang="de-DE" sz="1100" dirty="0">
                        <a:effectLst/>
                        <a:latin typeface="Calibri"/>
                        <a:ea typeface="Calibri"/>
                        <a:cs typeface="Times New Roman"/>
                      </a:endParaRPr>
                    </a:p>
                  </a:txBody>
                  <a:tcPr marL="68580" marR="68580" marT="0" marB="0">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just">
                        <a:lnSpc>
                          <a:spcPct val="115000"/>
                        </a:lnSpc>
                        <a:spcAft>
                          <a:spcPts val="0"/>
                        </a:spcAft>
                      </a:pPr>
                      <a:r>
                        <a:rPr lang="de-DE" sz="1100" b="1" dirty="0" err="1" smtClean="0">
                          <a:effectLst/>
                          <a:latin typeface="Calibri"/>
                          <a:ea typeface="Calibri"/>
                          <a:cs typeface="Times New Roman"/>
                        </a:rPr>
                        <a:t>Danube</a:t>
                      </a:r>
                      <a:r>
                        <a:rPr lang="de-DE" sz="1100" b="1" baseline="0" dirty="0" smtClean="0">
                          <a:effectLst/>
                          <a:latin typeface="Calibri"/>
                          <a:ea typeface="Calibri"/>
                          <a:cs typeface="Times New Roman"/>
                        </a:rPr>
                        <a:t> </a:t>
                      </a:r>
                      <a:r>
                        <a:rPr lang="de-DE" sz="1100" b="1" baseline="0" dirty="0" err="1" smtClean="0">
                          <a:effectLst/>
                          <a:latin typeface="Calibri"/>
                          <a:ea typeface="Calibri"/>
                          <a:cs typeface="Times New Roman"/>
                        </a:rPr>
                        <a:t>Participation</a:t>
                      </a:r>
                      <a:r>
                        <a:rPr lang="de-DE" sz="1100" b="1" baseline="0" dirty="0" smtClean="0">
                          <a:effectLst/>
                          <a:latin typeface="Calibri"/>
                          <a:ea typeface="Calibri"/>
                          <a:cs typeface="Times New Roman"/>
                        </a:rPr>
                        <a:t> Day 2019</a:t>
                      </a:r>
                      <a:endParaRPr lang="de-DE" sz="1100" b="1" dirty="0">
                        <a:effectLst/>
                        <a:latin typeface="Calibri"/>
                        <a:ea typeface="Calibri"/>
                        <a:cs typeface="Times New Roman"/>
                      </a:endParaRPr>
                    </a:p>
                  </a:txBody>
                  <a:tcPr marL="68580" marR="68580" marT="0" marB="0"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9084540"/>
                  </a:ext>
                </a:extLst>
              </a:tr>
              <a:tr h="327309">
                <a:tc>
                  <a:txBody>
                    <a:bodyPr/>
                    <a:lstStyle/>
                    <a:p>
                      <a:pPr algn="l">
                        <a:lnSpc>
                          <a:spcPct val="115000"/>
                        </a:lnSpc>
                        <a:spcAft>
                          <a:spcPts val="0"/>
                        </a:spcAft>
                      </a:pPr>
                      <a:r>
                        <a:rPr lang="en-GB" sz="1100" dirty="0" smtClean="0">
                          <a:effectLst/>
                          <a:latin typeface="Calibri"/>
                          <a:ea typeface="Calibri"/>
                          <a:cs typeface="Times New Roman"/>
                        </a:rPr>
                        <a:t>11:00-11:15</a:t>
                      </a:r>
                      <a:endParaRPr lang="de-DE" sz="1100" dirty="0">
                        <a:effectLst/>
                        <a:latin typeface="Calibri"/>
                        <a:ea typeface="Calibri"/>
                        <a:cs typeface="Times New Roman"/>
                      </a:endParaRPr>
                    </a:p>
                  </a:txBody>
                  <a:tcPr marL="68580" marR="68580" marT="0" marB="0"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4F81BD"/>
                    </a:solidFill>
                  </a:tcPr>
                </a:tc>
                <a:tc>
                  <a:txBody>
                    <a:bodyPr/>
                    <a:lstStyle/>
                    <a:p>
                      <a:pPr algn="l">
                        <a:lnSpc>
                          <a:spcPct val="115000"/>
                        </a:lnSpc>
                        <a:spcAft>
                          <a:spcPts val="0"/>
                        </a:spcAft>
                      </a:pPr>
                      <a:r>
                        <a:rPr lang="en-GB" sz="1100" b="1" dirty="0">
                          <a:solidFill>
                            <a:schemeClr val="bg1"/>
                          </a:solidFill>
                          <a:effectLst/>
                          <a:latin typeface="Calibri"/>
                          <a:ea typeface="Calibri"/>
                          <a:cs typeface="Times New Roman"/>
                        </a:rPr>
                        <a:t>Coffee Break</a:t>
                      </a:r>
                      <a:endParaRPr lang="de-DE" sz="1100" dirty="0">
                        <a:solidFill>
                          <a:schemeClr val="bg1"/>
                        </a:solidFill>
                        <a:effectLst/>
                        <a:latin typeface="Calibri"/>
                        <a:ea typeface="Calibri"/>
                        <a:cs typeface="Times New Roman"/>
                      </a:endParaRPr>
                    </a:p>
                  </a:txBody>
                  <a:tcPr marL="68580" marR="68580" marT="0" marB="0"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4F81BD"/>
                    </a:solidFill>
                  </a:tcPr>
                </a:tc>
                <a:extLst>
                  <a:ext uri="{0D108BD9-81ED-4DB2-BD59-A6C34878D82A}">
                    <a16:rowId xmlns:a16="http://schemas.microsoft.com/office/drawing/2014/main" val="10003"/>
                  </a:ext>
                </a:extLst>
              </a:tr>
              <a:tr h="327309">
                <a:tc rowSpan="2">
                  <a:txBody>
                    <a:bodyPr/>
                    <a:lstStyle/>
                    <a:p>
                      <a:pPr algn="just">
                        <a:lnSpc>
                          <a:spcPct val="115000"/>
                        </a:lnSpc>
                        <a:spcAft>
                          <a:spcPts val="0"/>
                        </a:spcAft>
                      </a:pPr>
                      <a:r>
                        <a:rPr lang="en-GB" sz="1100" dirty="0" smtClean="0">
                          <a:effectLst/>
                          <a:latin typeface="Calibri"/>
                          <a:ea typeface="Calibri"/>
                          <a:cs typeface="Times New Roman"/>
                        </a:rPr>
                        <a:t>11:15-12:45</a:t>
                      </a:r>
                      <a:endParaRPr lang="de-DE" sz="1100" dirty="0">
                        <a:effectLst/>
                        <a:latin typeface="Calibri"/>
                        <a:ea typeface="Calibri"/>
                        <a:cs typeface="Times New Roman"/>
                      </a:endParaRPr>
                    </a:p>
                  </a:txBody>
                  <a:tcPr marL="68580" marR="68580" marT="0" marB="0">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just">
                        <a:lnSpc>
                          <a:spcPct val="115000"/>
                        </a:lnSpc>
                        <a:spcAft>
                          <a:spcPts val="0"/>
                        </a:spcAft>
                      </a:pPr>
                      <a:r>
                        <a:rPr lang="en-GB" sz="1100" b="1" dirty="0" smtClean="0">
                          <a:effectLst/>
                          <a:latin typeface="Calibri Light"/>
                          <a:ea typeface="Calibri"/>
                          <a:cs typeface="Times New Roman"/>
                        </a:rPr>
                        <a:t>EUSDR Annual </a:t>
                      </a:r>
                      <a:r>
                        <a:rPr lang="en-GB" sz="1100" b="1" dirty="0">
                          <a:effectLst/>
                          <a:latin typeface="Calibri Light"/>
                          <a:ea typeface="Calibri"/>
                          <a:cs typeface="Times New Roman"/>
                        </a:rPr>
                        <a:t>Forum </a:t>
                      </a:r>
                      <a:r>
                        <a:rPr lang="en-GB" sz="1100" b="1" dirty="0" smtClean="0">
                          <a:effectLst/>
                          <a:latin typeface="Calibri Light"/>
                          <a:ea typeface="Calibri"/>
                          <a:cs typeface="Times New Roman"/>
                        </a:rPr>
                        <a:t>2019</a:t>
                      </a:r>
                      <a:endParaRPr lang="de-DE" sz="1100" dirty="0">
                        <a:effectLst/>
                        <a:latin typeface="Calibri"/>
                        <a:ea typeface="Calibri"/>
                        <a:cs typeface="Times New Roman"/>
                      </a:endParaRPr>
                    </a:p>
                  </a:txBody>
                  <a:tcPr marL="68580" marR="68580" marT="0" marB="0">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4"/>
                  </a:ext>
                </a:extLst>
              </a:tr>
              <a:tr h="327309">
                <a:tc vMerge="1">
                  <a:txBody>
                    <a:bodyPr/>
                    <a:lstStyle/>
                    <a:p>
                      <a:endParaRPr lang="de-DE"/>
                    </a:p>
                  </a:txBody>
                  <a:tcPr/>
                </a:tc>
                <a:tc>
                  <a:txBody>
                    <a:bodyPr/>
                    <a:lstStyle/>
                    <a:p>
                      <a:pPr algn="just">
                        <a:lnSpc>
                          <a:spcPct val="115000"/>
                        </a:lnSpc>
                        <a:spcAft>
                          <a:spcPts val="0"/>
                        </a:spcAft>
                      </a:pPr>
                      <a:r>
                        <a:rPr lang="en-GB" sz="1100" b="1" dirty="0" smtClean="0">
                          <a:effectLst/>
                          <a:latin typeface="Calibri Light"/>
                          <a:ea typeface="Calibri"/>
                          <a:cs typeface="Times New Roman"/>
                        </a:rPr>
                        <a:t>Revision</a:t>
                      </a:r>
                      <a:r>
                        <a:rPr lang="en-GB" sz="1100" b="1" baseline="0" dirty="0" smtClean="0">
                          <a:effectLst/>
                          <a:latin typeface="Calibri Light"/>
                          <a:ea typeface="Calibri"/>
                          <a:cs typeface="Times New Roman"/>
                        </a:rPr>
                        <a:t> of the EUSDR Action Plan</a:t>
                      </a:r>
                      <a:endParaRPr lang="de-DE"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327309">
                <a:tc>
                  <a:txBody>
                    <a:bodyPr/>
                    <a:lstStyle/>
                    <a:p>
                      <a:pPr algn="l">
                        <a:lnSpc>
                          <a:spcPct val="115000"/>
                        </a:lnSpc>
                        <a:spcAft>
                          <a:spcPts val="0"/>
                        </a:spcAft>
                      </a:pPr>
                      <a:r>
                        <a:rPr lang="en-GB" sz="1100" dirty="0" smtClean="0">
                          <a:effectLst/>
                          <a:latin typeface="Calibri"/>
                          <a:ea typeface="Calibri"/>
                          <a:cs typeface="Times New Roman"/>
                        </a:rPr>
                        <a:t>12:45-13:45</a:t>
                      </a:r>
                      <a:endParaRPr lang="de-DE" sz="1100" dirty="0">
                        <a:effectLst/>
                        <a:latin typeface="Calibri"/>
                        <a:ea typeface="Calibri"/>
                        <a:cs typeface="Times New Roman"/>
                      </a:endParaRPr>
                    </a:p>
                  </a:txBody>
                  <a:tcPr marL="68580" marR="68580" marT="0" marB="0"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4F81BD"/>
                    </a:solidFill>
                  </a:tcPr>
                </a:tc>
                <a:tc>
                  <a:txBody>
                    <a:bodyPr/>
                    <a:lstStyle/>
                    <a:p>
                      <a:pPr algn="just">
                        <a:lnSpc>
                          <a:spcPct val="115000"/>
                        </a:lnSpc>
                        <a:spcAft>
                          <a:spcPts val="0"/>
                        </a:spcAft>
                      </a:pPr>
                      <a:r>
                        <a:rPr lang="de-AT" sz="11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Lunch</a:t>
                      </a:r>
                      <a:endParaRPr lang="de-AT"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38100" cap="flat" cmpd="sng" algn="ctr">
                      <a:solidFill>
                        <a:schemeClr val="bg1"/>
                      </a:solidFill>
                      <a:prstDash val="solid"/>
                      <a:round/>
                      <a:headEnd type="none" w="med" len="med"/>
                      <a:tailEnd type="none" w="med" len="med"/>
                    </a:lnB>
                    <a:solidFill>
                      <a:srgbClr val="4F81BD"/>
                    </a:solidFill>
                  </a:tcPr>
                </a:tc>
                <a:extLst>
                  <a:ext uri="{0D108BD9-81ED-4DB2-BD59-A6C34878D82A}">
                    <a16:rowId xmlns:a16="http://schemas.microsoft.com/office/drawing/2014/main" val="10007"/>
                  </a:ext>
                </a:extLst>
              </a:tr>
              <a:tr h="327309">
                <a:tc>
                  <a:txBody>
                    <a:bodyPr/>
                    <a:lstStyle/>
                    <a:p>
                      <a:pPr algn="just">
                        <a:lnSpc>
                          <a:spcPct val="115000"/>
                        </a:lnSpc>
                        <a:spcAft>
                          <a:spcPts val="0"/>
                        </a:spcAft>
                      </a:pPr>
                      <a:r>
                        <a:rPr lang="en-GB" sz="1200" dirty="0" smtClean="0">
                          <a:effectLst/>
                          <a:latin typeface="+mn-lt"/>
                          <a:ea typeface="+mn-ea"/>
                          <a:cs typeface="+mn-cs"/>
                        </a:rPr>
                        <a:t>13:45-14:15</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38100" cap="flat" cmpd="sng" algn="ctr">
                      <a:solidFill>
                        <a:schemeClr val="bg1"/>
                      </a:solidFill>
                      <a:prstDash val="solid"/>
                      <a:round/>
                      <a:headEnd type="none" w="med" len="med"/>
                      <a:tailEnd type="none" w="med" len="med"/>
                    </a:lnT>
                  </a:tcPr>
                </a:tc>
                <a:tc>
                  <a:txBody>
                    <a:bodyPr/>
                    <a:lstStyle/>
                    <a:p>
                      <a:pPr algn="just">
                        <a:lnSpc>
                          <a:spcPct val="115000"/>
                        </a:lnSpc>
                        <a:spcAft>
                          <a:spcPts val="1000"/>
                        </a:spcAft>
                      </a:pPr>
                      <a:r>
                        <a:rPr lang="en-GB" sz="1100" b="1" dirty="0" smtClean="0">
                          <a:effectLst/>
                          <a:latin typeface="Calibri Light" panose="020F0302020204030204" pitchFamily="34" charset="0"/>
                          <a:ea typeface="Calibri" panose="020F0502020204030204" pitchFamily="34" charset="0"/>
                          <a:cs typeface="Times New Roman" panose="02020603050405020304" pitchFamily="18" charset="0"/>
                        </a:rPr>
                        <a:t>EESC</a:t>
                      </a:r>
                      <a:r>
                        <a:rPr lang="en-GB" sz="1100" b="1" baseline="0" dirty="0" smtClean="0">
                          <a:effectLst/>
                          <a:latin typeface="Calibri Light" panose="020F0302020204030204" pitchFamily="34" charset="0"/>
                          <a:ea typeface="Calibri" panose="020F0502020204030204" pitchFamily="34" charset="0"/>
                          <a:cs typeface="Times New Roman" panose="02020603050405020304" pitchFamily="18" charset="0"/>
                        </a:rPr>
                        <a:t> Public Hearing</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0" marB="0">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8"/>
                  </a:ext>
                </a:extLst>
              </a:tr>
              <a:tr h="327309">
                <a:tc>
                  <a:txBody>
                    <a:bodyPr/>
                    <a:lstStyle/>
                    <a:p>
                      <a:pPr algn="just">
                        <a:lnSpc>
                          <a:spcPct val="115000"/>
                        </a:lnSpc>
                        <a:spcAft>
                          <a:spcPts val="0"/>
                        </a:spcAft>
                      </a:pPr>
                      <a:r>
                        <a:rPr lang="de-AT" sz="1100" dirty="0" smtClean="0">
                          <a:effectLst/>
                          <a:latin typeface="Calibri" panose="020F0502020204030204" pitchFamily="34" charset="0"/>
                          <a:ea typeface="Calibri" panose="020F0502020204030204" pitchFamily="34" charset="0"/>
                          <a:cs typeface="Times New Roman" panose="02020603050405020304" pitchFamily="18" charset="0"/>
                        </a:rPr>
                        <a:t>14:15-14:45</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100" b="1" dirty="0" smtClean="0">
                          <a:effectLst/>
                          <a:latin typeface="Calibri Light" panose="020F0302020204030204" pitchFamily="34" charset="0"/>
                          <a:ea typeface="Calibri" panose="020F0502020204030204" pitchFamily="34" charset="0"/>
                          <a:cs typeface="Times New Roman" panose="02020603050405020304" pitchFamily="18" charset="0"/>
                        </a:rPr>
                        <a:t>PA 10 Work</a:t>
                      </a:r>
                      <a:r>
                        <a:rPr lang="en-GB" sz="1100" b="1" baseline="0" dirty="0" smtClean="0">
                          <a:effectLst/>
                          <a:latin typeface="Calibri Light" panose="020F0302020204030204" pitchFamily="34" charset="0"/>
                          <a:ea typeface="Calibri" panose="020F0502020204030204" pitchFamily="34" charset="0"/>
                          <a:cs typeface="Times New Roman" panose="02020603050405020304" pitchFamily="18" charset="0"/>
                        </a:rPr>
                        <a:t> Plan 2019</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0" marB="0"/>
                </a:tc>
                <a:extLst>
                  <a:ext uri="{0D108BD9-81ED-4DB2-BD59-A6C34878D82A}">
                    <a16:rowId xmlns:a16="http://schemas.microsoft.com/office/drawing/2014/main" val="10009"/>
                  </a:ext>
                </a:extLst>
              </a:tr>
              <a:tr h="327309">
                <a:tc>
                  <a:txBody>
                    <a:bodyPr/>
                    <a:lstStyle/>
                    <a:p>
                      <a:pPr algn="just">
                        <a:lnSpc>
                          <a:spcPct val="115000"/>
                        </a:lnSpc>
                        <a:spcAft>
                          <a:spcPts val="0"/>
                        </a:spcAft>
                      </a:pPr>
                      <a:r>
                        <a:rPr lang="de-AT" sz="1100" dirty="0" smtClean="0">
                          <a:effectLst/>
                          <a:latin typeface="Calibri" panose="020F0502020204030204" pitchFamily="34" charset="0"/>
                          <a:ea typeface="Calibri" panose="020F0502020204030204" pitchFamily="34" charset="0"/>
                          <a:cs typeface="Times New Roman" panose="02020603050405020304" pitchFamily="18" charset="0"/>
                        </a:rPr>
                        <a:t>14:45-15:15</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100" b="1" dirty="0" smtClean="0">
                          <a:effectLst/>
                          <a:latin typeface="Calibri Light" panose="020F0302020204030204" pitchFamily="34" charset="0"/>
                          <a:ea typeface="Calibri" panose="020F0502020204030204" pitchFamily="34" charset="0"/>
                          <a:cs typeface="Times New Roman" panose="02020603050405020304" pitchFamily="18" charset="0"/>
                        </a:rPr>
                        <a:t>Attractive Danube - </a:t>
                      </a:r>
                      <a:r>
                        <a:rPr lang="en-GB" sz="1100" b="1" dirty="0" err="1" smtClean="0">
                          <a:effectLst/>
                          <a:latin typeface="Calibri Light" panose="020F0302020204030204" pitchFamily="34" charset="0"/>
                          <a:ea typeface="Calibri" panose="020F0502020204030204" pitchFamily="34" charset="0"/>
                          <a:cs typeface="Times New Roman" panose="02020603050405020304" pitchFamily="18" charset="0"/>
                        </a:rPr>
                        <a:t>MoU</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4567406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50" y="2347415"/>
            <a:ext cx="9651707" cy="4532285"/>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12" name="Abgerundetes Rechteck 11"/>
          <p:cNvSpPr/>
          <p:nvPr/>
        </p:nvSpPr>
        <p:spPr>
          <a:xfrm>
            <a:off x="-828600" y="2924944"/>
            <a:ext cx="8008381" cy="3780190"/>
          </a:xfrm>
          <a:prstGeom prst="roundRect">
            <a:avLst/>
          </a:prstGeom>
          <a:solidFill>
            <a:srgbClr val="4F81BD">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Abgerundetes Rechteck 12"/>
          <p:cNvSpPr/>
          <p:nvPr/>
        </p:nvSpPr>
        <p:spPr>
          <a:xfrm>
            <a:off x="2452834" y="1941934"/>
            <a:ext cx="7091824" cy="927720"/>
          </a:xfrm>
          <a:prstGeom prst="roundRect">
            <a:avLst/>
          </a:prstGeom>
          <a:solidFill>
            <a:srgbClr val="4F81BD">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4" name="Inhaltsplatzhalter 43"/>
          <p:cNvSpPr>
            <a:spLocks noGrp="1"/>
          </p:cNvSpPr>
          <p:nvPr>
            <p:ph idx="1"/>
          </p:nvPr>
        </p:nvSpPr>
        <p:spPr>
          <a:xfrm>
            <a:off x="107504" y="2918804"/>
            <a:ext cx="7007358" cy="3628636"/>
          </a:xfrm>
          <a:noFill/>
        </p:spPr>
        <p:txBody>
          <a:bodyPr/>
          <a:lstStyle/>
          <a:p>
            <a:pPr>
              <a:buFont typeface="Wingdings" panose="05000000000000000000" pitchFamily="2" charset="2"/>
              <a:buChar char="§"/>
            </a:pPr>
            <a:r>
              <a:rPr lang="de-AT" sz="2000" dirty="0" smtClean="0">
                <a:solidFill>
                  <a:schemeClr val="bg1"/>
                </a:solidFill>
              </a:rPr>
              <a:t>Members:</a:t>
            </a:r>
          </a:p>
          <a:p>
            <a:pPr lvl="1">
              <a:buFont typeface="Wingdings" panose="05000000000000000000" pitchFamily="2" charset="2"/>
              <a:buChar char="§"/>
            </a:pPr>
            <a:r>
              <a:rPr lang="de-AT" sz="1500" dirty="0" smtClean="0">
                <a:solidFill>
                  <a:schemeClr val="bg1"/>
                </a:solidFill>
              </a:rPr>
              <a:t>Managing </a:t>
            </a:r>
            <a:r>
              <a:rPr lang="de-AT" sz="1500" dirty="0" err="1">
                <a:solidFill>
                  <a:schemeClr val="bg1"/>
                </a:solidFill>
              </a:rPr>
              <a:t>Authorities</a:t>
            </a:r>
            <a:r>
              <a:rPr lang="de-AT" sz="1500" dirty="0">
                <a:solidFill>
                  <a:schemeClr val="bg1"/>
                </a:solidFill>
              </a:rPr>
              <a:t> </a:t>
            </a:r>
            <a:r>
              <a:rPr lang="de-AT" sz="1500" dirty="0" err="1">
                <a:solidFill>
                  <a:schemeClr val="bg1"/>
                </a:solidFill>
              </a:rPr>
              <a:t>of</a:t>
            </a:r>
            <a:r>
              <a:rPr lang="de-AT" sz="1500" dirty="0">
                <a:solidFill>
                  <a:schemeClr val="bg1"/>
                </a:solidFill>
              </a:rPr>
              <a:t> </a:t>
            </a:r>
            <a:r>
              <a:rPr lang="de-AT" sz="1500" dirty="0" err="1">
                <a:solidFill>
                  <a:schemeClr val="bg1"/>
                </a:solidFill>
              </a:rPr>
              <a:t>the</a:t>
            </a:r>
            <a:r>
              <a:rPr lang="de-AT" sz="1500" dirty="0">
                <a:solidFill>
                  <a:schemeClr val="bg1"/>
                </a:solidFill>
              </a:rPr>
              <a:t> European </a:t>
            </a:r>
            <a:r>
              <a:rPr lang="de-AT" sz="1500" dirty="0" err="1">
                <a:solidFill>
                  <a:schemeClr val="bg1"/>
                </a:solidFill>
              </a:rPr>
              <a:t>Social</a:t>
            </a:r>
            <a:r>
              <a:rPr lang="de-AT" sz="1500" dirty="0">
                <a:solidFill>
                  <a:schemeClr val="bg1"/>
                </a:solidFill>
              </a:rPr>
              <a:t> Fund (ESF) </a:t>
            </a:r>
            <a:r>
              <a:rPr lang="de-AT" sz="1500" dirty="0" err="1">
                <a:solidFill>
                  <a:schemeClr val="bg1"/>
                </a:solidFill>
              </a:rPr>
              <a:t>from</a:t>
            </a:r>
            <a:r>
              <a:rPr lang="de-AT" sz="1500" dirty="0">
                <a:solidFill>
                  <a:schemeClr val="bg1"/>
                </a:solidFill>
              </a:rPr>
              <a:t> </a:t>
            </a:r>
            <a:r>
              <a:rPr lang="de-AT" sz="1500" dirty="0" err="1">
                <a:solidFill>
                  <a:schemeClr val="bg1"/>
                </a:solidFill>
              </a:rPr>
              <a:t>the</a:t>
            </a:r>
            <a:r>
              <a:rPr lang="de-AT" sz="1500" dirty="0">
                <a:solidFill>
                  <a:schemeClr val="bg1"/>
                </a:solidFill>
              </a:rPr>
              <a:t> </a:t>
            </a:r>
            <a:r>
              <a:rPr lang="de-AT" sz="1500" dirty="0" err="1">
                <a:solidFill>
                  <a:schemeClr val="bg1"/>
                </a:solidFill>
              </a:rPr>
              <a:t>Danube</a:t>
            </a:r>
            <a:r>
              <a:rPr lang="de-AT" sz="1500" dirty="0">
                <a:solidFill>
                  <a:schemeClr val="bg1"/>
                </a:solidFill>
              </a:rPr>
              <a:t> Region</a:t>
            </a:r>
          </a:p>
          <a:p>
            <a:pPr lvl="1">
              <a:buFont typeface="Wingdings" panose="05000000000000000000" pitchFamily="2" charset="2"/>
              <a:buChar char="§"/>
            </a:pPr>
            <a:r>
              <a:rPr lang="de-AT" sz="1500" dirty="0">
                <a:solidFill>
                  <a:schemeClr val="bg1"/>
                </a:solidFill>
              </a:rPr>
              <a:t>EUSDR (</a:t>
            </a:r>
            <a:r>
              <a:rPr lang="de-AT" sz="1500" dirty="0" err="1">
                <a:solidFill>
                  <a:schemeClr val="bg1"/>
                </a:solidFill>
              </a:rPr>
              <a:t>Priority</a:t>
            </a:r>
            <a:r>
              <a:rPr lang="de-AT" sz="1500" dirty="0">
                <a:solidFill>
                  <a:schemeClr val="bg1"/>
                </a:solidFill>
              </a:rPr>
              <a:t> Area 9 „People </a:t>
            </a:r>
            <a:r>
              <a:rPr lang="de-AT" sz="1500" dirty="0" err="1">
                <a:solidFill>
                  <a:schemeClr val="bg1"/>
                </a:solidFill>
              </a:rPr>
              <a:t>and</a:t>
            </a:r>
            <a:r>
              <a:rPr lang="de-AT" sz="1500" dirty="0">
                <a:solidFill>
                  <a:schemeClr val="bg1"/>
                </a:solidFill>
              </a:rPr>
              <a:t> Skills“, </a:t>
            </a:r>
            <a:r>
              <a:rPr lang="de-AT" sz="1500" dirty="0" err="1">
                <a:solidFill>
                  <a:schemeClr val="bg1"/>
                </a:solidFill>
              </a:rPr>
              <a:t>Priority</a:t>
            </a:r>
            <a:r>
              <a:rPr lang="de-AT" sz="1500" dirty="0">
                <a:solidFill>
                  <a:schemeClr val="bg1"/>
                </a:solidFill>
              </a:rPr>
              <a:t> Area 10 „</a:t>
            </a:r>
            <a:r>
              <a:rPr lang="de-AT" sz="1500" dirty="0" err="1">
                <a:solidFill>
                  <a:schemeClr val="bg1"/>
                </a:solidFill>
              </a:rPr>
              <a:t>Institutional</a:t>
            </a:r>
            <a:r>
              <a:rPr lang="de-AT" sz="1500" dirty="0">
                <a:solidFill>
                  <a:schemeClr val="bg1"/>
                </a:solidFill>
              </a:rPr>
              <a:t> </a:t>
            </a:r>
            <a:r>
              <a:rPr lang="de-AT" sz="1500" dirty="0" err="1">
                <a:solidFill>
                  <a:schemeClr val="bg1"/>
                </a:solidFill>
              </a:rPr>
              <a:t>Capacity</a:t>
            </a:r>
            <a:r>
              <a:rPr lang="de-AT" sz="1500" dirty="0">
                <a:solidFill>
                  <a:schemeClr val="bg1"/>
                </a:solidFill>
              </a:rPr>
              <a:t>“)</a:t>
            </a:r>
          </a:p>
          <a:p>
            <a:pPr>
              <a:buFont typeface="Wingdings" panose="05000000000000000000" pitchFamily="2" charset="2"/>
              <a:buChar char="§"/>
            </a:pPr>
            <a:r>
              <a:rPr lang="en-US" sz="2000" dirty="0" smtClean="0">
                <a:solidFill>
                  <a:schemeClr val="bg1"/>
                </a:solidFill>
              </a:rPr>
              <a:t>Aims:</a:t>
            </a:r>
          </a:p>
          <a:p>
            <a:pPr lvl="1">
              <a:buFont typeface="Wingdings" panose="05000000000000000000" pitchFamily="2" charset="2"/>
              <a:buChar char="§"/>
            </a:pPr>
            <a:r>
              <a:rPr lang="en-US" sz="1500" dirty="0" smtClean="0">
                <a:solidFill>
                  <a:schemeClr val="bg1"/>
                </a:solidFill>
              </a:rPr>
              <a:t>Exchange </a:t>
            </a:r>
            <a:r>
              <a:rPr lang="en-US" sz="1500" dirty="0">
                <a:solidFill>
                  <a:schemeClr val="bg1"/>
                </a:solidFill>
              </a:rPr>
              <a:t>and </a:t>
            </a:r>
            <a:r>
              <a:rPr lang="en-US" sz="1500" dirty="0" smtClean="0">
                <a:solidFill>
                  <a:schemeClr val="bg1"/>
                </a:solidFill>
              </a:rPr>
              <a:t>cooperate </a:t>
            </a:r>
            <a:r>
              <a:rPr lang="en-US" sz="1500" dirty="0">
                <a:solidFill>
                  <a:schemeClr val="bg1"/>
                </a:solidFill>
              </a:rPr>
              <a:t>in order to support transnational cooperation and implementation of objectives related to social inclusion and institutional capacity building in the Danube </a:t>
            </a:r>
            <a:r>
              <a:rPr lang="en-US" sz="1500" dirty="0" smtClean="0">
                <a:solidFill>
                  <a:schemeClr val="bg1"/>
                </a:solidFill>
              </a:rPr>
              <a:t>Region</a:t>
            </a:r>
            <a:endParaRPr lang="en-US" sz="1500" dirty="0">
              <a:solidFill>
                <a:schemeClr val="bg1"/>
              </a:solidFill>
            </a:endParaRPr>
          </a:p>
          <a:p>
            <a:pPr lvl="1">
              <a:buFont typeface="Wingdings" panose="05000000000000000000" pitchFamily="2" charset="2"/>
              <a:buChar char="§"/>
            </a:pPr>
            <a:r>
              <a:rPr lang="en-US" sz="1500" dirty="0" smtClean="0">
                <a:solidFill>
                  <a:schemeClr val="bg1"/>
                </a:solidFill>
              </a:rPr>
              <a:t>Develop joint positions </a:t>
            </a:r>
            <a:r>
              <a:rPr lang="en-US" sz="1500" dirty="0">
                <a:solidFill>
                  <a:schemeClr val="bg1"/>
                </a:solidFill>
              </a:rPr>
              <a:t>on </a:t>
            </a:r>
            <a:r>
              <a:rPr lang="en-US" sz="1500" dirty="0" smtClean="0">
                <a:solidFill>
                  <a:schemeClr val="bg1"/>
                </a:solidFill>
              </a:rPr>
              <a:t>the implementation of social </a:t>
            </a:r>
            <a:r>
              <a:rPr lang="en-US" sz="1500" dirty="0">
                <a:solidFill>
                  <a:schemeClr val="bg1"/>
                </a:solidFill>
              </a:rPr>
              <a:t>inclusion and institutional capacity building </a:t>
            </a:r>
            <a:r>
              <a:rPr lang="en-US" sz="1500" dirty="0" smtClean="0">
                <a:solidFill>
                  <a:schemeClr val="bg1"/>
                </a:solidFill>
              </a:rPr>
              <a:t>through the ESF in the Danube Region</a:t>
            </a:r>
          </a:p>
          <a:p>
            <a:pPr>
              <a:buFont typeface="Wingdings" panose="05000000000000000000" pitchFamily="2" charset="2"/>
              <a:buChar char="§"/>
            </a:pPr>
            <a:r>
              <a:rPr lang="en-US" sz="2000" dirty="0" smtClean="0">
                <a:solidFill>
                  <a:schemeClr val="bg1"/>
                </a:solidFill>
              </a:rPr>
              <a:t>Next Meeting</a:t>
            </a:r>
            <a:r>
              <a:rPr lang="en-US" sz="2000" dirty="0">
                <a:solidFill>
                  <a:schemeClr val="bg1"/>
                </a:solidFill>
              </a:rPr>
              <a:t>: 5</a:t>
            </a:r>
            <a:r>
              <a:rPr lang="en-US" sz="2000" baseline="30000" dirty="0" smtClean="0">
                <a:solidFill>
                  <a:schemeClr val="bg1"/>
                </a:solidFill>
              </a:rPr>
              <a:t>th</a:t>
            </a:r>
            <a:r>
              <a:rPr lang="en-US" sz="2000" dirty="0" smtClean="0">
                <a:solidFill>
                  <a:schemeClr val="bg1"/>
                </a:solidFill>
              </a:rPr>
              <a:t> Meeting </a:t>
            </a:r>
            <a:r>
              <a:rPr lang="en-US" sz="2000" dirty="0">
                <a:solidFill>
                  <a:schemeClr val="bg1"/>
                </a:solidFill>
              </a:rPr>
              <a:t>of ESF Managing Authorities in the Danube Region </a:t>
            </a:r>
            <a:r>
              <a:rPr lang="en-US" sz="2000" dirty="0" smtClean="0">
                <a:solidFill>
                  <a:schemeClr val="bg1"/>
                </a:solidFill>
              </a:rPr>
              <a:t>| Sept./Oct. 2019 </a:t>
            </a:r>
            <a:r>
              <a:rPr lang="en-US" sz="2000" dirty="0">
                <a:solidFill>
                  <a:schemeClr val="bg1"/>
                </a:solidFill>
              </a:rPr>
              <a:t>| </a:t>
            </a:r>
            <a:r>
              <a:rPr lang="en-US" sz="2000" dirty="0" smtClean="0">
                <a:solidFill>
                  <a:schemeClr val="bg1"/>
                </a:solidFill>
              </a:rPr>
              <a:t>Sofia (tbc)</a:t>
            </a:r>
          </a:p>
          <a:p>
            <a:pPr lvl="1">
              <a:buFont typeface="Wingdings" panose="05000000000000000000" pitchFamily="2" charset="2"/>
              <a:buChar char="§"/>
            </a:pPr>
            <a:r>
              <a:rPr lang="en-US" sz="1500" dirty="0" smtClean="0">
                <a:solidFill>
                  <a:schemeClr val="bg1"/>
                </a:solidFill>
              </a:rPr>
              <a:t>Programming 2020+ | Needs &amp; requirements for transnational coordinated calls</a:t>
            </a:r>
            <a:endParaRPr lang="de-AT" sz="1500" dirty="0">
              <a:solidFill>
                <a:schemeClr val="bg1"/>
              </a:solidFill>
            </a:endParaRPr>
          </a:p>
        </p:txBody>
      </p:sp>
      <p:sp>
        <p:nvSpPr>
          <p:cNvPr id="43" name="Titel 42"/>
          <p:cNvSpPr>
            <a:spLocks noGrp="1"/>
          </p:cNvSpPr>
          <p:nvPr>
            <p:ph type="title"/>
          </p:nvPr>
        </p:nvSpPr>
        <p:spPr>
          <a:xfrm>
            <a:off x="2195736" y="2033897"/>
            <a:ext cx="6479931" cy="371897"/>
          </a:xfrm>
        </p:spPr>
        <p:txBody>
          <a:bodyPr/>
          <a:lstStyle/>
          <a:p>
            <a:r>
              <a:rPr lang="de-AT" sz="3600" b="1" kern="0" dirty="0" smtClean="0">
                <a:solidFill>
                  <a:schemeClr val="bg1"/>
                </a:solidFill>
                <a:latin typeface="+mn-lt"/>
                <a:ea typeface="+mn-ea"/>
                <a:cs typeface="+mn-cs"/>
              </a:rPr>
              <a:t>ESF Network Danube Region</a:t>
            </a:r>
            <a:endParaRPr lang="de-AT" sz="3600" b="1" kern="0" dirty="0">
              <a:solidFill>
                <a:schemeClr val="bg1"/>
              </a:solidFill>
              <a:latin typeface="+mn-lt"/>
              <a:ea typeface="+mn-ea"/>
              <a:cs typeface="+mn-cs"/>
            </a:endParaRPr>
          </a:p>
        </p:txBody>
      </p:sp>
      <p:pic>
        <p:nvPicPr>
          <p:cNvPr id="3" name="Grafik 2"/>
          <p:cNvPicPr>
            <a:picLocks noChangeAspect="1"/>
          </p:cNvPicPr>
          <p:nvPr/>
        </p:nvPicPr>
        <p:blipFill rotWithShape="1">
          <a:blip r:embed="rId7" cstate="print">
            <a:extLst>
              <a:ext uri="{28A0092B-C50C-407E-A947-70E740481C1C}">
                <a14:useLocalDpi xmlns:a14="http://schemas.microsoft.com/office/drawing/2010/main" val="0"/>
              </a:ext>
            </a:extLst>
          </a:blip>
          <a:srcRect l="9838" t="12201" r="9838" b="20601"/>
          <a:stretch/>
        </p:blipFill>
        <p:spPr>
          <a:xfrm rot="549362">
            <a:off x="6976148" y="5203625"/>
            <a:ext cx="1911500" cy="119937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590242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14" name="Titel 1"/>
          <p:cNvSpPr>
            <a:spLocks noGrp="1"/>
          </p:cNvSpPr>
          <p:nvPr>
            <p:ph type="title"/>
          </p:nvPr>
        </p:nvSpPr>
        <p:spPr>
          <a:xfrm>
            <a:off x="666751" y="1976983"/>
            <a:ext cx="7721673" cy="731937"/>
          </a:xfrm>
        </p:spPr>
        <p:txBody>
          <a:bodyPr/>
          <a:lstStyle/>
          <a:p>
            <a:r>
              <a:rPr lang="de-AT" dirty="0" err="1" smtClean="0">
                <a:solidFill>
                  <a:schemeClr val="tx2"/>
                </a:solidFill>
              </a:rPr>
              <a:t>Planning</a:t>
            </a:r>
            <a:r>
              <a:rPr lang="de-AT" dirty="0" smtClean="0">
                <a:solidFill>
                  <a:schemeClr val="tx2"/>
                </a:solidFill>
              </a:rPr>
              <a:t> 2020+</a:t>
            </a:r>
            <a:endParaRPr lang="de-AT" dirty="0">
              <a:solidFill>
                <a:schemeClr val="tx2"/>
              </a:solidFill>
            </a:endParaRPr>
          </a:p>
        </p:txBody>
      </p:sp>
      <p:sp>
        <p:nvSpPr>
          <p:cNvPr id="15" name="Inhaltsplatzhalter 2"/>
          <p:cNvSpPr>
            <a:spLocks noGrp="1"/>
          </p:cNvSpPr>
          <p:nvPr>
            <p:ph idx="1"/>
          </p:nvPr>
        </p:nvSpPr>
        <p:spPr>
          <a:xfrm>
            <a:off x="666751" y="2924944"/>
            <a:ext cx="6479931" cy="1603003"/>
          </a:xfrm>
        </p:spPr>
        <p:txBody>
          <a:bodyPr>
            <a:noAutofit/>
          </a:bodyPr>
          <a:lstStyle/>
          <a:p>
            <a:pPr marL="0" indent="0">
              <a:buNone/>
            </a:pPr>
            <a:r>
              <a:rPr lang="de-AT" sz="1600" b="1" dirty="0" smtClean="0"/>
              <a:t>2nd Call </a:t>
            </a:r>
            <a:r>
              <a:rPr lang="de-AT" sz="1600" b="1" dirty="0" err="1" smtClean="0"/>
              <a:t>for</a:t>
            </a:r>
            <a:r>
              <a:rPr lang="de-AT" sz="1600" b="1" dirty="0" smtClean="0"/>
              <a:t> PAC Support</a:t>
            </a:r>
          </a:p>
          <a:p>
            <a:pPr marL="0" indent="0">
              <a:buNone/>
            </a:pPr>
            <a:r>
              <a:rPr lang="en-GB" sz="1600" dirty="0" smtClean="0"/>
              <a:t>July – September 2019</a:t>
            </a:r>
          </a:p>
          <a:p>
            <a:pPr marL="0" indent="0">
              <a:buNone/>
            </a:pPr>
            <a:endParaRPr lang="en-GB" sz="1600" dirty="0"/>
          </a:p>
          <a:p>
            <a:pPr marL="0" indent="0">
              <a:buNone/>
            </a:pPr>
            <a:r>
              <a:rPr lang="en-GB" sz="1600" b="1" dirty="0" smtClean="0"/>
              <a:t>Funding</a:t>
            </a:r>
          </a:p>
          <a:p>
            <a:pPr marL="0" indent="0">
              <a:buNone/>
            </a:pPr>
            <a:r>
              <a:rPr lang="en-GB" sz="1600" dirty="0" smtClean="0"/>
              <a:t>300.000 EUR (tbc)</a:t>
            </a:r>
          </a:p>
          <a:p>
            <a:pPr marL="0" indent="0">
              <a:buNone/>
            </a:pPr>
            <a:endParaRPr lang="en-GB" sz="1600" dirty="0"/>
          </a:p>
          <a:p>
            <a:pPr marL="0" indent="0">
              <a:buNone/>
            </a:pPr>
            <a:r>
              <a:rPr lang="en-GB" sz="1600" b="1" dirty="0" smtClean="0"/>
              <a:t>Duration of Project</a:t>
            </a:r>
          </a:p>
          <a:p>
            <a:pPr marL="0" indent="0">
              <a:buNone/>
            </a:pPr>
            <a:r>
              <a:rPr lang="en-GB" sz="1600" dirty="0" smtClean="0"/>
              <a:t>36 months (tbc)</a:t>
            </a:r>
          </a:p>
          <a:p>
            <a:pPr marL="0" indent="0">
              <a:buNone/>
            </a:pPr>
            <a:endParaRPr lang="en-GB" sz="1600" dirty="0"/>
          </a:p>
          <a:p>
            <a:pPr marL="0" indent="0">
              <a:buNone/>
            </a:pPr>
            <a:r>
              <a:rPr lang="en-GB" sz="1600" b="1" dirty="0" smtClean="0"/>
              <a:t>Working Areas</a:t>
            </a:r>
          </a:p>
          <a:p>
            <a:pPr marL="0" indent="0">
              <a:buNone/>
            </a:pPr>
            <a:r>
              <a:rPr lang="en-GB" sz="1600" dirty="0" smtClean="0"/>
              <a:t>Management &amp; Communication | Policy Development | Coordination &amp; Cooperation | Strategic Project Development</a:t>
            </a:r>
            <a:endParaRPr lang="de-AT" sz="1600" dirty="0" smtClean="0"/>
          </a:p>
        </p:txBody>
      </p:sp>
    </p:spTree>
    <p:extLst>
      <p:ext uri="{BB962C8B-B14F-4D97-AF65-F5344CB8AC3E}">
        <p14:creationId xmlns:p14="http://schemas.microsoft.com/office/powerpoint/2010/main" val="24261786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5400" b="1" kern="0" dirty="0" smtClean="0">
              <a:solidFill>
                <a:schemeClr val="bg1"/>
              </a:solidFill>
            </a:endParaRPr>
          </a:p>
          <a:p>
            <a:pPr marL="0" indent="0" algn="ctr">
              <a:buNone/>
            </a:pPr>
            <a:r>
              <a:rPr lang="de-AT" sz="5400" b="1" kern="0" dirty="0" err="1" smtClean="0">
                <a:solidFill>
                  <a:schemeClr val="bg1"/>
                </a:solidFill>
              </a:rPr>
              <a:t>Attractive</a:t>
            </a:r>
            <a:r>
              <a:rPr lang="de-AT" sz="5400" b="1" kern="0" dirty="0" smtClean="0">
                <a:solidFill>
                  <a:schemeClr val="bg1"/>
                </a:solidFill>
              </a:rPr>
              <a:t> </a:t>
            </a:r>
            <a:r>
              <a:rPr lang="de-AT" sz="5400" b="1" kern="0" dirty="0" err="1" smtClean="0">
                <a:solidFill>
                  <a:schemeClr val="bg1"/>
                </a:solidFill>
              </a:rPr>
              <a:t>Danube</a:t>
            </a:r>
            <a:endParaRPr lang="de-AT" sz="5400" b="1" kern="0" dirty="0" smtClean="0">
              <a:solidFill>
                <a:schemeClr val="bg1"/>
              </a:solidFill>
            </a:endParaRPr>
          </a:p>
          <a:p>
            <a:pPr marL="0" indent="0" algn="ctr">
              <a:buNone/>
            </a:pPr>
            <a:r>
              <a:rPr lang="de-AT" sz="4400" b="1" kern="0" dirty="0" smtClean="0">
                <a:solidFill>
                  <a:schemeClr val="bg1"/>
                </a:solidFill>
              </a:rPr>
              <a:t>Memorandum </a:t>
            </a:r>
            <a:r>
              <a:rPr lang="de-AT" sz="4400" b="1" kern="0" dirty="0" err="1" smtClean="0">
                <a:solidFill>
                  <a:schemeClr val="bg1"/>
                </a:solidFill>
              </a:rPr>
              <a:t>of</a:t>
            </a:r>
            <a:r>
              <a:rPr lang="de-AT" sz="4400" b="1" kern="0" dirty="0" smtClean="0">
                <a:solidFill>
                  <a:schemeClr val="bg1"/>
                </a:solidFill>
              </a:rPr>
              <a:t> Understanding</a:t>
            </a:r>
            <a:endParaRPr lang="de-AT" sz="4400" b="1" kern="0" dirty="0">
              <a:solidFill>
                <a:schemeClr val="bg1"/>
              </a:solidFill>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15363463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3" cstate="print">
            <a:extLst>
              <a:ext uri="{28A0092B-C50C-407E-A947-70E740481C1C}">
                <a14:useLocalDpi xmlns:a14="http://schemas.microsoft.com/office/drawing/2010/main" val="0"/>
              </a:ext>
            </a:extLst>
          </a:blip>
          <a:srcRect l="17287" t="6956" r="16626" b="14782"/>
          <a:stretch/>
        </p:blipFill>
        <p:spPr>
          <a:xfrm>
            <a:off x="1777668" y="1209872"/>
            <a:ext cx="4742927" cy="5616623"/>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420888"/>
            <a:ext cx="8136903" cy="4032448"/>
          </a:xfrm>
        </p:spPr>
        <p:txBody>
          <a:bodyPr/>
          <a:lstStyle/>
          <a:p>
            <a:pPr marL="0" indent="0" algn="ctr">
              <a:buNone/>
            </a:pPr>
            <a:r>
              <a:rPr lang="de-AT" sz="6600" b="1" kern="0" dirty="0" smtClean="0">
                <a:solidFill>
                  <a:schemeClr val="tx2">
                    <a:lumMod val="75000"/>
                  </a:schemeClr>
                </a:solidFill>
              </a:rPr>
              <a:t>Coffee Break</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27363808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r>
              <a:rPr lang="de-AT" sz="5400" b="1" kern="0" dirty="0" smtClean="0">
                <a:solidFill>
                  <a:schemeClr val="bg1"/>
                </a:solidFill>
              </a:rPr>
              <a:t>Update </a:t>
            </a:r>
          </a:p>
          <a:p>
            <a:pPr marL="0" indent="0" algn="ctr">
              <a:buNone/>
            </a:pPr>
            <a:r>
              <a:rPr lang="de-AT" sz="5400" b="1" kern="0" dirty="0" smtClean="0">
                <a:solidFill>
                  <a:schemeClr val="bg1"/>
                </a:solidFill>
              </a:rPr>
              <a:t>PA 10 initiatives</a:t>
            </a:r>
            <a:endParaRPr lang="de-AT" sz="4400" b="1" kern="0" dirty="0">
              <a:solidFill>
                <a:schemeClr val="bg1"/>
              </a:solidFill>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24412851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3"/>
          <a:stretch>
            <a:fillRect/>
          </a:stretch>
        </p:blipFill>
        <p:spPr>
          <a:xfrm rot="603807">
            <a:off x="5189981" y="3562410"/>
            <a:ext cx="3807424" cy="2287842"/>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4" name="Inhaltsplatzhalter 43"/>
          <p:cNvSpPr>
            <a:spLocks noGrp="1"/>
          </p:cNvSpPr>
          <p:nvPr>
            <p:ph idx="1"/>
          </p:nvPr>
        </p:nvSpPr>
        <p:spPr>
          <a:xfrm>
            <a:off x="1309986" y="2758747"/>
            <a:ext cx="6479931" cy="3406557"/>
          </a:xfrm>
        </p:spPr>
        <p:txBody>
          <a:bodyPr/>
          <a:lstStyle/>
          <a:p>
            <a:pPr>
              <a:buFont typeface="Wingdings" panose="05000000000000000000" pitchFamily="2" charset="2"/>
              <a:buChar char="§"/>
            </a:pPr>
            <a:r>
              <a:rPr lang="en-US" sz="2000" dirty="0" err="1" smtClean="0">
                <a:solidFill>
                  <a:srgbClr val="0E4194"/>
                </a:solidFill>
              </a:rPr>
              <a:t>Programme</a:t>
            </a:r>
            <a:r>
              <a:rPr lang="en-US" sz="2000" dirty="0" smtClean="0">
                <a:solidFill>
                  <a:srgbClr val="0E4194"/>
                </a:solidFill>
              </a:rPr>
              <a:t> closing</a:t>
            </a:r>
            <a:br>
              <a:rPr lang="en-US" sz="2000" dirty="0" smtClean="0">
                <a:solidFill>
                  <a:srgbClr val="0E4194"/>
                </a:solidFill>
              </a:rPr>
            </a:br>
            <a:endParaRPr lang="en-US" sz="2000" dirty="0" smtClean="0">
              <a:solidFill>
                <a:srgbClr val="0E4194"/>
              </a:solidFill>
            </a:endParaRPr>
          </a:p>
          <a:p>
            <a:pPr>
              <a:buFont typeface="Wingdings" panose="05000000000000000000" pitchFamily="2" charset="2"/>
              <a:buChar char="§"/>
            </a:pPr>
            <a:r>
              <a:rPr lang="en-US" sz="2000" dirty="0" smtClean="0">
                <a:solidFill>
                  <a:srgbClr val="0E4194"/>
                </a:solidFill>
              </a:rPr>
              <a:t>12 projects funded</a:t>
            </a:r>
            <a:br>
              <a:rPr lang="en-US" sz="2000" dirty="0" smtClean="0">
                <a:solidFill>
                  <a:srgbClr val="0E4194"/>
                </a:solidFill>
              </a:rPr>
            </a:br>
            <a:endParaRPr lang="en-US" sz="2000" dirty="0" smtClean="0">
              <a:solidFill>
                <a:srgbClr val="0E4194"/>
              </a:solidFill>
            </a:endParaRPr>
          </a:p>
          <a:p>
            <a:pPr>
              <a:buFont typeface="Wingdings" panose="05000000000000000000" pitchFamily="2" charset="2"/>
              <a:buChar char="§"/>
            </a:pPr>
            <a:r>
              <a:rPr lang="en-US" sz="2000" dirty="0" smtClean="0">
                <a:solidFill>
                  <a:srgbClr val="0E4194"/>
                </a:solidFill>
              </a:rPr>
              <a:t>1 project of Priority Area 10</a:t>
            </a:r>
            <a:r>
              <a:rPr lang="en-US" sz="2000" dirty="0">
                <a:solidFill>
                  <a:srgbClr val="0E4194"/>
                </a:solidFill>
              </a:rPr>
              <a:t>: </a:t>
            </a:r>
            <a:r>
              <a:rPr lang="en-US" sz="2000" dirty="0" smtClean="0">
                <a:solidFill>
                  <a:srgbClr val="0E4194"/>
                </a:solidFill>
              </a:rPr>
              <a:t>SECCo2</a:t>
            </a:r>
            <a:br>
              <a:rPr lang="en-US" sz="2000" dirty="0" smtClean="0">
                <a:solidFill>
                  <a:srgbClr val="0E4194"/>
                </a:solidFill>
              </a:rPr>
            </a:br>
            <a:r>
              <a:rPr lang="en-US" sz="2000" dirty="0" smtClean="0">
                <a:solidFill>
                  <a:srgbClr val="0E4194"/>
                </a:solidFill>
              </a:rPr>
              <a:t>Cross-border cooperation and youth</a:t>
            </a:r>
            <a:r>
              <a:rPr lang="en-US" sz="2000" dirty="0">
                <a:solidFill>
                  <a:srgbClr val="0E4194"/>
                </a:solidFill>
              </a:rPr>
              <a:t/>
            </a:r>
            <a:br>
              <a:rPr lang="en-US" sz="2000" dirty="0">
                <a:solidFill>
                  <a:srgbClr val="0E4194"/>
                </a:solidFill>
              </a:rPr>
            </a:br>
            <a:r>
              <a:rPr lang="en-US" sz="2000" dirty="0">
                <a:solidFill>
                  <a:srgbClr val="0E4194"/>
                </a:solidFill>
                <a:hlinkClick r:id="rId7"/>
              </a:rPr>
              <a:t>https://secco2.eu</a:t>
            </a:r>
            <a:r>
              <a:rPr lang="en-US" sz="2000" dirty="0" smtClean="0">
                <a:solidFill>
                  <a:srgbClr val="0E4194"/>
                </a:solidFill>
                <a:hlinkClick r:id="rId7"/>
              </a:rPr>
              <a:t>/</a:t>
            </a:r>
            <a:r>
              <a:rPr lang="en-US" sz="2000" dirty="0" smtClean="0">
                <a:solidFill>
                  <a:srgbClr val="0E4194"/>
                </a:solidFill>
              </a:rPr>
              <a:t/>
            </a:r>
            <a:br>
              <a:rPr lang="en-US" sz="2000" dirty="0" smtClean="0">
                <a:solidFill>
                  <a:srgbClr val="0E4194"/>
                </a:solidFill>
              </a:rPr>
            </a:br>
            <a:endParaRPr lang="en-US" sz="2000" dirty="0" smtClean="0">
              <a:solidFill>
                <a:srgbClr val="0E4194"/>
              </a:solidFill>
            </a:endParaRPr>
          </a:p>
          <a:p>
            <a:pPr>
              <a:buFont typeface="Wingdings" panose="05000000000000000000" pitchFamily="2" charset="2"/>
              <a:buChar char="§"/>
            </a:pPr>
            <a:r>
              <a:rPr lang="en-US" sz="2000" dirty="0" smtClean="0">
                <a:solidFill>
                  <a:srgbClr val="0E4194"/>
                </a:solidFill>
              </a:rPr>
              <a:t>Follow-up initiative?</a:t>
            </a:r>
          </a:p>
        </p:txBody>
      </p:sp>
      <p:sp>
        <p:nvSpPr>
          <p:cNvPr id="10" name="Titel 42"/>
          <p:cNvSpPr>
            <a:spLocks noGrp="1"/>
          </p:cNvSpPr>
          <p:nvPr>
            <p:ph type="title"/>
          </p:nvPr>
        </p:nvSpPr>
        <p:spPr>
          <a:xfrm>
            <a:off x="1304649" y="1975518"/>
            <a:ext cx="6479931" cy="371897"/>
          </a:xfrm>
        </p:spPr>
        <p:txBody>
          <a:bodyPr/>
          <a:lstStyle/>
          <a:p>
            <a:r>
              <a:rPr lang="de-AT" sz="3600" b="1" kern="0" dirty="0" err="1" smtClean="0">
                <a:solidFill>
                  <a:srgbClr val="0E4194"/>
                </a:solidFill>
                <a:latin typeface="+mn-lt"/>
                <a:ea typeface="+mn-ea"/>
                <a:cs typeface="+mn-cs"/>
              </a:rPr>
              <a:t>Danube</a:t>
            </a:r>
            <a:r>
              <a:rPr lang="de-AT" sz="3600" b="1" kern="0" dirty="0" smtClean="0">
                <a:solidFill>
                  <a:srgbClr val="0E4194"/>
                </a:solidFill>
                <a:latin typeface="+mn-lt"/>
                <a:ea typeface="+mn-ea"/>
                <a:cs typeface="+mn-cs"/>
              </a:rPr>
              <a:t> Strategic Project Fund</a:t>
            </a:r>
            <a:endParaRPr lang="de-AT" sz="3600" b="1" kern="0" dirty="0">
              <a:solidFill>
                <a:srgbClr val="0E4194"/>
              </a:solidFill>
              <a:latin typeface="+mn-lt"/>
              <a:ea typeface="+mn-ea"/>
              <a:cs typeface="+mn-cs"/>
            </a:endParaRPr>
          </a:p>
        </p:txBody>
      </p:sp>
    </p:spTree>
    <p:extLst>
      <p:ext uri="{BB962C8B-B14F-4D97-AF65-F5344CB8AC3E}">
        <p14:creationId xmlns:p14="http://schemas.microsoft.com/office/powerpoint/2010/main" val="32033793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4" name="Inhaltsplatzhalter 43"/>
          <p:cNvSpPr>
            <a:spLocks noGrp="1"/>
          </p:cNvSpPr>
          <p:nvPr>
            <p:ph idx="1"/>
          </p:nvPr>
        </p:nvSpPr>
        <p:spPr>
          <a:xfrm>
            <a:off x="1309986" y="2758747"/>
            <a:ext cx="6479931" cy="3406557"/>
          </a:xfrm>
        </p:spPr>
        <p:txBody>
          <a:bodyPr/>
          <a:lstStyle/>
          <a:p>
            <a:pPr>
              <a:buFont typeface="Wingdings" panose="05000000000000000000" pitchFamily="2" charset="2"/>
              <a:buChar char="§"/>
            </a:pPr>
            <a:r>
              <a:rPr lang="en-US" sz="2000" dirty="0" smtClean="0">
                <a:solidFill>
                  <a:srgbClr val="0E4194"/>
                </a:solidFill>
              </a:rPr>
              <a:t>Database for EU Funding in Danube Region, Baltic Sea Region, Adriatic-Ionic Region, Alpine Region</a:t>
            </a:r>
          </a:p>
          <a:p>
            <a:pPr marL="0" indent="0">
              <a:buNone/>
            </a:pPr>
            <a:endParaRPr lang="en-US" sz="2000" dirty="0" smtClean="0">
              <a:solidFill>
                <a:srgbClr val="0E4194"/>
              </a:solidFill>
            </a:endParaRPr>
          </a:p>
          <a:p>
            <a:pPr>
              <a:buFont typeface="Wingdings" panose="05000000000000000000" pitchFamily="2" charset="2"/>
              <a:buChar char="§"/>
            </a:pPr>
            <a:r>
              <a:rPr lang="en-US" sz="2000" dirty="0" smtClean="0">
                <a:solidFill>
                  <a:srgbClr val="0E4194"/>
                </a:solidFill>
              </a:rPr>
              <a:t>Evaluation on Communication and Dissemination</a:t>
            </a:r>
            <a:br>
              <a:rPr lang="en-US" sz="2000" dirty="0" smtClean="0">
                <a:solidFill>
                  <a:srgbClr val="0E4194"/>
                </a:solidFill>
              </a:rPr>
            </a:br>
            <a:endParaRPr lang="en-US" sz="2000" dirty="0" smtClean="0">
              <a:solidFill>
                <a:srgbClr val="0E4194"/>
              </a:solidFill>
            </a:endParaRPr>
          </a:p>
          <a:p>
            <a:pPr>
              <a:buFont typeface="Wingdings" panose="05000000000000000000" pitchFamily="2" charset="2"/>
              <a:buChar char="§"/>
            </a:pPr>
            <a:r>
              <a:rPr lang="en-US" sz="2000" dirty="0" smtClean="0">
                <a:solidFill>
                  <a:srgbClr val="0E4194"/>
                </a:solidFill>
              </a:rPr>
              <a:t>Next phase: </a:t>
            </a:r>
            <a:br>
              <a:rPr lang="en-US" sz="2000" dirty="0" smtClean="0">
                <a:solidFill>
                  <a:srgbClr val="0E4194"/>
                </a:solidFill>
              </a:rPr>
            </a:br>
            <a:r>
              <a:rPr lang="en-US" sz="2000" dirty="0" smtClean="0">
                <a:solidFill>
                  <a:srgbClr val="0E4194"/>
                </a:solidFill>
              </a:rPr>
              <a:t>Trainings on how to use </a:t>
            </a:r>
            <a:br>
              <a:rPr lang="en-US" sz="2000" dirty="0" smtClean="0">
                <a:solidFill>
                  <a:srgbClr val="0E4194"/>
                </a:solidFill>
              </a:rPr>
            </a:br>
            <a:r>
              <a:rPr lang="en-US" sz="2000" dirty="0" smtClean="0">
                <a:solidFill>
                  <a:srgbClr val="0E4194"/>
                </a:solidFill>
              </a:rPr>
              <a:t>the database (upon request)</a:t>
            </a:r>
            <a:endParaRPr lang="en-US" sz="2000" dirty="0">
              <a:solidFill>
                <a:srgbClr val="0E4194"/>
              </a:solidFill>
            </a:endParaRPr>
          </a:p>
          <a:p>
            <a:pPr marL="0" indent="0">
              <a:buNone/>
            </a:pPr>
            <a:r>
              <a:rPr lang="en-US" sz="2000" smtClean="0">
                <a:solidFill>
                  <a:srgbClr val="0E4194"/>
                </a:solidFill>
                <a:hlinkClick r:id="rId6"/>
              </a:rPr>
              <a:t/>
            </a:r>
            <a:br>
              <a:rPr lang="en-US" sz="2000" smtClean="0">
                <a:solidFill>
                  <a:srgbClr val="0E4194"/>
                </a:solidFill>
                <a:hlinkClick r:id="rId6"/>
              </a:rPr>
            </a:br>
            <a:r>
              <a:rPr lang="en-US" sz="2000" dirty="0" smtClean="0">
                <a:solidFill>
                  <a:srgbClr val="0E4194"/>
                </a:solidFill>
                <a:hlinkClick r:id="rId6"/>
              </a:rPr>
              <a:t/>
            </a:r>
            <a:br>
              <a:rPr lang="en-US" sz="2000" dirty="0" smtClean="0">
                <a:solidFill>
                  <a:srgbClr val="0E4194"/>
                </a:solidFill>
                <a:hlinkClick r:id="rId6"/>
              </a:rPr>
            </a:br>
            <a:r>
              <a:rPr lang="en-US" sz="4400" dirty="0" smtClean="0">
                <a:solidFill>
                  <a:srgbClr val="0E4194"/>
                </a:solidFill>
                <a:hlinkClick r:id="rId6"/>
              </a:rPr>
              <a:t>www.euro-access.eu/</a:t>
            </a:r>
            <a:endParaRPr lang="en-US" sz="4400" dirty="0" smtClean="0">
              <a:solidFill>
                <a:srgbClr val="0E4194"/>
              </a:solidFill>
            </a:endParaRPr>
          </a:p>
          <a:p>
            <a:pPr marL="0" indent="0">
              <a:buNone/>
            </a:pPr>
            <a:endParaRPr lang="en-US" sz="4800" dirty="0" smtClean="0">
              <a:solidFill>
                <a:srgbClr val="0E4194"/>
              </a:solidFill>
            </a:endParaRPr>
          </a:p>
        </p:txBody>
      </p:sp>
      <p:sp>
        <p:nvSpPr>
          <p:cNvPr id="10" name="Titel 42"/>
          <p:cNvSpPr>
            <a:spLocks noGrp="1"/>
          </p:cNvSpPr>
          <p:nvPr>
            <p:ph type="title"/>
          </p:nvPr>
        </p:nvSpPr>
        <p:spPr>
          <a:xfrm>
            <a:off x="1304649" y="1975518"/>
            <a:ext cx="6479931" cy="371897"/>
          </a:xfrm>
        </p:spPr>
        <p:txBody>
          <a:bodyPr/>
          <a:lstStyle/>
          <a:p>
            <a:r>
              <a:rPr lang="de-AT" sz="3600" b="1" kern="0" dirty="0" err="1" smtClean="0">
                <a:solidFill>
                  <a:srgbClr val="0E4194"/>
                </a:solidFill>
                <a:latin typeface="+mn-lt"/>
                <a:ea typeface="+mn-ea"/>
                <a:cs typeface="+mn-cs"/>
              </a:rPr>
              <a:t>EuroAccess</a:t>
            </a:r>
            <a:r>
              <a:rPr lang="de-AT" sz="3600" b="1" kern="0" dirty="0" smtClean="0">
                <a:solidFill>
                  <a:srgbClr val="0E4194"/>
                </a:solidFill>
                <a:latin typeface="+mn-lt"/>
                <a:ea typeface="+mn-ea"/>
                <a:cs typeface="+mn-cs"/>
              </a:rPr>
              <a:t> </a:t>
            </a:r>
            <a:r>
              <a:rPr lang="de-AT" sz="3600" b="1" kern="0" dirty="0" err="1" smtClean="0">
                <a:solidFill>
                  <a:srgbClr val="0E4194"/>
                </a:solidFill>
                <a:latin typeface="+mn-lt"/>
                <a:ea typeface="+mn-ea"/>
                <a:cs typeface="+mn-cs"/>
              </a:rPr>
              <a:t>Macro</a:t>
            </a:r>
            <a:r>
              <a:rPr lang="de-AT" sz="3600" b="1" kern="0" dirty="0" smtClean="0">
                <a:solidFill>
                  <a:srgbClr val="0E4194"/>
                </a:solidFill>
                <a:latin typeface="+mn-lt"/>
                <a:ea typeface="+mn-ea"/>
                <a:cs typeface="+mn-cs"/>
              </a:rPr>
              <a:t>-Region</a:t>
            </a:r>
            <a:endParaRPr lang="de-AT" sz="3600" b="1" kern="0" dirty="0">
              <a:solidFill>
                <a:srgbClr val="0E4194"/>
              </a:solidFill>
              <a:latin typeface="+mn-lt"/>
              <a:ea typeface="+mn-ea"/>
              <a:cs typeface="+mn-cs"/>
            </a:endParaRPr>
          </a:p>
        </p:txBody>
      </p:sp>
      <p:pic>
        <p:nvPicPr>
          <p:cNvPr id="4" name="Grafik 3"/>
          <p:cNvPicPr>
            <a:picLocks noChangeAspect="1"/>
          </p:cNvPicPr>
          <p:nvPr/>
        </p:nvPicPr>
        <p:blipFill rotWithShape="1">
          <a:blip r:embed="rId7"/>
          <a:srcRect t="12201" r="1569" b="17101"/>
          <a:stretch/>
        </p:blipFill>
        <p:spPr>
          <a:xfrm>
            <a:off x="4887464" y="4161203"/>
            <a:ext cx="4247456" cy="1716069"/>
          </a:xfrm>
          <a:prstGeom prst="rect">
            <a:avLst/>
          </a:prstGeom>
        </p:spPr>
      </p:pic>
    </p:spTree>
    <p:extLst>
      <p:ext uri="{BB962C8B-B14F-4D97-AF65-F5344CB8AC3E}">
        <p14:creationId xmlns:p14="http://schemas.microsoft.com/office/powerpoint/2010/main" val="30282484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4" name="Inhaltsplatzhalter 43"/>
          <p:cNvSpPr>
            <a:spLocks noGrp="1"/>
          </p:cNvSpPr>
          <p:nvPr>
            <p:ph idx="1"/>
          </p:nvPr>
        </p:nvSpPr>
        <p:spPr>
          <a:xfrm>
            <a:off x="251520" y="2636912"/>
            <a:ext cx="8640960" cy="3528392"/>
          </a:xfrm>
        </p:spPr>
        <p:txBody>
          <a:bodyPr/>
          <a:lstStyle/>
          <a:p>
            <a:pPr>
              <a:buFont typeface="Wingdings" panose="05000000000000000000" pitchFamily="2" charset="2"/>
              <a:buChar char="§"/>
            </a:pPr>
            <a:r>
              <a:rPr lang="en-US" sz="1800" b="1" dirty="0" smtClean="0">
                <a:solidFill>
                  <a:srgbClr val="0E4194"/>
                </a:solidFill>
                <a:latin typeface="Calibri Light" panose="020F0302020204030204" pitchFamily="34" charset="0"/>
                <a:cs typeface="Calibri Light" panose="020F0302020204030204" pitchFamily="34" charset="0"/>
              </a:rPr>
              <a:t>AgriGo4Cities – Urban Agriculture &amp; participatory urban planning</a:t>
            </a:r>
            <a:r>
              <a:rPr lang="en-US" sz="1800" dirty="0" smtClean="0">
                <a:solidFill>
                  <a:srgbClr val="0E4194"/>
                </a:solidFill>
                <a:latin typeface="Calibri Light" panose="020F0302020204030204" pitchFamily="34" charset="0"/>
                <a:cs typeface="Calibri Light" panose="020F0302020204030204" pitchFamily="34" charset="0"/>
              </a:rPr>
              <a:t/>
            </a:r>
            <a:br>
              <a:rPr lang="en-US" sz="1800" dirty="0" smtClean="0">
                <a:solidFill>
                  <a:srgbClr val="0E4194"/>
                </a:solidFill>
                <a:latin typeface="Calibri Light" panose="020F0302020204030204" pitchFamily="34" charset="0"/>
                <a:cs typeface="Calibri Light" panose="020F0302020204030204" pitchFamily="34" charset="0"/>
              </a:rPr>
            </a:br>
            <a:r>
              <a:rPr lang="en-US" sz="1800" dirty="0" smtClean="0">
                <a:solidFill>
                  <a:srgbClr val="0E4194"/>
                </a:solidFill>
                <a:latin typeface="Calibri Light" panose="020F0302020204030204" pitchFamily="34" charset="0"/>
                <a:cs typeface="Calibri Light" panose="020F0302020204030204" pitchFamily="34" charset="0"/>
              </a:rPr>
              <a:t>Final Conference | 19 March 2019| Budapest (HU)</a:t>
            </a:r>
          </a:p>
          <a:p>
            <a:pPr lvl="1">
              <a:buFont typeface="Symbol" panose="05050102010706020507" pitchFamily="18" charset="2"/>
              <a:buChar char="-"/>
            </a:pPr>
            <a:r>
              <a:rPr lang="en-US" sz="1400" dirty="0" smtClean="0">
                <a:latin typeface="Calibri Light" panose="020F0302020204030204" pitchFamily="34" charset="0"/>
                <a:cs typeface="Calibri Light" panose="020F0302020204030204" pitchFamily="34" charset="0"/>
                <a:hlinkClick r:id="rId6"/>
              </a:rPr>
              <a:t>Good </a:t>
            </a:r>
            <a:r>
              <a:rPr lang="en-US" sz="1400" dirty="0">
                <a:latin typeface="Calibri Light" panose="020F0302020204030204" pitchFamily="34" charset="0"/>
                <a:cs typeface="Calibri Light" panose="020F0302020204030204" pitchFamily="34" charset="0"/>
                <a:hlinkClick r:id="rId6"/>
              </a:rPr>
              <a:t>practices catalogue of participatory urban </a:t>
            </a:r>
            <a:r>
              <a:rPr lang="en-US" sz="1400" dirty="0" smtClean="0">
                <a:latin typeface="Calibri Light" panose="020F0302020204030204" pitchFamily="34" charset="0"/>
                <a:cs typeface="Calibri Light" panose="020F0302020204030204" pitchFamily="34" charset="0"/>
                <a:hlinkClick r:id="rId6"/>
              </a:rPr>
              <a:t>agriculture</a:t>
            </a:r>
            <a:endParaRPr lang="en-US" sz="1400" dirty="0" smtClean="0">
              <a:latin typeface="Calibri Light" panose="020F0302020204030204" pitchFamily="34" charset="0"/>
              <a:cs typeface="Calibri Light" panose="020F0302020204030204" pitchFamily="34" charset="0"/>
            </a:endParaRPr>
          </a:p>
          <a:p>
            <a:pPr lvl="1">
              <a:buFont typeface="Symbol" panose="05050102010706020507" pitchFamily="18" charset="2"/>
              <a:buChar char="-"/>
            </a:pPr>
            <a:r>
              <a:rPr lang="de-AT" sz="1400" dirty="0" smtClean="0">
                <a:latin typeface="Calibri Light" panose="020F0302020204030204" pitchFamily="34" charset="0"/>
                <a:cs typeface="Calibri Light" panose="020F0302020204030204" pitchFamily="34" charset="0"/>
                <a:hlinkClick r:id="rId7"/>
              </a:rPr>
              <a:t>AgriGo4Cities </a:t>
            </a:r>
            <a:r>
              <a:rPr lang="de-AT" sz="1400" dirty="0">
                <a:latin typeface="Calibri Light" panose="020F0302020204030204" pitchFamily="34" charset="0"/>
                <a:cs typeface="Calibri Light" panose="020F0302020204030204" pitchFamily="34" charset="0"/>
                <a:hlinkClick r:id="rId7"/>
              </a:rPr>
              <a:t>- </a:t>
            </a:r>
            <a:r>
              <a:rPr lang="de-AT" sz="1400" dirty="0" err="1">
                <a:latin typeface="Calibri Light" panose="020F0302020204030204" pitchFamily="34" charset="0"/>
                <a:cs typeface="Calibri Light" panose="020F0302020204030204" pitchFamily="34" charset="0"/>
                <a:hlinkClick r:id="rId7"/>
              </a:rPr>
              <a:t>Governance</a:t>
            </a:r>
            <a:r>
              <a:rPr lang="de-AT" sz="1400" dirty="0">
                <a:latin typeface="Calibri Light" panose="020F0302020204030204" pitchFamily="34" charset="0"/>
                <a:cs typeface="Calibri Light" panose="020F0302020204030204" pitchFamily="34" charset="0"/>
                <a:hlinkClick r:id="rId7"/>
              </a:rPr>
              <a:t> </a:t>
            </a:r>
            <a:r>
              <a:rPr lang="de-AT" sz="1400" dirty="0" smtClean="0">
                <a:latin typeface="Calibri Light" panose="020F0302020204030204" pitchFamily="34" charset="0"/>
                <a:cs typeface="Calibri Light" panose="020F0302020204030204" pitchFamily="34" charset="0"/>
                <a:hlinkClick r:id="rId7"/>
              </a:rPr>
              <a:t>Plan</a:t>
            </a:r>
            <a:endParaRPr lang="de-AT" sz="1400" dirty="0" smtClean="0">
              <a:latin typeface="Calibri Light" panose="020F0302020204030204" pitchFamily="34" charset="0"/>
              <a:cs typeface="Calibri Light" panose="020F0302020204030204" pitchFamily="34" charset="0"/>
            </a:endParaRPr>
          </a:p>
          <a:p>
            <a:pPr marL="342900" lvl="1" indent="0">
              <a:buNone/>
            </a:pPr>
            <a:r>
              <a:rPr lang="de-AT" sz="1400" dirty="0" smtClean="0">
                <a:solidFill>
                  <a:srgbClr val="0E4194"/>
                </a:solidFill>
                <a:latin typeface="Calibri Light" panose="020F0302020204030204" pitchFamily="34" charset="0"/>
                <a:cs typeface="Calibri Light" panose="020F0302020204030204" pitchFamily="34" charset="0"/>
              </a:rPr>
              <a:t>www.interreg-danube.eu/approved-projects/agrigo4cities</a:t>
            </a:r>
            <a:endParaRPr lang="de-AT" sz="1400" dirty="0">
              <a:solidFill>
                <a:srgbClr val="0E4194"/>
              </a:solidFill>
              <a:latin typeface="Calibri Light" panose="020F0302020204030204" pitchFamily="34" charset="0"/>
              <a:cs typeface="Calibri Light" panose="020F0302020204030204" pitchFamily="34" charset="0"/>
            </a:endParaRPr>
          </a:p>
          <a:p>
            <a:pPr>
              <a:buFont typeface="Wingdings" panose="05000000000000000000" pitchFamily="2" charset="2"/>
              <a:buChar char="§"/>
            </a:pPr>
            <a:r>
              <a:rPr lang="en-US" sz="1800" b="1" dirty="0" err="1" smtClean="0">
                <a:solidFill>
                  <a:srgbClr val="0E4194"/>
                </a:solidFill>
                <a:latin typeface="Calibri Light" panose="020F0302020204030204" pitchFamily="34" charset="0"/>
                <a:cs typeface="Calibri Light" panose="020F0302020204030204" pitchFamily="34" charset="0"/>
              </a:rPr>
              <a:t>CrowdStream</a:t>
            </a:r>
            <a:r>
              <a:rPr lang="en-US" sz="1800" b="1" dirty="0" smtClean="0">
                <a:solidFill>
                  <a:srgbClr val="0E4194"/>
                </a:solidFill>
                <a:latin typeface="Calibri Light" panose="020F0302020204030204" pitchFamily="34" charset="0"/>
                <a:cs typeface="Calibri Light" panose="020F0302020204030204" pitchFamily="34" charset="0"/>
              </a:rPr>
              <a:t> – Crowd Funding &amp; innovation hubs in the Danube Region</a:t>
            </a:r>
            <a:br>
              <a:rPr lang="en-US" sz="1800" b="1" dirty="0" smtClean="0">
                <a:solidFill>
                  <a:srgbClr val="0E4194"/>
                </a:solidFill>
                <a:latin typeface="Calibri Light" panose="020F0302020204030204" pitchFamily="34" charset="0"/>
                <a:cs typeface="Calibri Light" panose="020F0302020204030204" pitchFamily="34" charset="0"/>
              </a:rPr>
            </a:br>
            <a:r>
              <a:rPr lang="en-US" sz="1800" dirty="0" smtClean="0">
                <a:solidFill>
                  <a:srgbClr val="0E4194"/>
                </a:solidFill>
                <a:latin typeface="Calibri Light" panose="020F0302020204030204" pitchFamily="34" charset="0"/>
                <a:cs typeface="Calibri Light" panose="020F0302020204030204" pitchFamily="34" charset="0"/>
              </a:rPr>
              <a:t>Final Conference | 28 May 2019 | Varna (BG)</a:t>
            </a:r>
          </a:p>
          <a:p>
            <a:pPr lvl="1">
              <a:buFont typeface="Symbol" panose="05050102010706020507" pitchFamily="18" charset="2"/>
              <a:buChar char="-"/>
            </a:pPr>
            <a:r>
              <a:rPr lang="de-AT" sz="1400" dirty="0">
                <a:latin typeface="Calibri Light" panose="020F0302020204030204" pitchFamily="34" charset="0"/>
                <a:cs typeface="Calibri Light" panose="020F0302020204030204" pitchFamily="34" charset="0"/>
                <a:hlinkClick r:id="rId8"/>
              </a:rPr>
              <a:t>Regional Market </a:t>
            </a:r>
            <a:r>
              <a:rPr lang="de-AT" sz="1400" dirty="0" smtClean="0">
                <a:latin typeface="Calibri Light" panose="020F0302020204030204" pitchFamily="34" charset="0"/>
                <a:cs typeface="Calibri Light" panose="020F0302020204030204" pitchFamily="34" charset="0"/>
                <a:hlinkClick r:id="rId8"/>
              </a:rPr>
              <a:t>Analysis</a:t>
            </a:r>
            <a:endParaRPr lang="de-AT" sz="1400" dirty="0" smtClean="0">
              <a:latin typeface="Calibri Light" panose="020F0302020204030204" pitchFamily="34" charset="0"/>
              <a:cs typeface="Calibri Light" panose="020F0302020204030204" pitchFamily="34" charset="0"/>
            </a:endParaRPr>
          </a:p>
          <a:p>
            <a:pPr lvl="1">
              <a:buFont typeface="Symbol" panose="05050102010706020507" pitchFamily="18" charset="2"/>
              <a:buChar char="-"/>
            </a:pPr>
            <a:r>
              <a:rPr lang="de-AT" sz="1400" dirty="0">
                <a:latin typeface="Calibri Light" panose="020F0302020204030204" pitchFamily="34" charset="0"/>
                <a:cs typeface="Calibri Light" panose="020F0302020204030204" pitchFamily="34" charset="0"/>
                <a:hlinkClick r:id="rId9"/>
              </a:rPr>
              <a:t>Regional </a:t>
            </a:r>
            <a:r>
              <a:rPr lang="de-AT" sz="1400" dirty="0" err="1" smtClean="0">
                <a:latin typeface="Calibri Light" panose="020F0302020204030204" pitchFamily="34" charset="0"/>
                <a:cs typeface="Calibri Light" panose="020F0302020204030204" pitchFamily="34" charset="0"/>
                <a:hlinkClick r:id="rId9"/>
              </a:rPr>
              <a:t>Profiles</a:t>
            </a:r>
            <a:endParaRPr lang="de-AT" sz="1400" dirty="0" smtClean="0">
              <a:latin typeface="Calibri Light" panose="020F0302020204030204" pitchFamily="34" charset="0"/>
              <a:cs typeface="Calibri Light" panose="020F0302020204030204" pitchFamily="34" charset="0"/>
            </a:endParaRPr>
          </a:p>
          <a:p>
            <a:pPr marL="342900" lvl="1" indent="0">
              <a:buNone/>
            </a:pPr>
            <a:r>
              <a:rPr lang="en-US" sz="1400" dirty="0" smtClean="0">
                <a:solidFill>
                  <a:srgbClr val="0E4194"/>
                </a:solidFill>
                <a:latin typeface="Calibri Light" panose="020F0302020204030204" pitchFamily="34" charset="0"/>
                <a:cs typeface="Calibri Light" panose="020F0302020204030204" pitchFamily="34" charset="0"/>
              </a:rPr>
              <a:t>www.interreg-danube.eu/approved-projects/crowdstream</a:t>
            </a:r>
            <a:endParaRPr lang="en-US" sz="1400" dirty="0">
              <a:solidFill>
                <a:srgbClr val="0E4194"/>
              </a:solidFill>
              <a:latin typeface="Calibri Light" panose="020F0302020204030204" pitchFamily="34" charset="0"/>
              <a:cs typeface="Calibri Light" panose="020F0302020204030204" pitchFamily="34" charset="0"/>
            </a:endParaRPr>
          </a:p>
          <a:p>
            <a:pPr>
              <a:buFont typeface="Wingdings" panose="05000000000000000000" pitchFamily="2" charset="2"/>
              <a:buChar char="§"/>
            </a:pPr>
            <a:r>
              <a:rPr lang="en-US" sz="1800" b="1" dirty="0" smtClean="0">
                <a:solidFill>
                  <a:srgbClr val="0E4194"/>
                </a:solidFill>
                <a:latin typeface="Calibri Light" panose="020F0302020204030204" pitchFamily="34" charset="0"/>
                <a:cs typeface="Calibri Light" panose="020F0302020204030204" pitchFamily="34" charset="0"/>
              </a:rPr>
              <a:t>ATTRACTIVE DANUBE – Capacities for Enhancing Territorial Attractiveness</a:t>
            </a:r>
            <a:br>
              <a:rPr lang="en-US" sz="1800" b="1" dirty="0" smtClean="0">
                <a:solidFill>
                  <a:srgbClr val="0E4194"/>
                </a:solidFill>
                <a:latin typeface="Calibri Light" panose="020F0302020204030204" pitchFamily="34" charset="0"/>
                <a:cs typeface="Calibri Light" panose="020F0302020204030204" pitchFamily="34" charset="0"/>
              </a:rPr>
            </a:br>
            <a:r>
              <a:rPr lang="en-US" sz="1800" dirty="0" smtClean="0">
                <a:solidFill>
                  <a:srgbClr val="0E4194"/>
                </a:solidFill>
                <a:latin typeface="Calibri Light" panose="020F0302020204030204" pitchFamily="34" charset="0"/>
                <a:cs typeface="Calibri Light" panose="020F0302020204030204" pitchFamily="34" charset="0"/>
              </a:rPr>
              <a:t>Final Conference | 28-29 May 2019| Postojna (SI)</a:t>
            </a:r>
          </a:p>
          <a:p>
            <a:pPr lvl="1">
              <a:buFont typeface="Symbol" panose="05050102010706020507" pitchFamily="18" charset="2"/>
              <a:buChar char="-"/>
            </a:pPr>
            <a:r>
              <a:rPr lang="en-US" sz="1400" dirty="0">
                <a:hlinkClick r:id="rId10"/>
              </a:rPr>
              <a:t>Territorial Attractiveness Atlas of the Danube </a:t>
            </a:r>
            <a:r>
              <a:rPr lang="en-US" sz="1400" dirty="0" smtClean="0">
                <a:hlinkClick r:id="rId10"/>
              </a:rPr>
              <a:t>Region</a:t>
            </a:r>
            <a:endParaRPr lang="en-US" sz="1400" dirty="0" smtClean="0"/>
          </a:p>
          <a:p>
            <a:pPr lvl="1">
              <a:buFont typeface="Symbol" panose="05050102010706020507" pitchFamily="18" charset="2"/>
              <a:buChar char="-"/>
            </a:pPr>
            <a:r>
              <a:rPr lang="en-US" sz="1400" dirty="0" smtClean="0">
                <a:solidFill>
                  <a:srgbClr val="0E4194"/>
                </a:solidFill>
                <a:latin typeface="Calibri Light" panose="020F0302020204030204" pitchFamily="34" charset="0"/>
                <a:cs typeface="Calibri Light" panose="020F0302020204030204" pitchFamily="34" charset="0"/>
                <a:hlinkClick r:id="rId11"/>
              </a:rPr>
              <a:t>CO-TAMP</a:t>
            </a:r>
            <a:endParaRPr lang="en-US" sz="1400" dirty="0" smtClean="0">
              <a:solidFill>
                <a:srgbClr val="0E4194"/>
              </a:solidFill>
              <a:latin typeface="Calibri Light" panose="020F0302020204030204" pitchFamily="34" charset="0"/>
              <a:cs typeface="Calibri Light" panose="020F0302020204030204" pitchFamily="34" charset="0"/>
            </a:endParaRPr>
          </a:p>
          <a:p>
            <a:pPr marL="342900" lvl="1" indent="0">
              <a:buNone/>
            </a:pPr>
            <a:r>
              <a:rPr lang="en-US" sz="1400" dirty="0">
                <a:solidFill>
                  <a:srgbClr val="0E4194"/>
                </a:solidFill>
                <a:latin typeface="Calibri Light" panose="020F0302020204030204" pitchFamily="34" charset="0"/>
                <a:cs typeface="Calibri Light" panose="020F0302020204030204" pitchFamily="34" charset="0"/>
              </a:rPr>
              <a:t>www.interreg-danube.eu/approved-projects/attractive-danube</a:t>
            </a:r>
          </a:p>
          <a:p>
            <a:pPr marL="342900" lvl="1" indent="0">
              <a:buNone/>
            </a:pPr>
            <a:endParaRPr lang="en-US" sz="1600" dirty="0" smtClean="0">
              <a:solidFill>
                <a:srgbClr val="0E4194"/>
              </a:solidFill>
              <a:latin typeface="Calibri Light" panose="020F0302020204030204" pitchFamily="34" charset="0"/>
              <a:cs typeface="Calibri Light" panose="020F0302020204030204" pitchFamily="34" charset="0"/>
            </a:endParaRPr>
          </a:p>
          <a:p>
            <a:pPr marL="342900" lvl="1" indent="0">
              <a:buNone/>
            </a:pPr>
            <a:r>
              <a:rPr lang="en-US" sz="1500" dirty="0" smtClean="0">
                <a:solidFill>
                  <a:srgbClr val="0E4194"/>
                </a:solidFill>
                <a:latin typeface="Calibri Light" panose="020F0302020204030204" pitchFamily="34" charset="0"/>
                <a:cs typeface="Calibri Light" panose="020F0302020204030204" pitchFamily="34" charset="0"/>
              </a:rPr>
              <a:t/>
            </a:r>
            <a:br>
              <a:rPr lang="en-US" sz="1500" dirty="0" smtClean="0">
                <a:solidFill>
                  <a:srgbClr val="0E4194"/>
                </a:solidFill>
                <a:latin typeface="Calibri Light" panose="020F0302020204030204" pitchFamily="34" charset="0"/>
                <a:cs typeface="Calibri Light" panose="020F0302020204030204" pitchFamily="34" charset="0"/>
              </a:rPr>
            </a:br>
            <a:r>
              <a:rPr lang="en-US" sz="1700" dirty="0" smtClean="0">
                <a:solidFill>
                  <a:srgbClr val="0E4194"/>
                </a:solidFill>
                <a:hlinkClick r:id="rId12"/>
              </a:rPr>
              <a:t/>
            </a:r>
            <a:br>
              <a:rPr lang="en-US" sz="1700" dirty="0" smtClean="0">
                <a:solidFill>
                  <a:srgbClr val="0E4194"/>
                </a:solidFill>
                <a:hlinkClick r:id="rId12"/>
              </a:rPr>
            </a:br>
            <a:endParaRPr lang="en-US" sz="4500" dirty="0" smtClean="0">
              <a:solidFill>
                <a:srgbClr val="0E4194"/>
              </a:solidFill>
            </a:endParaRPr>
          </a:p>
        </p:txBody>
      </p:sp>
      <p:sp>
        <p:nvSpPr>
          <p:cNvPr id="10" name="Titel 42"/>
          <p:cNvSpPr>
            <a:spLocks noGrp="1"/>
          </p:cNvSpPr>
          <p:nvPr>
            <p:ph type="title"/>
          </p:nvPr>
        </p:nvSpPr>
        <p:spPr>
          <a:xfrm>
            <a:off x="1304649" y="1975518"/>
            <a:ext cx="6479931" cy="371897"/>
          </a:xfrm>
        </p:spPr>
        <p:txBody>
          <a:bodyPr/>
          <a:lstStyle/>
          <a:p>
            <a:r>
              <a:rPr lang="de-AT" sz="3000" b="1" kern="0" dirty="0" smtClean="0">
                <a:solidFill>
                  <a:srgbClr val="0E4194"/>
                </a:solidFill>
                <a:latin typeface="+mn-lt"/>
                <a:ea typeface="+mn-ea"/>
                <a:cs typeface="+mn-cs"/>
              </a:rPr>
              <a:t>DTP </a:t>
            </a:r>
            <a:r>
              <a:rPr lang="de-AT" sz="3000" b="1" kern="0" dirty="0" err="1" smtClean="0">
                <a:solidFill>
                  <a:srgbClr val="0E4194"/>
                </a:solidFill>
                <a:latin typeface="+mn-lt"/>
                <a:ea typeface="+mn-ea"/>
                <a:cs typeface="+mn-cs"/>
              </a:rPr>
              <a:t>projects</a:t>
            </a:r>
            <a:r>
              <a:rPr lang="de-AT" sz="3000" b="1" kern="0" dirty="0" smtClean="0">
                <a:solidFill>
                  <a:srgbClr val="0E4194"/>
                </a:solidFill>
                <a:latin typeface="+mn-lt"/>
                <a:ea typeface="+mn-ea"/>
                <a:cs typeface="+mn-cs"/>
              </a:rPr>
              <a:t> </a:t>
            </a:r>
            <a:r>
              <a:rPr lang="de-AT" sz="3000" b="1" kern="0" dirty="0" err="1" smtClean="0">
                <a:solidFill>
                  <a:srgbClr val="0E4194"/>
                </a:solidFill>
                <a:latin typeface="+mn-lt"/>
                <a:ea typeface="+mn-ea"/>
                <a:cs typeface="+mn-cs"/>
              </a:rPr>
              <a:t>related</a:t>
            </a:r>
            <a:r>
              <a:rPr lang="de-AT" sz="3000" b="1" kern="0" dirty="0" smtClean="0">
                <a:solidFill>
                  <a:srgbClr val="0E4194"/>
                </a:solidFill>
                <a:latin typeface="+mn-lt"/>
                <a:ea typeface="+mn-ea"/>
                <a:cs typeface="+mn-cs"/>
              </a:rPr>
              <a:t> </a:t>
            </a:r>
            <a:r>
              <a:rPr lang="de-AT" sz="3000" b="1" kern="0" dirty="0" err="1" smtClean="0">
                <a:solidFill>
                  <a:srgbClr val="0E4194"/>
                </a:solidFill>
                <a:latin typeface="+mn-lt"/>
                <a:ea typeface="+mn-ea"/>
                <a:cs typeface="+mn-cs"/>
              </a:rPr>
              <a:t>to</a:t>
            </a:r>
            <a:r>
              <a:rPr lang="de-AT" sz="3000" b="1" kern="0" dirty="0" smtClean="0">
                <a:solidFill>
                  <a:srgbClr val="0E4194"/>
                </a:solidFill>
                <a:latin typeface="+mn-lt"/>
                <a:ea typeface="+mn-ea"/>
                <a:cs typeface="+mn-cs"/>
              </a:rPr>
              <a:t> </a:t>
            </a:r>
            <a:r>
              <a:rPr lang="de-AT" sz="3000" b="1" kern="0" dirty="0" err="1" smtClean="0">
                <a:solidFill>
                  <a:srgbClr val="0E4194"/>
                </a:solidFill>
                <a:latin typeface="+mn-lt"/>
                <a:ea typeface="+mn-ea"/>
                <a:cs typeface="+mn-cs"/>
              </a:rPr>
              <a:t>Priority</a:t>
            </a:r>
            <a:r>
              <a:rPr lang="de-AT" sz="3000" b="1" kern="0" dirty="0" smtClean="0">
                <a:solidFill>
                  <a:srgbClr val="0E4194"/>
                </a:solidFill>
                <a:latin typeface="+mn-lt"/>
                <a:ea typeface="+mn-ea"/>
                <a:cs typeface="+mn-cs"/>
              </a:rPr>
              <a:t> Area 10</a:t>
            </a:r>
            <a:endParaRPr lang="de-AT" sz="3000" b="1" kern="0" dirty="0">
              <a:solidFill>
                <a:srgbClr val="0E4194"/>
              </a:solidFill>
              <a:latin typeface="+mn-lt"/>
              <a:ea typeface="+mn-ea"/>
              <a:cs typeface="+mn-cs"/>
            </a:endParaRPr>
          </a:p>
        </p:txBody>
      </p:sp>
      <p:pic>
        <p:nvPicPr>
          <p:cNvPr id="3" name="Grafik 2"/>
          <p:cNvPicPr>
            <a:picLocks noChangeAspect="1"/>
          </p:cNvPicPr>
          <p:nvPr/>
        </p:nvPicPr>
        <p:blipFill rotWithShape="1">
          <a:blip r:embed="rId13">
            <a:extLst>
              <a:ext uri="{28A0092B-C50C-407E-A947-70E740481C1C}">
                <a14:useLocalDpi xmlns:a14="http://schemas.microsoft.com/office/drawing/2010/main" val="0"/>
              </a:ext>
            </a:extLst>
          </a:blip>
          <a:srcRect t="16401" b="16401"/>
          <a:stretch/>
        </p:blipFill>
        <p:spPr>
          <a:xfrm>
            <a:off x="7350548" y="4078552"/>
            <a:ext cx="1440000" cy="645112"/>
          </a:xfrm>
          <a:prstGeom prst="rect">
            <a:avLst/>
          </a:prstGeom>
        </p:spPr>
      </p:pic>
      <p:pic>
        <p:nvPicPr>
          <p:cNvPr id="5" name="Grafik 4"/>
          <p:cNvPicPr>
            <a:picLocks noChangeAspect="1"/>
          </p:cNvPicPr>
          <p:nvPr/>
        </p:nvPicPr>
        <p:blipFill rotWithShape="1">
          <a:blip r:embed="rId14">
            <a:extLst>
              <a:ext uri="{28A0092B-C50C-407E-A947-70E740481C1C}">
                <a14:useLocalDpi xmlns:a14="http://schemas.microsoft.com/office/drawing/2010/main" val="0"/>
              </a:ext>
            </a:extLst>
          </a:blip>
          <a:srcRect t="16401" b="16401"/>
          <a:stretch/>
        </p:blipFill>
        <p:spPr>
          <a:xfrm>
            <a:off x="7348925" y="2852936"/>
            <a:ext cx="1440000" cy="645111"/>
          </a:xfrm>
          <a:prstGeom prst="rect">
            <a:avLst/>
          </a:prstGeom>
        </p:spPr>
      </p:pic>
      <p:pic>
        <p:nvPicPr>
          <p:cNvPr id="11" name="Grafik 10"/>
          <p:cNvPicPr>
            <a:picLocks noChangeAspect="1"/>
          </p:cNvPicPr>
          <p:nvPr/>
        </p:nvPicPr>
        <p:blipFill rotWithShape="1">
          <a:blip r:embed="rId15">
            <a:extLst>
              <a:ext uri="{28A0092B-C50C-407E-A947-70E740481C1C}">
                <a14:useLocalDpi xmlns:a14="http://schemas.microsoft.com/office/drawing/2010/main" val="0"/>
              </a:ext>
            </a:extLst>
          </a:blip>
          <a:srcRect t="16401" b="20600"/>
          <a:stretch/>
        </p:blipFill>
        <p:spPr>
          <a:xfrm>
            <a:off x="7348925" y="5334324"/>
            <a:ext cx="1440000" cy="604792"/>
          </a:xfrm>
          <a:prstGeom prst="rect">
            <a:avLst/>
          </a:prstGeom>
        </p:spPr>
      </p:pic>
    </p:spTree>
    <p:extLst>
      <p:ext uri="{BB962C8B-B14F-4D97-AF65-F5344CB8AC3E}">
        <p14:creationId xmlns:p14="http://schemas.microsoft.com/office/powerpoint/2010/main" val="920296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r>
              <a:rPr lang="de-AT" sz="5400" b="1" kern="0" dirty="0" smtClean="0">
                <a:solidFill>
                  <a:schemeClr val="bg1"/>
                </a:solidFill>
              </a:rPr>
              <a:t>Cross-</a:t>
            </a:r>
            <a:r>
              <a:rPr lang="de-AT" sz="5400" b="1" kern="0" dirty="0" err="1" smtClean="0">
                <a:solidFill>
                  <a:schemeClr val="bg1"/>
                </a:solidFill>
              </a:rPr>
              <a:t>cutting</a:t>
            </a:r>
            <a:r>
              <a:rPr lang="de-AT" sz="5400" b="1" kern="0" dirty="0" smtClean="0">
                <a:solidFill>
                  <a:schemeClr val="bg1"/>
                </a:solidFill>
              </a:rPr>
              <a:t> Topics </a:t>
            </a:r>
          </a:p>
          <a:p>
            <a:pPr marL="0" indent="0" algn="ctr">
              <a:buNone/>
            </a:pPr>
            <a:r>
              <a:rPr lang="de-AT" sz="5400" b="1" kern="0" dirty="0" smtClean="0">
                <a:solidFill>
                  <a:schemeClr val="bg1"/>
                </a:solidFill>
              </a:rPr>
              <a:t>&amp; </a:t>
            </a:r>
          </a:p>
          <a:p>
            <a:pPr marL="0" indent="0" algn="ctr">
              <a:buNone/>
            </a:pPr>
            <a:r>
              <a:rPr lang="de-AT" sz="5400" b="1" kern="0" dirty="0" err="1" smtClean="0">
                <a:solidFill>
                  <a:schemeClr val="bg1"/>
                </a:solidFill>
              </a:rPr>
              <a:t>Cooperation</a:t>
            </a:r>
            <a:r>
              <a:rPr lang="de-AT" sz="5400" b="1" kern="0" dirty="0" smtClean="0">
                <a:solidFill>
                  <a:schemeClr val="bg1"/>
                </a:solidFill>
              </a:rPr>
              <a:t> </a:t>
            </a:r>
            <a:r>
              <a:rPr lang="de-AT" sz="5400" b="1" kern="0" dirty="0" err="1" smtClean="0">
                <a:solidFill>
                  <a:schemeClr val="bg1"/>
                </a:solidFill>
              </a:rPr>
              <a:t>with</a:t>
            </a:r>
            <a:r>
              <a:rPr lang="de-AT" sz="5400" b="1" kern="0" dirty="0" smtClean="0">
                <a:solidFill>
                  <a:schemeClr val="bg1"/>
                </a:solidFill>
              </a:rPr>
              <a:t> </a:t>
            </a:r>
            <a:r>
              <a:rPr lang="de-AT" sz="5400" b="1" kern="0" dirty="0" err="1" smtClean="0">
                <a:solidFill>
                  <a:schemeClr val="bg1"/>
                </a:solidFill>
              </a:rPr>
              <a:t>other</a:t>
            </a:r>
            <a:r>
              <a:rPr lang="de-AT" sz="5400" b="1" kern="0" dirty="0" smtClean="0">
                <a:solidFill>
                  <a:schemeClr val="bg1"/>
                </a:solidFill>
              </a:rPr>
              <a:t> </a:t>
            </a:r>
            <a:r>
              <a:rPr lang="de-AT" sz="5400" b="1" kern="0" dirty="0" err="1" smtClean="0">
                <a:solidFill>
                  <a:schemeClr val="bg1"/>
                </a:solidFill>
              </a:rPr>
              <a:t>Priority</a:t>
            </a:r>
            <a:r>
              <a:rPr lang="de-AT" sz="5400" b="1" kern="0" dirty="0" smtClean="0">
                <a:solidFill>
                  <a:schemeClr val="bg1"/>
                </a:solidFill>
              </a:rPr>
              <a:t> Areas</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27091434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b="15350"/>
          <a:stretch/>
        </p:blipFill>
        <p:spPr>
          <a:xfrm>
            <a:off x="1397000" y="1080120"/>
            <a:ext cx="6350000" cy="5805264"/>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4" name="Inhaltsplatzhalter 43"/>
          <p:cNvSpPr>
            <a:spLocks noGrp="1"/>
          </p:cNvSpPr>
          <p:nvPr>
            <p:ph idx="1"/>
          </p:nvPr>
        </p:nvSpPr>
        <p:spPr>
          <a:xfrm>
            <a:off x="1309986" y="2361944"/>
            <a:ext cx="6479931" cy="3803360"/>
          </a:xfrm>
        </p:spPr>
        <p:txBody>
          <a:bodyPr/>
          <a:lstStyle/>
          <a:p>
            <a:pPr marL="0" indent="0">
              <a:buNone/>
            </a:pPr>
            <a:r>
              <a:rPr lang="de-AT" sz="2800" b="1" dirty="0" err="1" smtClean="0">
                <a:solidFill>
                  <a:srgbClr val="0E4194"/>
                </a:solidFill>
              </a:rPr>
              <a:t>Priority</a:t>
            </a:r>
            <a:r>
              <a:rPr lang="de-AT" sz="2800" b="1" dirty="0" smtClean="0">
                <a:solidFill>
                  <a:srgbClr val="0E4194"/>
                </a:solidFill>
              </a:rPr>
              <a:t> Area 9 „People </a:t>
            </a:r>
            <a:r>
              <a:rPr lang="de-AT" sz="2800" b="1" dirty="0" err="1" smtClean="0">
                <a:solidFill>
                  <a:srgbClr val="0E4194"/>
                </a:solidFill>
              </a:rPr>
              <a:t>and</a:t>
            </a:r>
            <a:r>
              <a:rPr lang="de-AT" sz="2800" b="1" dirty="0" smtClean="0">
                <a:solidFill>
                  <a:srgbClr val="0E4194"/>
                </a:solidFill>
              </a:rPr>
              <a:t> Skills“</a:t>
            </a:r>
          </a:p>
          <a:p>
            <a:pPr lvl="1">
              <a:buFont typeface="Wingdings" panose="05000000000000000000" pitchFamily="2" charset="2"/>
              <a:buChar char="§"/>
            </a:pPr>
            <a:r>
              <a:rPr lang="de-AT" sz="2000" dirty="0" smtClean="0">
                <a:solidFill>
                  <a:srgbClr val="0E4194"/>
                </a:solidFill>
              </a:rPr>
              <a:t>Network </a:t>
            </a:r>
            <a:r>
              <a:rPr lang="de-AT" sz="2000" dirty="0" err="1" smtClean="0">
                <a:solidFill>
                  <a:srgbClr val="0E4194"/>
                </a:solidFill>
              </a:rPr>
              <a:t>of</a:t>
            </a:r>
            <a:r>
              <a:rPr lang="de-AT" sz="2000" dirty="0" smtClean="0">
                <a:solidFill>
                  <a:srgbClr val="0E4194"/>
                </a:solidFill>
              </a:rPr>
              <a:t> ESF Managing </a:t>
            </a:r>
            <a:r>
              <a:rPr lang="de-AT" sz="2000" dirty="0" err="1" smtClean="0">
                <a:solidFill>
                  <a:srgbClr val="0E4194"/>
                </a:solidFill>
              </a:rPr>
              <a:t>Authorities</a:t>
            </a:r>
            <a:r>
              <a:rPr lang="de-AT" sz="2000" dirty="0" smtClean="0">
                <a:solidFill>
                  <a:srgbClr val="0E4194"/>
                </a:solidFill>
              </a:rPr>
              <a:t> </a:t>
            </a:r>
            <a:r>
              <a:rPr lang="de-AT" sz="2000" dirty="0" err="1" smtClean="0">
                <a:solidFill>
                  <a:srgbClr val="0E4194"/>
                </a:solidFill>
              </a:rPr>
              <a:t>of</a:t>
            </a:r>
            <a:r>
              <a:rPr lang="de-AT" sz="2000" dirty="0" smtClean="0">
                <a:solidFill>
                  <a:srgbClr val="0E4194"/>
                </a:solidFill>
              </a:rPr>
              <a:t> </a:t>
            </a:r>
            <a:r>
              <a:rPr lang="de-AT" sz="2000" dirty="0" err="1" smtClean="0">
                <a:solidFill>
                  <a:srgbClr val="0E4194"/>
                </a:solidFill>
              </a:rPr>
              <a:t>the</a:t>
            </a:r>
            <a:r>
              <a:rPr lang="de-AT" sz="2000" dirty="0" smtClean="0">
                <a:solidFill>
                  <a:srgbClr val="0E4194"/>
                </a:solidFill>
              </a:rPr>
              <a:t> </a:t>
            </a:r>
            <a:r>
              <a:rPr lang="de-AT" sz="2000" dirty="0" err="1" smtClean="0">
                <a:solidFill>
                  <a:srgbClr val="0E4194"/>
                </a:solidFill>
              </a:rPr>
              <a:t>Danube</a:t>
            </a:r>
            <a:r>
              <a:rPr lang="de-AT" sz="2000" dirty="0" smtClean="0">
                <a:solidFill>
                  <a:srgbClr val="0E4194"/>
                </a:solidFill>
              </a:rPr>
              <a:t> Region </a:t>
            </a:r>
          </a:p>
          <a:p>
            <a:pPr lvl="1">
              <a:buFont typeface="Wingdings" panose="05000000000000000000" pitchFamily="2" charset="2"/>
              <a:buChar char="§"/>
            </a:pPr>
            <a:r>
              <a:rPr lang="de-AT" sz="2000" dirty="0" smtClean="0">
                <a:solidFill>
                  <a:srgbClr val="0E4194"/>
                </a:solidFill>
              </a:rPr>
              <a:t>Stakeholder </a:t>
            </a:r>
            <a:r>
              <a:rPr lang="de-AT" sz="2000" dirty="0" err="1" smtClean="0">
                <a:solidFill>
                  <a:srgbClr val="0E4194"/>
                </a:solidFill>
              </a:rPr>
              <a:t>Platform</a:t>
            </a:r>
            <a:r>
              <a:rPr lang="de-AT" sz="2000" dirty="0" smtClean="0">
                <a:solidFill>
                  <a:srgbClr val="0E4194"/>
                </a:solidFill>
              </a:rPr>
              <a:t> </a:t>
            </a:r>
            <a:r>
              <a:rPr lang="de-AT" sz="2000" dirty="0" err="1" smtClean="0">
                <a:solidFill>
                  <a:srgbClr val="0E4194"/>
                </a:solidFill>
              </a:rPr>
              <a:t>for</a:t>
            </a:r>
            <a:r>
              <a:rPr lang="de-AT" sz="2000" dirty="0" smtClean="0">
                <a:solidFill>
                  <a:srgbClr val="0E4194"/>
                </a:solidFill>
              </a:rPr>
              <a:t> Roma </a:t>
            </a:r>
            <a:r>
              <a:rPr lang="de-AT" sz="2000" dirty="0" err="1" smtClean="0">
                <a:solidFill>
                  <a:srgbClr val="0E4194"/>
                </a:solidFill>
              </a:rPr>
              <a:t>Inclusion</a:t>
            </a:r>
            <a:endParaRPr lang="de-AT" sz="2000" dirty="0" smtClean="0">
              <a:solidFill>
                <a:srgbClr val="0E4194"/>
              </a:solidFill>
            </a:endParaRPr>
          </a:p>
          <a:p>
            <a:pPr lvl="1">
              <a:buFont typeface="Wingdings" panose="05000000000000000000" pitchFamily="2" charset="2"/>
              <a:buChar char="§"/>
            </a:pPr>
            <a:endParaRPr lang="de-AT" sz="2000" dirty="0">
              <a:solidFill>
                <a:srgbClr val="0E4194"/>
              </a:solidFill>
            </a:endParaRPr>
          </a:p>
          <a:p>
            <a:pPr marL="0" indent="0">
              <a:buNone/>
            </a:pPr>
            <a:r>
              <a:rPr lang="de-AT" sz="2800" b="1" dirty="0" err="1" smtClean="0">
                <a:solidFill>
                  <a:srgbClr val="0E4194"/>
                </a:solidFill>
              </a:rPr>
              <a:t>Priority</a:t>
            </a:r>
            <a:r>
              <a:rPr lang="de-AT" sz="2800" b="1" dirty="0" smtClean="0">
                <a:solidFill>
                  <a:srgbClr val="0E4194"/>
                </a:solidFill>
              </a:rPr>
              <a:t> Area 11 „Security“</a:t>
            </a:r>
            <a:endParaRPr lang="de-AT" sz="2800" b="1" dirty="0">
              <a:solidFill>
                <a:srgbClr val="0E4194"/>
              </a:solidFill>
            </a:endParaRPr>
          </a:p>
          <a:p>
            <a:pPr lvl="1">
              <a:buFont typeface="Wingdings" panose="05000000000000000000" pitchFamily="2" charset="2"/>
              <a:buChar char="§"/>
            </a:pPr>
            <a:r>
              <a:rPr lang="en-US" sz="2000" dirty="0" smtClean="0">
                <a:solidFill>
                  <a:srgbClr val="0E4194"/>
                </a:solidFill>
              </a:rPr>
              <a:t>Stakeholder Platform on fighting trafficking in human beings</a:t>
            </a:r>
          </a:p>
        </p:txBody>
      </p:sp>
    </p:spTree>
    <p:extLst>
      <p:ext uri="{BB962C8B-B14F-4D97-AF65-F5344CB8AC3E}">
        <p14:creationId xmlns:p14="http://schemas.microsoft.com/office/powerpoint/2010/main" val="1567981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4" name="Gruppieren 3"/>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14" name="Titel 3"/>
          <p:cNvSpPr>
            <a:spLocks noGrp="1"/>
          </p:cNvSpPr>
          <p:nvPr>
            <p:ph type="title"/>
          </p:nvPr>
        </p:nvSpPr>
        <p:spPr>
          <a:xfrm>
            <a:off x="1331119" y="1988840"/>
            <a:ext cx="6479931" cy="371897"/>
          </a:xfrm>
        </p:spPr>
        <p:txBody>
          <a:bodyPr/>
          <a:lstStyle/>
          <a:p>
            <a:pPr defTabSz="914400">
              <a:spcBef>
                <a:spcPts val="0"/>
              </a:spcBef>
              <a:defRPr/>
            </a:pPr>
            <a:r>
              <a:rPr lang="de-AT" sz="3200" b="1" kern="0" dirty="0" smtClean="0">
                <a:solidFill>
                  <a:srgbClr val="0E4194"/>
                </a:solidFill>
                <a:latin typeface="+mn-lt"/>
                <a:ea typeface="+mn-ea"/>
                <a:cs typeface="+mn-cs"/>
              </a:rPr>
              <a:t>Agenda</a:t>
            </a:r>
            <a:endParaRPr lang="de-AT" sz="3200" b="1" kern="0" dirty="0">
              <a:solidFill>
                <a:srgbClr val="0E4194"/>
              </a:solidFill>
              <a:latin typeface="+mn-lt"/>
              <a:ea typeface="+mn-ea"/>
              <a:cs typeface="+mn-cs"/>
            </a:endParaRPr>
          </a:p>
        </p:txBody>
      </p:sp>
      <p:graphicFrame>
        <p:nvGraphicFramePr>
          <p:cNvPr id="6" name="Tabelle 5"/>
          <p:cNvGraphicFramePr>
            <a:graphicFrameLocks noGrp="1"/>
          </p:cNvGraphicFramePr>
          <p:nvPr>
            <p:extLst>
              <p:ext uri="{D42A27DB-BD31-4B8C-83A1-F6EECF244321}">
                <p14:modId xmlns:p14="http://schemas.microsoft.com/office/powerpoint/2010/main" val="4171971498"/>
              </p:ext>
            </p:extLst>
          </p:nvPr>
        </p:nvGraphicFramePr>
        <p:xfrm>
          <a:off x="467544" y="2834955"/>
          <a:ext cx="8352928" cy="1818141"/>
        </p:xfrm>
        <a:graphic>
          <a:graphicData uri="http://schemas.openxmlformats.org/drawingml/2006/table">
            <a:tbl>
              <a:tblPr firstRow="1" firstCol="1" bandRow="1">
                <a:tableStyleId>{5C22544A-7EE6-4342-B048-85BDC9FD1C3A}</a:tableStyleId>
              </a:tblPr>
              <a:tblGrid>
                <a:gridCol w="1163038">
                  <a:extLst>
                    <a:ext uri="{9D8B030D-6E8A-4147-A177-3AD203B41FA5}">
                      <a16:colId xmlns:a16="http://schemas.microsoft.com/office/drawing/2014/main" val="20000"/>
                    </a:ext>
                  </a:extLst>
                </a:gridCol>
                <a:gridCol w="7189890">
                  <a:extLst>
                    <a:ext uri="{9D8B030D-6E8A-4147-A177-3AD203B41FA5}">
                      <a16:colId xmlns:a16="http://schemas.microsoft.com/office/drawing/2014/main" val="20001"/>
                    </a:ext>
                  </a:extLst>
                </a:gridCol>
              </a:tblGrid>
              <a:tr h="360000">
                <a:tc>
                  <a:txBody>
                    <a:bodyPr/>
                    <a:lstStyle/>
                    <a:p>
                      <a:pPr algn="just">
                        <a:lnSpc>
                          <a:spcPct val="115000"/>
                        </a:lnSpc>
                        <a:spcAft>
                          <a:spcPts val="0"/>
                        </a:spcAft>
                      </a:pPr>
                      <a:r>
                        <a:rPr lang="de-DE" sz="1100" b="0" dirty="0" smtClean="0">
                          <a:solidFill>
                            <a:schemeClr val="bg1"/>
                          </a:solidFill>
                          <a:effectLst/>
                          <a:latin typeface="Calibri Light" panose="020F0302020204030204" pitchFamily="34" charset="0"/>
                          <a:ea typeface="Calibri"/>
                          <a:cs typeface="Times New Roman"/>
                        </a:rPr>
                        <a:t>15:15-15:30</a:t>
                      </a:r>
                      <a:endParaRPr lang="de-DE" sz="1100" b="0" dirty="0">
                        <a:solidFill>
                          <a:schemeClr val="bg1"/>
                        </a:solidFill>
                        <a:effectLst/>
                        <a:latin typeface="Calibri Light" panose="020F0302020204030204" pitchFamily="34" charset="0"/>
                        <a:ea typeface="Calibri"/>
                        <a:cs typeface="Times New Roman"/>
                      </a:endParaRPr>
                    </a:p>
                  </a:txBody>
                  <a:tcPr marL="44847" marR="44847" marT="0" marB="0">
                    <a:lnR w="12700" cap="flat" cmpd="sng" algn="ctr">
                      <a:solidFill>
                        <a:schemeClr val="bg1"/>
                      </a:solidFill>
                      <a:prstDash val="solid"/>
                      <a:round/>
                      <a:headEnd type="none" w="med" len="med"/>
                      <a:tailEnd type="none" w="med" len="med"/>
                    </a:lnR>
                  </a:tcPr>
                </a:tc>
                <a:tc>
                  <a:txBody>
                    <a:bodyPr/>
                    <a:lstStyle/>
                    <a:p>
                      <a:pPr algn="just">
                        <a:lnSpc>
                          <a:spcPct val="115000"/>
                        </a:lnSpc>
                        <a:spcAft>
                          <a:spcPts val="0"/>
                        </a:spcAft>
                      </a:pPr>
                      <a:r>
                        <a:rPr lang="de-DE" sz="1100" b="1" dirty="0" smtClean="0">
                          <a:solidFill>
                            <a:schemeClr val="bg1"/>
                          </a:solidFill>
                          <a:effectLst/>
                          <a:latin typeface="Calibri Light" panose="020F0302020204030204" pitchFamily="34" charset="0"/>
                        </a:rPr>
                        <a:t>Coffee Break</a:t>
                      </a:r>
                      <a:endParaRPr lang="de-DE" sz="1100" b="1" dirty="0">
                        <a:solidFill>
                          <a:schemeClr val="bg1"/>
                        </a:solidFill>
                        <a:effectLst/>
                        <a:latin typeface="Calibri Light" panose="020F0302020204030204" pitchFamily="34" charset="0"/>
                      </a:endParaRPr>
                    </a:p>
                  </a:txBody>
                  <a:tcPr marL="44847" marR="44847" marT="0" marB="0">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873293836"/>
                  </a:ext>
                </a:extLst>
              </a:tr>
              <a:tr h="360000">
                <a:tc>
                  <a:txBody>
                    <a:bodyPr/>
                    <a:lstStyle/>
                    <a:p>
                      <a:pPr algn="just">
                        <a:lnSpc>
                          <a:spcPct val="115000"/>
                        </a:lnSpc>
                        <a:spcAft>
                          <a:spcPts val="0"/>
                        </a:spcAft>
                      </a:pPr>
                      <a:r>
                        <a:rPr lang="en-GB" sz="1100" b="0" dirty="0" smtClean="0">
                          <a:solidFill>
                            <a:schemeClr val="bg1"/>
                          </a:solidFill>
                          <a:effectLst/>
                          <a:latin typeface="Calibri Light" panose="020F0302020204030204" pitchFamily="34" charset="0"/>
                        </a:rPr>
                        <a:t>15:30-16:00</a:t>
                      </a:r>
                      <a:endParaRPr lang="de-DE" sz="1100" b="0" dirty="0">
                        <a:solidFill>
                          <a:schemeClr val="bg1"/>
                        </a:solidFill>
                        <a:effectLst/>
                        <a:latin typeface="Calibri Light" panose="020F0302020204030204" pitchFamily="34" charset="0"/>
                        <a:ea typeface="Calibri"/>
                        <a:cs typeface="Times New Roman"/>
                      </a:endParaRPr>
                    </a:p>
                  </a:txBody>
                  <a:tcPr marL="44847" marR="44847" marT="0" marB="0">
                    <a:lnR w="12700" cap="flat" cmpd="sng" algn="ctr">
                      <a:solidFill>
                        <a:schemeClr val="bg1"/>
                      </a:solidFill>
                      <a:prstDash val="solid"/>
                      <a:round/>
                      <a:headEnd type="none" w="med" len="med"/>
                      <a:tailEnd type="none" w="med" len="med"/>
                    </a:lnR>
                  </a:tcPr>
                </a:tc>
                <a:tc>
                  <a:txBody>
                    <a:bodyPr/>
                    <a:lstStyle/>
                    <a:p>
                      <a:pPr algn="just">
                        <a:lnSpc>
                          <a:spcPct val="115000"/>
                        </a:lnSpc>
                        <a:spcAft>
                          <a:spcPts val="0"/>
                        </a:spcAft>
                      </a:pPr>
                      <a:r>
                        <a:rPr lang="de-AT" sz="1100" b="1" dirty="0" smtClean="0">
                          <a:solidFill>
                            <a:schemeClr val="tx2">
                              <a:lumMod val="75000"/>
                            </a:schemeClr>
                          </a:solidFill>
                          <a:effectLst/>
                          <a:latin typeface="Calibri Light" panose="020F0302020204030204" pitchFamily="34" charset="0"/>
                        </a:rPr>
                        <a:t>Update PA 10 initiatives</a:t>
                      </a:r>
                      <a:endParaRPr lang="en-GB" sz="1100" b="1" dirty="0" smtClean="0">
                        <a:solidFill>
                          <a:schemeClr val="tx2">
                            <a:lumMod val="75000"/>
                          </a:schemeClr>
                        </a:solidFill>
                        <a:effectLst/>
                        <a:latin typeface="Calibri Light" panose="020F0302020204030204" pitchFamily="34" charset="0"/>
                      </a:endParaRPr>
                    </a:p>
                    <a:p>
                      <a:pPr algn="just">
                        <a:lnSpc>
                          <a:spcPct val="115000"/>
                        </a:lnSpc>
                        <a:spcAft>
                          <a:spcPts val="0"/>
                        </a:spcAft>
                      </a:pPr>
                      <a:endParaRPr lang="de-DE" sz="1100" b="1" dirty="0">
                        <a:solidFill>
                          <a:schemeClr val="tx2">
                            <a:lumMod val="75000"/>
                          </a:schemeClr>
                        </a:solidFill>
                        <a:effectLst/>
                        <a:latin typeface="Calibri Light" panose="020F0302020204030204" pitchFamily="34" charset="0"/>
                      </a:endParaRPr>
                    </a:p>
                  </a:txBody>
                  <a:tcPr marL="44847" marR="44847" marT="0" marB="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0D8E8"/>
                    </a:solidFill>
                  </a:tcPr>
                </a:tc>
                <a:extLst>
                  <a:ext uri="{0D108BD9-81ED-4DB2-BD59-A6C34878D82A}">
                    <a16:rowId xmlns:a16="http://schemas.microsoft.com/office/drawing/2014/main" val="10000"/>
                  </a:ext>
                </a:extLst>
              </a:tr>
              <a:tr h="360000">
                <a:tc>
                  <a:txBody>
                    <a:bodyPr/>
                    <a:lstStyle/>
                    <a:p>
                      <a:pPr algn="just">
                        <a:lnSpc>
                          <a:spcPct val="115000"/>
                        </a:lnSpc>
                        <a:spcAft>
                          <a:spcPts val="0"/>
                        </a:spcAft>
                      </a:pPr>
                      <a:r>
                        <a:rPr lang="de-DE" sz="1100" b="0" dirty="0" smtClean="0">
                          <a:solidFill>
                            <a:schemeClr val="bg1"/>
                          </a:solidFill>
                          <a:effectLst/>
                          <a:latin typeface="Calibri Light" panose="020F0302020204030204" pitchFamily="34" charset="0"/>
                          <a:ea typeface="Calibri"/>
                          <a:cs typeface="Times New Roman"/>
                        </a:rPr>
                        <a:t>16:00-16:45</a:t>
                      </a:r>
                      <a:endParaRPr lang="de-DE" sz="1100" b="0" dirty="0">
                        <a:solidFill>
                          <a:schemeClr val="bg1"/>
                        </a:solidFill>
                        <a:effectLst/>
                        <a:latin typeface="Calibri Light" panose="020F0302020204030204" pitchFamily="34" charset="0"/>
                        <a:ea typeface="Calibri"/>
                        <a:cs typeface="Times New Roman"/>
                      </a:endParaRPr>
                    </a:p>
                  </a:txBody>
                  <a:tcPr marL="44847" marR="44847" marT="0" marB="0">
                    <a:lnR w="12700" cap="flat" cmpd="sng" algn="ctr">
                      <a:solidFill>
                        <a:schemeClr val="bg1"/>
                      </a:solidFill>
                      <a:prstDash val="solid"/>
                      <a:round/>
                      <a:headEnd type="none" w="med" len="med"/>
                      <a:tailEnd type="none" w="med" len="med"/>
                    </a:lnR>
                  </a:tcPr>
                </a:tc>
                <a:tc>
                  <a:txBody>
                    <a:bodyPr/>
                    <a:lstStyle/>
                    <a:p>
                      <a:pPr algn="just">
                        <a:lnSpc>
                          <a:spcPct val="115000"/>
                        </a:lnSpc>
                        <a:spcAft>
                          <a:spcPts val="0"/>
                        </a:spcAft>
                      </a:pPr>
                      <a:r>
                        <a:rPr lang="en-GB" sz="1100" b="1" dirty="0" smtClean="0">
                          <a:effectLst/>
                          <a:latin typeface="Calibri Light" panose="020F0302020204030204" pitchFamily="34" charset="0"/>
                        </a:rPr>
                        <a:t>Cross-cutting topics</a:t>
                      </a:r>
                      <a:endParaRPr lang="de-DE" sz="1100" b="1" dirty="0">
                        <a:effectLst/>
                        <a:latin typeface="Calibri Light" panose="020F0302020204030204" pitchFamily="34" charset="0"/>
                      </a:endParaRPr>
                    </a:p>
                  </a:txBody>
                  <a:tcPr marL="44847" marR="44847" marT="0" marB="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rgbClr val="E9EDF4"/>
                    </a:solidFill>
                  </a:tcPr>
                </a:tc>
                <a:extLst>
                  <a:ext uri="{0D108BD9-81ED-4DB2-BD59-A6C34878D82A}">
                    <a16:rowId xmlns:a16="http://schemas.microsoft.com/office/drawing/2014/main" val="10002"/>
                  </a:ext>
                </a:extLst>
              </a:tr>
              <a:tr h="352569">
                <a:tc>
                  <a:txBody>
                    <a:bodyPr/>
                    <a:lstStyle/>
                    <a:p>
                      <a:pPr marL="0" algn="just" defTabSz="685800" rtl="0" eaLnBrk="1" latinLnBrk="0" hangingPunct="1">
                        <a:lnSpc>
                          <a:spcPct val="115000"/>
                        </a:lnSpc>
                        <a:spcAft>
                          <a:spcPts val="0"/>
                        </a:spcAft>
                      </a:pPr>
                      <a:r>
                        <a:rPr lang="de-DE" sz="1100" b="0" kern="1200" dirty="0" smtClean="0">
                          <a:solidFill>
                            <a:schemeClr val="bg1"/>
                          </a:solidFill>
                          <a:effectLst/>
                          <a:latin typeface="Calibri Light" panose="020F0302020204030204" pitchFamily="34" charset="0"/>
                          <a:ea typeface="Calibri"/>
                          <a:cs typeface="Times New Roman"/>
                        </a:rPr>
                        <a:t>16:45-17:00</a:t>
                      </a:r>
                      <a:endParaRPr lang="de-DE" sz="1100" b="0" kern="1200" dirty="0">
                        <a:solidFill>
                          <a:schemeClr val="bg1"/>
                        </a:solidFill>
                        <a:effectLst/>
                        <a:latin typeface="Calibri Light" panose="020F0302020204030204" pitchFamily="34" charset="0"/>
                        <a:ea typeface="Calibri"/>
                        <a:cs typeface="Times New Roman"/>
                      </a:endParaRPr>
                    </a:p>
                  </a:txBody>
                  <a:tcPr marL="44847" marR="44847" marT="0" marB="0">
                    <a:lnR w="12700" cap="flat" cmpd="sng" algn="ctr">
                      <a:solidFill>
                        <a:schemeClr val="bg1"/>
                      </a:solidFill>
                      <a:prstDash val="solid"/>
                      <a:round/>
                      <a:headEnd type="none" w="med" len="med"/>
                      <a:tailEnd type="none" w="med" len="med"/>
                    </a:lnR>
                  </a:tcPr>
                </a:tc>
                <a:tc>
                  <a:txBody>
                    <a:bodyPr/>
                    <a:lstStyle/>
                    <a:p>
                      <a:pPr algn="just">
                        <a:lnSpc>
                          <a:spcPct val="115000"/>
                        </a:lnSpc>
                        <a:spcAft>
                          <a:spcPts val="0"/>
                        </a:spcAft>
                      </a:pPr>
                      <a:r>
                        <a:rPr lang="de-DE" sz="1100" b="1" dirty="0" smtClean="0">
                          <a:effectLst/>
                          <a:latin typeface="Calibri Light" panose="020F0302020204030204" pitchFamily="34" charset="0"/>
                        </a:rPr>
                        <a:t>Outlook</a:t>
                      </a:r>
                      <a:endParaRPr lang="de-DE" sz="1100" b="1" dirty="0">
                        <a:effectLst/>
                        <a:latin typeface="Calibri Light" panose="020F0302020204030204" pitchFamily="34" charset="0"/>
                      </a:endParaRPr>
                    </a:p>
                  </a:txBody>
                  <a:tcPr marL="44847" marR="44847" marT="0" marB="0">
                    <a:lnL w="12700" cap="flat" cmpd="sng" algn="ctr">
                      <a:solidFill>
                        <a:schemeClr val="bg1"/>
                      </a:solidFill>
                      <a:prstDash val="solid"/>
                      <a:round/>
                      <a:headEnd type="none" w="med" len="med"/>
                      <a:tailEnd type="none" w="med" len="med"/>
                    </a:lnL>
                    <a:solidFill>
                      <a:srgbClr val="D0D8E8"/>
                    </a:solidFill>
                  </a:tcPr>
                </a:tc>
                <a:extLst>
                  <a:ext uri="{0D108BD9-81ED-4DB2-BD59-A6C34878D82A}">
                    <a16:rowId xmlns:a16="http://schemas.microsoft.com/office/drawing/2014/main" val="10003"/>
                  </a:ext>
                </a:extLst>
              </a:tr>
              <a:tr h="360000">
                <a:tc>
                  <a:txBody>
                    <a:bodyPr/>
                    <a:lstStyle/>
                    <a:p>
                      <a:pPr algn="l">
                        <a:lnSpc>
                          <a:spcPct val="115000"/>
                        </a:lnSpc>
                        <a:spcAft>
                          <a:spcPts val="0"/>
                        </a:spcAft>
                      </a:pPr>
                      <a:r>
                        <a:rPr lang="en-GB" sz="1100" dirty="0">
                          <a:effectLst/>
                          <a:latin typeface="Calibri Light" panose="020F0302020204030204" pitchFamily="34" charset="0"/>
                        </a:rPr>
                        <a:t>16:00</a:t>
                      </a:r>
                      <a:endParaRPr lang="de-DE" sz="1100" dirty="0">
                        <a:effectLst/>
                        <a:latin typeface="Calibri Light" panose="020F0302020204030204" pitchFamily="34" charset="0"/>
                        <a:ea typeface="Calibri"/>
                        <a:cs typeface="Times New Roman"/>
                      </a:endParaRPr>
                    </a:p>
                  </a:txBody>
                  <a:tcPr marL="44847" marR="44847" marT="0" marB="0" anchor="ctr"/>
                </a:tc>
                <a:tc>
                  <a:txBody>
                    <a:bodyPr/>
                    <a:lstStyle/>
                    <a:p>
                      <a:pPr algn="l">
                        <a:lnSpc>
                          <a:spcPct val="115000"/>
                        </a:lnSpc>
                        <a:spcAft>
                          <a:spcPts val="0"/>
                        </a:spcAft>
                      </a:pPr>
                      <a:r>
                        <a:rPr lang="en-GB" sz="1100" b="1" dirty="0">
                          <a:solidFill>
                            <a:schemeClr val="bg1"/>
                          </a:solidFill>
                          <a:effectLst/>
                          <a:latin typeface="Calibri Light" panose="020F0302020204030204" pitchFamily="34" charset="0"/>
                        </a:rPr>
                        <a:t>End of Meeting</a:t>
                      </a:r>
                      <a:endParaRPr lang="de-DE" sz="1100" b="1" dirty="0">
                        <a:solidFill>
                          <a:schemeClr val="bg1"/>
                        </a:solidFill>
                        <a:effectLst/>
                        <a:latin typeface="Calibri Light" panose="020F0302020204030204" pitchFamily="34" charset="0"/>
                        <a:ea typeface="Calibri"/>
                        <a:cs typeface="Times New Roman"/>
                      </a:endParaRPr>
                    </a:p>
                  </a:txBody>
                  <a:tcPr marL="44847" marR="44847" marT="0" marB="0" anchor="ctr">
                    <a:solidFill>
                      <a:srgbClr val="4F81BD"/>
                    </a:solidFill>
                  </a:tcPr>
                </a:tc>
                <a:extLst>
                  <a:ext uri="{0D108BD9-81ED-4DB2-BD59-A6C34878D82A}">
                    <a16:rowId xmlns:a16="http://schemas.microsoft.com/office/drawing/2014/main" val="10006"/>
                  </a:ext>
                </a:extLst>
              </a:tr>
            </a:tbl>
          </a:graphicData>
        </a:graphic>
      </p:graphicFrame>
      <p:sp>
        <p:nvSpPr>
          <p:cNvPr id="3" name="Textfeld 2"/>
          <p:cNvSpPr txBox="1"/>
          <p:nvPr/>
        </p:nvSpPr>
        <p:spPr>
          <a:xfrm>
            <a:off x="455103" y="4942648"/>
            <a:ext cx="6065317" cy="1231106"/>
          </a:xfrm>
          <a:prstGeom prst="rect">
            <a:avLst/>
          </a:prstGeom>
          <a:noFill/>
        </p:spPr>
        <p:txBody>
          <a:bodyPr wrap="square" rtlCol="0">
            <a:spAutoFit/>
          </a:bodyPr>
          <a:lstStyle/>
          <a:p>
            <a:r>
              <a:rPr lang="de-AT" sz="1400" dirty="0" smtClean="0">
                <a:solidFill>
                  <a:srgbClr val="0E4194"/>
                </a:solidFill>
              </a:rPr>
              <a:t>19:00 - Joint Dinner</a:t>
            </a:r>
          </a:p>
          <a:p>
            <a:r>
              <a:rPr lang="de-AT" sz="1400" dirty="0" smtClean="0">
                <a:solidFill>
                  <a:srgbClr val="0E4194"/>
                </a:solidFill>
              </a:rPr>
              <a:t>Restaurant „Haute Pepper“</a:t>
            </a:r>
          </a:p>
          <a:p>
            <a:r>
              <a:rPr lang="de-AT" sz="1400" dirty="0" err="1" smtClean="0">
                <a:solidFill>
                  <a:srgbClr val="0E4194"/>
                </a:solidFill>
              </a:rPr>
              <a:t>Bulevardur</a:t>
            </a:r>
            <a:r>
              <a:rPr lang="de-AT" sz="1400" dirty="0" smtClean="0">
                <a:solidFill>
                  <a:srgbClr val="0E4194"/>
                </a:solidFill>
              </a:rPr>
              <a:t> </a:t>
            </a:r>
            <a:r>
              <a:rPr lang="de-AT" sz="1400" dirty="0" err="1" smtClean="0">
                <a:solidFill>
                  <a:srgbClr val="0E4194"/>
                </a:solidFill>
              </a:rPr>
              <a:t>Unirii</a:t>
            </a:r>
            <a:r>
              <a:rPr lang="de-AT" sz="1400" dirty="0" smtClean="0">
                <a:solidFill>
                  <a:srgbClr val="0E4194"/>
                </a:solidFill>
              </a:rPr>
              <a:t> Nr. 2</a:t>
            </a:r>
          </a:p>
          <a:p>
            <a:r>
              <a:rPr lang="de-AT" sz="1400" dirty="0" smtClean="0">
                <a:solidFill>
                  <a:srgbClr val="0E4194"/>
                </a:solidFill>
              </a:rPr>
              <a:t>Bucuresti 040104</a:t>
            </a:r>
          </a:p>
          <a:p>
            <a:endParaRPr lang="de-AT" dirty="0"/>
          </a:p>
        </p:txBody>
      </p:sp>
    </p:spTree>
    <p:extLst>
      <p:ext uri="{BB962C8B-B14F-4D97-AF65-F5344CB8AC3E}">
        <p14:creationId xmlns:p14="http://schemas.microsoft.com/office/powerpoint/2010/main" val="20151425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80920"/>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r>
              <a:rPr lang="de-AT" sz="5400" b="1" kern="0" dirty="0" smtClean="0">
                <a:solidFill>
                  <a:schemeClr val="bg1"/>
                </a:solidFill>
              </a:rPr>
              <a:t>Outlook</a:t>
            </a:r>
          </a:p>
          <a:p>
            <a:pPr marL="0" indent="0" algn="ctr">
              <a:buNone/>
            </a:pPr>
            <a:r>
              <a:rPr lang="de-AT" sz="5400" b="1" kern="0" dirty="0" smtClean="0">
                <a:solidFill>
                  <a:schemeClr val="bg1"/>
                </a:solidFill>
              </a:rPr>
              <a:t>&amp;</a:t>
            </a:r>
          </a:p>
          <a:p>
            <a:pPr marL="0" indent="0" algn="ctr">
              <a:buNone/>
            </a:pPr>
            <a:r>
              <a:rPr lang="de-AT" sz="5400" b="1" kern="0" dirty="0" err="1" smtClean="0">
                <a:solidFill>
                  <a:schemeClr val="bg1"/>
                </a:solidFill>
              </a:rPr>
              <a:t>Closing</a:t>
            </a:r>
            <a:endParaRPr lang="de-AT" sz="5400" b="1" kern="0" dirty="0" smtClean="0">
              <a:solidFill>
                <a:schemeClr val="bg1"/>
              </a:solidFill>
            </a:endParaRP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30753397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10" name="Titel 1"/>
          <p:cNvSpPr>
            <a:spLocks noGrp="1"/>
          </p:cNvSpPr>
          <p:nvPr>
            <p:ph type="title"/>
          </p:nvPr>
        </p:nvSpPr>
        <p:spPr>
          <a:xfrm>
            <a:off x="1193424" y="1980170"/>
            <a:ext cx="8229600" cy="1082187"/>
          </a:xfrm>
        </p:spPr>
        <p:txBody>
          <a:bodyPr>
            <a:normAutofit/>
          </a:bodyPr>
          <a:lstStyle/>
          <a:p>
            <a:pPr algn="l">
              <a:spcBef>
                <a:spcPts val="0"/>
              </a:spcBef>
              <a:defRPr/>
            </a:pPr>
            <a:r>
              <a:rPr lang="de-AT" sz="2000" b="1" dirty="0">
                <a:solidFill>
                  <a:srgbClr val="0E4194"/>
                </a:solidFill>
              </a:rPr>
              <a:t>Priority Area 10</a:t>
            </a:r>
            <a:br>
              <a:rPr lang="de-AT" sz="2000" b="1" dirty="0">
                <a:solidFill>
                  <a:srgbClr val="0E4194"/>
                </a:solidFill>
              </a:rPr>
            </a:br>
            <a:r>
              <a:rPr lang="de-AT" sz="2000" b="1" dirty="0">
                <a:solidFill>
                  <a:srgbClr val="0E4194"/>
                </a:solidFill>
              </a:rPr>
              <a:t>Institutional Capacity and Cooperation</a:t>
            </a:r>
            <a:endParaRPr lang="de-AT" sz="2000" dirty="0"/>
          </a:p>
        </p:txBody>
      </p:sp>
      <p:graphicFrame>
        <p:nvGraphicFramePr>
          <p:cNvPr id="11" name="Tabelle 10"/>
          <p:cNvGraphicFramePr>
            <a:graphicFrameLocks noGrp="1"/>
          </p:cNvGraphicFramePr>
          <p:nvPr>
            <p:extLst>
              <p:ext uri="{D42A27DB-BD31-4B8C-83A1-F6EECF244321}">
                <p14:modId xmlns:p14="http://schemas.microsoft.com/office/powerpoint/2010/main" val="266011144"/>
              </p:ext>
            </p:extLst>
          </p:nvPr>
        </p:nvGraphicFramePr>
        <p:xfrm>
          <a:off x="1193424" y="2781938"/>
          <a:ext cx="8229600" cy="179832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139040">
                <a:tc>
                  <a:txBody>
                    <a:bodyPr/>
                    <a:lstStyle/>
                    <a:p>
                      <a:pPr marL="0" indent="0">
                        <a:spcBef>
                          <a:spcPts val="0"/>
                        </a:spcBef>
                        <a:buNone/>
                        <a:defRPr/>
                      </a:pPr>
                      <a:r>
                        <a:rPr lang="de-AT" sz="1600" b="1" dirty="0" smtClean="0">
                          <a:solidFill>
                            <a:srgbClr val="0E4194"/>
                          </a:solidFill>
                        </a:rPr>
                        <a:t>Claudia Singer</a:t>
                      </a:r>
                      <a:r>
                        <a:rPr lang="de-AT" sz="1600" b="0" dirty="0" smtClean="0">
                          <a:solidFill>
                            <a:srgbClr val="0E4194"/>
                          </a:solidFill>
                        </a:rPr>
                        <a:t/>
                      </a:r>
                      <a:br>
                        <a:rPr lang="de-AT" sz="1600" b="0" dirty="0" smtClean="0">
                          <a:solidFill>
                            <a:srgbClr val="0E4194"/>
                          </a:solidFill>
                        </a:rPr>
                      </a:br>
                      <a:r>
                        <a:rPr lang="de-AT" sz="1600" b="0" dirty="0" smtClean="0">
                          <a:solidFill>
                            <a:srgbClr val="0E4194"/>
                          </a:solidFill>
                        </a:rPr>
                        <a:t>PA10 </a:t>
                      </a:r>
                      <a:r>
                        <a:rPr lang="de-AT" sz="1600" b="0" dirty="0" err="1" smtClean="0">
                          <a:solidFill>
                            <a:srgbClr val="0E4194"/>
                          </a:solidFill>
                        </a:rPr>
                        <a:t>Coordinator</a:t>
                      </a:r>
                      <a:r>
                        <a:rPr lang="de-AT" sz="1600" b="0" dirty="0" smtClean="0">
                          <a:solidFill>
                            <a:srgbClr val="0E4194"/>
                          </a:solidFill>
                        </a:rPr>
                        <a:t> – EUSDR</a:t>
                      </a:r>
                    </a:p>
                    <a:p>
                      <a:pPr marL="0" indent="0">
                        <a:spcBef>
                          <a:spcPts val="0"/>
                        </a:spcBef>
                        <a:buNone/>
                        <a:defRPr/>
                      </a:pPr>
                      <a:r>
                        <a:rPr lang="de-AT" sz="1600" b="0" dirty="0" err="1" smtClean="0">
                          <a:solidFill>
                            <a:srgbClr val="0E4194"/>
                          </a:solidFill>
                        </a:rPr>
                        <a:t>Kaiserstrasse</a:t>
                      </a:r>
                      <a:r>
                        <a:rPr lang="de-AT" sz="1600" b="0" dirty="0" smtClean="0">
                          <a:solidFill>
                            <a:srgbClr val="0E4194"/>
                          </a:solidFill>
                        </a:rPr>
                        <a:t> 113-115 </a:t>
                      </a:r>
                    </a:p>
                    <a:p>
                      <a:pPr marL="0" indent="0">
                        <a:spcBef>
                          <a:spcPts val="0"/>
                        </a:spcBef>
                        <a:buNone/>
                        <a:defRPr/>
                      </a:pPr>
                      <a:r>
                        <a:rPr lang="de-AT" sz="1600" b="0" dirty="0" smtClean="0">
                          <a:solidFill>
                            <a:srgbClr val="0E4194"/>
                          </a:solidFill>
                        </a:rPr>
                        <a:t>1070 Vienna (AT)  </a:t>
                      </a:r>
                    </a:p>
                    <a:p>
                      <a:pPr marL="0" indent="0">
                        <a:spcBef>
                          <a:spcPts val="0"/>
                        </a:spcBef>
                        <a:buNone/>
                        <a:defRPr/>
                      </a:pPr>
                      <a:r>
                        <a:rPr lang="de-AT" sz="1600" b="0" dirty="0" smtClean="0">
                          <a:solidFill>
                            <a:srgbClr val="0E4194"/>
                          </a:solidFill>
                        </a:rPr>
                        <a:t>Tel: +43 (0) 1 89 08 088 2204</a:t>
                      </a:r>
                    </a:p>
                    <a:p>
                      <a:pPr marL="0" indent="0">
                        <a:spcBef>
                          <a:spcPts val="0"/>
                        </a:spcBef>
                        <a:buNone/>
                        <a:defRPr/>
                      </a:pPr>
                      <a:r>
                        <a:rPr lang="de-AT" sz="1600" b="0" u="sng" dirty="0" smtClean="0">
                          <a:solidFill>
                            <a:srgbClr val="0E4194"/>
                          </a:solidFill>
                          <a:hlinkClick r:id="rId6"/>
                        </a:rPr>
                        <a:t>rudolf.schicker@pa10-danube.eu</a:t>
                      </a:r>
                      <a:endParaRPr lang="de-AT" sz="1600" b="0" u="sng" dirty="0" smtClean="0">
                        <a:solidFill>
                          <a:srgbClr val="0E4194"/>
                        </a:solidFill>
                      </a:endParaRPr>
                    </a:p>
                    <a:p>
                      <a:endParaRPr lang="de-AT" sz="1600" b="0" dirty="0">
                        <a:solidFill>
                          <a:srgbClr val="0E4194"/>
                        </a:solidFill>
                      </a:endParaRPr>
                    </a:p>
                  </a:txBody>
                  <a:tcPr>
                    <a:noFill/>
                  </a:tcPr>
                </a:tc>
                <a:tc>
                  <a:txBody>
                    <a:bodyPr/>
                    <a:lstStyle/>
                    <a:p>
                      <a:pPr marL="0" indent="0">
                        <a:spcBef>
                          <a:spcPts val="0"/>
                        </a:spcBef>
                        <a:buNone/>
                        <a:defRPr/>
                      </a:pPr>
                      <a:r>
                        <a:rPr lang="de-AT" sz="1600" b="1" dirty="0" smtClean="0">
                          <a:solidFill>
                            <a:srgbClr val="0E4194"/>
                          </a:solidFill>
                        </a:rPr>
                        <a:t>Nina </a:t>
                      </a:r>
                      <a:r>
                        <a:rPr lang="de-AT" sz="1600" b="1" dirty="0" err="1" smtClean="0">
                          <a:solidFill>
                            <a:srgbClr val="0E4194"/>
                          </a:solidFill>
                        </a:rPr>
                        <a:t>Čepon</a:t>
                      </a:r>
                      <a:endParaRPr lang="de-AT" sz="1600" b="1" dirty="0" smtClean="0">
                        <a:solidFill>
                          <a:srgbClr val="0E4194"/>
                        </a:solidFill>
                      </a:endParaRPr>
                    </a:p>
                    <a:p>
                      <a:pPr marL="0" indent="0">
                        <a:spcBef>
                          <a:spcPts val="0"/>
                        </a:spcBef>
                        <a:buNone/>
                        <a:defRPr/>
                      </a:pPr>
                      <a:r>
                        <a:rPr lang="de-AT" sz="1600" b="0" dirty="0" smtClean="0">
                          <a:solidFill>
                            <a:srgbClr val="0E4194"/>
                          </a:solidFill>
                        </a:rPr>
                        <a:t>PA10 </a:t>
                      </a:r>
                      <a:r>
                        <a:rPr lang="de-AT" sz="1600" b="0" dirty="0" err="1" smtClean="0">
                          <a:solidFill>
                            <a:srgbClr val="0E4194"/>
                          </a:solidFill>
                        </a:rPr>
                        <a:t>Coordinator</a:t>
                      </a:r>
                      <a:r>
                        <a:rPr lang="de-AT" sz="1600" b="0" dirty="0" smtClean="0">
                          <a:solidFill>
                            <a:srgbClr val="0E4194"/>
                          </a:solidFill>
                        </a:rPr>
                        <a:t> – EUSDR</a:t>
                      </a:r>
                    </a:p>
                    <a:p>
                      <a:pPr marL="0" indent="0">
                        <a:spcBef>
                          <a:spcPts val="0"/>
                        </a:spcBef>
                        <a:buNone/>
                        <a:defRPr/>
                      </a:pPr>
                      <a:r>
                        <a:rPr lang="de-AT" sz="1600" b="0" dirty="0" err="1" smtClean="0">
                          <a:solidFill>
                            <a:srgbClr val="0E4194"/>
                          </a:solidFill>
                        </a:rPr>
                        <a:t>Grajska</a:t>
                      </a:r>
                      <a:r>
                        <a:rPr lang="de-AT" sz="1600" b="0" dirty="0" smtClean="0">
                          <a:solidFill>
                            <a:srgbClr val="0E4194"/>
                          </a:solidFill>
                        </a:rPr>
                        <a:t> </a:t>
                      </a:r>
                      <a:r>
                        <a:rPr lang="de-AT" sz="1600" b="0" dirty="0" err="1" smtClean="0">
                          <a:solidFill>
                            <a:srgbClr val="0E4194"/>
                          </a:solidFill>
                        </a:rPr>
                        <a:t>cesta</a:t>
                      </a:r>
                      <a:r>
                        <a:rPr lang="de-AT" sz="1600" b="0" dirty="0" smtClean="0">
                          <a:solidFill>
                            <a:srgbClr val="0E4194"/>
                          </a:solidFill>
                        </a:rPr>
                        <a:t> 1</a:t>
                      </a:r>
                    </a:p>
                    <a:p>
                      <a:pPr marL="0" indent="0">
                        <a:spcBef>
                          <a:spcPts val="0"/>
                        </a:spcBef>
                        <a:buNone/>
                        <a:defRPr/>
                      </a:pPr>
                      <a:r>
                        <a:rPr lang="de-AT" sz="1600" b="0" dirty="0" smtClean="0">
                          <a:solidFill>
                            <a:srgbClr val="0E4194"/>
                          </a:solidFill>
                        </a:rPr>
                        <a:t>1234 </a:t>
                      </a:r>
                      <a:r>
                        <a:rPr lang="de-AT" sz="1600" b="0" dirty="0" err="1" smtClean="0">
                          <a:solidFill>
                            <a:srgbClr val="0E4194"/>
                          </a:solidFill>
                        </a:rPr>
                        <a:t>Loka</a:t>
                      </a:r>
                      <a:r>
                        <a:rPr lang="de-AT" sz="1600" b="0" dirty="0" smtClean="0">
                          <a:solidFill>
                            <a:srgbClr val="0E4194"/>
                          </a:solidFill>
                        </a:rPr>
                        <a:t> </a:t>
                      </a:r>
                      <a:r>
                        <a:rPr lang="de-AT" sz="1600" b="0" dirty="0" err="1" smtClean="0">
                          <a:solidFill>
                            <a:srgbClr val="0E4194"/>
                          </a:solidFill>
                        </a:rPr>
                        <a:t>pri</a:t>
                      </a:r>
                      <a:r>
                        <a:rPr lang="de-AT" sz="1600" b="0" dirty="0" smtClean="0">
                          <a:solidFill>
                            <a:srgbClr val="0E4194"/>
                          </a:solidFill>
                        </a:rPr>
                        <a:t> </a:t>
                      </a:r>
                      <a:r>
                        <a:rPr lang="de-AT" sz="1600" b="0" dirty="0" err="1" smtClean="0">
                          <a:solidFill>
                            <a:srgbClr val="0E4194"/>
                          </a:solidFill>
                        </a:rPr>
                        <a:t>Mengšu</a:t>
                      </a:r>
                      <a:r>
                        <a:rPr lang="de-AT" sz="1600" b="0" dirty="0" smtClean="0">
                          <a:solidFill>
                            <a:srgbClr val="0E4194"/>
                          </a:solidFill>
                        </a:rPr>
                        <a:t> (SI)</a:t>
                      </a:r>
                    </a:p>
                    <a:p>
                      <a:pPr marL="0" indent="0">
                        <a:spcBef>
                          <a:spcPts val="0"/>
                        </a:spcBef>
                        <a:buNone/>
                        <a:defRPr/>
                      </a:pPr>
                      <a:r>
                        <a:rPr lang="de-AT" sz="1600" b="0" dirty="0" smtClean="0">
                          <a:solidFill>
                            <a:srgbClr val="0E4194"/>
                          </a:solidFill>
                        </a:rPr>
                        <a:t>Tel:+386 15608600 </a:t>
                      </a:r>
                    </a:p>
                    <a:p>
                      <a:pPr marL="0" indent="0">
                        <a:spcBef>
                          <a:spcPts val="0"/>
                        </a:spcBef>
                        <a:buNone/>
                        <a:defRPr/>
                      </a:pPr>
                      <a:r>
                        <a:rPr lang="de-AT" sz="1600" b="0" dirty="0" smtClean="0">
                          <a:solidFill>
                            <a:srgbClr val="0E4194"/>
                          </a:solidFill>
                          <a:hlinkClick r:id="rId7"/>
                        </a:rPr>
                        <a:t>nina.cepon@cep.si</a:t>
                      </a:r>
                      <a:endParaRPr lang="de-AT" sz="1600" b="0" dirty="0" smtClean="0">
                        <a:solidFill>
                          <a:srgbClr val="0E4194"/>
                        </a:solidFill>
                      </a:endParaRPr>
                    </a:p>
                    <a:p>
                      <a:endParaRPr lang="de-AT" sz="1600" b="0" dirty="0">
                        <a:solidFill>
                          <a:srgbClr val="0E4194"/>
                        </a:solidFill>
                      </a:endParaRPr>
                    </a:p>
                  </a:txBody>
                  <a:tcPr>
                    <a:noFill/>
                  </a:tcPr>
                </a:tc>
                <a:extLst>
                  <a:ext uri="{0D108BD9-81ED-4DB2-BD59-A6C34878D82A}">
                    <a16:rowId xmlns:a16="http://schemas.microsoft.com/office/drawing/2014/main" val="10000"/>
                  </a:ext>
                </a:extLst>
              </a:tr>
            </a:tbl>
          </a:graphicData>
        </a:graphic>
      </p:graphicFrame>
      <p:sp>
        <p:nvSpPr>
          <p:cNvPr id="12" name="Textfeld 6"/>
          <p:cNvSpPr txBox="1">
            <a:spLocks noChangeArrowheads="1"/>
          </p:cNvSpPr>
          <p:nvPr/>
        </p:nvSpPr>
        <p:spPr bwMode="auto">
          <a:xfrm>
            <a:off x="1927911" y="4836769"/>
            <a:ext cx="43338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de-AT" altLang="de-DE" sz="1400" b="1" dirty="0">
                <a:solidFill>
                  <a:srgbClr val="0E4194"/>
                </a:solidFill>
                <a:latin typeface="+mn-lt"/>
                <a:hlinkClick r:id="rId8"/>
              </a:rPr>
              <a:t>www.danube-capacitycooperation.eu</a:t>
            </a:r>
            <a:r>
              <a:rPr lang="de-AT" altLang="de-DE" sz="1400" b="1" dirty="0">
                <a:solidFill>
                  <a:srgbClr val="0E4194"/>
                </a:solidFill>
                <a:latin typeface="+mn-lt"/>
              </a:rPr>
              <a:t> </a:t>
            </a:r>
          </a:p>
        </p:txBody>
      </p:sp>
      <p:sp>
        <p:nvSpPr>
          <p:cNvPr id="13" name="Textfeld 6"/>
          <p:cNvSpPr txBox="1">
            <a:spLocks noChangeArrowheads="1"/>
          </p:cNvSpPr>
          <p:nvPr/>
        </p:nvSpPr>
        <p:spPr bwMode="auto">
          <a:xfrm>
            <a:off x="1187624" y="4653136"/>
            <a:ext cx="79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de-AT" altLang="de-DE" sz="3600" b="1" dirty="0" smtClean="0">
                <a:solidFill>
                  <a:srgbClr val="F79646">
                    <a:lumMod val="75000"/>
                  </a:srgbClr>
                </a:solidFill>
                <a:latin typeface="Trebuchet MS" panose="020B0603020202020204" pitchFamily="34" charset="0"/>
                <a:sym typeface="Wingdings" panose="05000000000000000000" pitchFamily="2" charset="2"/>
              </a:rPr>
              <a:t></a:t>
            </a:r>
            <a:r>
              <a:rPr lang="de-AT" altLang="de-DE" sz="1200" b="1" dirty="0" smtClean="0">
                <a:solidFill>
                  <a:srgbClr val="0E4194"/>
                </a:solidFill>
                <a:latin typeface="Trebuchet MS" panose="020B0603020202020204" pitchFamily="34" charset="0"/>
              </a:rPr>
              <a:t> </a:t>
            </a:r>
            <a:endParaRPr lang="de-AT" altLang="de-DE" sz="1200" b="1" dirty="0">
              <a:solidFill>
                <a:srgbClr val="0E4194"/>
              </a:solidFill>
              <a:latin typeface="Trebuchet MS" panose="020B0603020202020204" pitchFamily="34" charset="0"/>
            </a:endParaRPr>
          </a:p>
        </p:txBody>
      </p:sp>
      <p:sp>
        <p:nvSpPr>
          <p:cNvPr id="14" name="Textfeld 13"/>
          <p:cNvSpPr txBox="1">
            <a:spLocks noChangeArrowheads="1"/>
          </p:cNvSpPr>
          <p:nvPr/>
        </p:nvSpPr>
        <p:spPr bwMode="auto">
          <a:xfrm>
            <a:off x="1927911" y="5445224"/>
            <a:ext cx="43338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de-AT" altLang="de-DE" sz="1400" b="1" dirty="0" smtClean="0">
                <a:solidFill>
                  <a:srgbClr val="0E4194"/>
                </a:solidFill>
                <a:latin typeface="+mn-lt"/>
                <a:hlinkClick r:id="rId9"/>
              </a:rPr>
              <a:t>www.facebook.com/EUSDRPA10</a:t>
            </a:r>
            <a:r>
              <a:rPr lang="de-AT" altLang="de-DE" sz="1400" b="1" dirty="0">
                <a:solidFill>
                  <a:srgbClr val="0E4194"/>
                </a:solidFill>
                <a:latin typeface="+mn-lt"/>
                <a:hlinkClick r:id="rId9"/>
              </a:rPr>
              <a:t>/ </a:t>
            </a:r>
            <a:endParaRPr lang="de-AT" altLang="de-DE" sz="1400" b="1" dirty="0">
              <a:solidFill>
                <a:srgbClr val="0E4194"/>
              </a:solidFill>
              <a:latin typeface="+mn-lt"/>
            </a:endParaRPr>
          </a:p>
        </p:txBody>
      </p:sp>
      <p:sp>
        <p:nvSpPr>
          <p:cNvPr id="15" name="Textfeld 6"/>
          <p:cNvSpPr txBox="1">
            <a:spLocks noChangeArrowheads="1"/>
          </p:cNvSpPr>
          <p:nvPr/>
        </p:nvSpPr>
        <p:spPr bwMode="auto">
          <a:xfrm>
            <a:off x="1927910" y="6031508"/>
            <a:ext cx="43338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de-AT" altLang="de-DE" sz="1400" b="1" dirty="0" smtClean="0">
                <a:solidFill>
                  <a:srgbClr val="0E4194"/>
                </a:solidFill>
                <a:latin typeface="+mn-lt"/>
                <a:hlinkClick r:id="rId10" action="ppaction://hlinkfile"/>
              </a:rPr>
              <a:t>twitter.com/PA10_EUSDR</a:t>
            </a:r>
            <a:r>
              <a:rPr lang="de-AT" altLang="de-DE" sz="1400" b="1" dirty="0" smtClean="0">
                <a:solidFill>
                  <a:srgbClr val="0E4194"/>
                </a:solidFill>
                <a:latin typeface="+mn-lt"/>
              </a:rPr>
              <a:t> </a:t>
            </a:r>
            <a:endParaRPr lang="de-AT" altLang="de-DE" sz="1400" b="1" dirty="0">
              <a:solidFill>
                <a:srgbClr val="0E4194"/>
              </a:solidFill>
              <a:latin typeface="+mn-lt"/>
            </a:endParaRPr>
          </a:p>
        </p:txBody>
      </p:sp>
      <p:pic>
        <p:nvPicPr>
          <p:cNvPr id="16" name="Grafik 1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391095" y="5378041"/>
            <a:ext cx="396000" cy="396000"/>
          </a:xfrm>
          <a:prstGeom prst="rect">
            <a:avLst/>
          </a:prstGeom>
        </p:spPr>
      </p:pic>
      <p:pic>
        <p:nvPicPr>
          <p:cNvPr id="17" name="Grafik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47826" y="5949280"/>
            <a:ext cx="468000" cy="468000"/>
          </a:xfrm>
          <a:prstGeom prst="rect">
            <a:avLst/>
          </a:prstGeom>
        </p:spPr>
      </p:pic>
    </p:spTree>
    <p:extLst>
      <p:ext uri="{BB962C8B-B14F-4D97-AF65-F5344CB8AC3E}">
        <p14:creationId xmlns:p14="http://schemas.microsoft.com/office/powerpoint/2010/main" val="747073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62826"/>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3200" b="1" kern="0" dirty="0">
              <a:solidFill>
                <a:srgbClr val="0E4194"/>
              </a:solidFill>
            </a:endParaRPr>
          </a:p>
          <a:p>
            <a:pPr marL="0" indent="0" algn="ctr">
              <a:buNone/>
            </a:pPr>
            <a:r>
              <a:rPr lang="de-AT" sz="6000" b="1" kern="0" dirty="0" smtClean="0">
                <a:solidFill>
                  <a:schemeClr val="bg1"/>
                </a:solidFill>
              </a:rPr>
              <a:t>Tour de Table</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676091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862826"/>
            <a:ext cx="9144000" cy="49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852936"/>
            <a:ext cx="8136903" cy="3600400"/>
          </a:xfrm>
        </p:spPr>
        <p:txBody>
          <a:bodyPr/>
          <a:lstStyle/>
          <a:p>
            <a:pPr marL="0" indent="0" algn="ctr">
              <a:buNone/>
            </a:pPr>
            <a:endParaRPr lang="de-AT" sz="3200" b="1" kern="0" dirty="0">
              <a:solidFill>
                <a:srgbClr val="0E4194"/>
              </a:solidFill>
            </a:endParaRPr>
          </a:p>
          <a:p>
            <a:pPr marL="0" indent="0" algn="ctr">
              <a:buNone/>
            </a:pPr>
            <a:r>
              <a:rPr lang="de-AT" sz="5400" b="1" kern="0" dirty="0" err="1" smtClean="0">
                <a:solidFill>
                  <a:schemeClr val="bg1"/>
                </a:solidFill>
              </a:rPr>
              <a:t>Danube</a:t>
            </a:r>
            <a:r>
              <a:rPr lang="de-AT" sz="5400" b="1" kern="0" dirty="0" smtClean="0">
                <a:solidFill>
                  <a:schemeClr val="bg1"/>
                </a:solidFill>
              </a:rPr>
              <a:t> </a:t>
            </a:r>
            <a:r>
              <a:rPr lang="de-AT" sz="5400" b="1" kern="0" dirty="0" err="1" smtClean="0">
                <a:solidFill>
                  <a:schemeClr val="bg1"/>
                </a:solidFill>
              </a:rPr>
              <a:t>Participation</a:t>
            </a:r>
            <a:r>
              <a:rPr lang="de-AT" sz="5400" b="1" kern="0" dirty="0" smtClean="0">
                <a:solidFill>
                  <a:schemeClr val="bg1"/>
                </a:solidFill>
              </a:rPr>
              <a:t> Day 2019</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2495600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3" name="Ellipse 2"/>
          <p:cNvSpPr/>
          <p:nvPr/>
        </p:nvSpPr>
        <p:spPr>
          <a:xfrm>
            <a:off x="206762" y="2666687"/>
            <a:ext cx="3239941" cy="3159006"/>
          </a:xfrm>
          <a:prstGeom prst="ellipse">
            <a:avLst/>
          </a:prstGeom>
          <a:solidFill>
            <a:srgbClr val="0E41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4000" dirty="0" err="1" smtClean="0">
                <a:latin typeface="Bahnschrift SemiLight" panose="020B0502040204020203" pitchFamily="34" charset="0"/>
              </a:rPr>
              <a:t>When</a:t>
            </a:r>
            <a:r>
              <a:rPr lang="de-AT" sz="4000" dirty="0" smtClean="0">
                <a:latin typeface="Bahnschrift SemiLight" panose="020B0502040204020203" pitchFamily="34" charset="0"/>
              </a:rPr>
              <a:t>?</a:t>
            </a:r>
          </a:p>
          <a:p>
            <a:pPr algn="ctr"/>
            <a:r>
              <a:rPr lang="de-AT" sz="2800" dirty="0" err="1" smtClean="0">
                <a:latin typeface="Bahnschrift SemiLight" panose="020B0502040204020203" pitchFamily="34" charset="0"/>
              </a:rPr>
              <a:t>Wednesday</a:t>
            </a:r>
            <a:r>
              <a:rPr lang="de-AT" sz="2800" dirty="0" smtClean="0">
                <a:latin typeface="Bahnschrift SemiLight" panose="020B0502040204020203" pitchFamily="34" charset="0"/>
              </a:rPr>
              <a:t>, </a:t>
            </a:r>
          </a:p>
          <a:p>
            <a:pPr algn="ctr"/>
            <a:r>
              <a:rPr lang="de-AT" sz="2800" dirty="0" smtClean="0">
                <a:latin typeface="Bahnschrift SemiLight" panose="020B0502040204020203" pitchFamily="34" charset="0"/>
              </a:rPr>
              <a:t>26 June 2019</a:t>
            </a:r>
            <a:endParaRPr lang="de-AT" sz="2800" dirty="0">
              <a:latin typeface="Bahnschrift SemiLight" panose="020B0502040204020203" pitchFamily="34" charset="0"/>
            </a:endParaRPr>
          </a:p>
        </p:txBody>
      </p:sp>
      <p:sp>
        <p:nvSpPr>
          <p:cNvPr id="11" name="Ellipse 10"/>
          <p:cNvSpPr/>
          <p:nvPr/>
        </p:nvSpPr>
        <p:spPr>
          <a:xfrm>
            <a:off x="3073772" y="2985959"/>
            <a:ext cx="3239941" cy="3159006"/>
          </a:xfrm>
          <a:prstGeom prst="ellipse">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4000" dirty="0" err="1" smtClean="0">
                <a:latin typeface="Bahnschrift SemiLight" panose="020B0502040204020203" pitchFamily="34" charset="0"/>
              </a:rPr>
              <a:t>Where</a:t>
            </a:r>
            <a:r>
              <a:rPr lang="de-AT" sz="4000" dirty="0" smtClean="0">
                <a:latin typeface="Bahnschrift SemiLight" panose="020B0502040204020203" pitchFamily="34" charset="0"/>
              </a:rPr>
              <a:t>?</a:t>
            </a:r>
          </a:p>
          <a:p>
            <a:pPr algn="ctr"/>
            <a:r>
              <a:rPr lang="de-AT" sz="2800" dirty="0" err="1" smtClean="0">
                <a:latin typeface="Bahnschrift SemiLight" panose="020B0502040204020203" pitchFamily="34" charset="0"/>
              </a:rPr>
              <a:t>Parliament</a:t>
            </a:r>
            <a:r>
              <a:rPr lang="de-AT" sz="2800" dirty="0" smtClean="0">
                <a:latin typeface="Bahnschrift SemiLight" panose="020B0502040204020203" pitchFamily="34" charset="0"/>
              </a:rPr>
              <a:t> Palace, </a:t>
            </a:r>
            <a:r>
              <a:rPr lang="de-AT" sz="2800" dirty="0" err="1" smtClean="0">
                <a:latin typeface="Bahnschrift SemiLight" panose="020B0502040204020203" pitchFamily="34" charset="0"/>
              </a:rPr>
              <a:t>Bucharest</a:t>
            </a:r>
            <a:r>
              <a:rPr lang="de-AT" sz="2800" dirty="0" smtClean="0">
                <a:latin typeface="Bahnschrift SemiLight" panose="020B0502040204020203" pitchFamily="34" charset="0"/>
              </a:rPr>
              <a:t> (RO)</a:t>
            </a:r>
            <a:endParaRPr lang="de-AT" sz="2800" dirty="0">
              <a:latin typeface="Bahnschrift SemiLight" panose="020B0502040204020203" pitchFamily="34" charset="0"/>
            </a:endParaRPr>
          </a:p>
        </p:txBody>
      </p:sp>
      <p:sp>
        <p:nvSpPr>
          <p:cNvPr id="12" name="Ellipse 11"/>
          <p:cNvSpPr/>
          <p:nvPr/>
        </p:nvSpPr>
        <p:spPr>
          <a:xfrm>
            <a:off x="5681476" y="2688861"/>
            <a:ext cx="3292714" cy="3164928"/>
          </a:xfrm>
          <a:prstGeom prst="ellipse">
            <a:avLst/>
          </a:prstGeom>
          <a:solidFill>
            <a:srgbClr val="DCC6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4000" dirty="0" err="1" smtClean="0">
                <a:latin typeface="Bahnschrift SemiLight" panose="020B0502040204020203" pitchFamily="34" charset="0"/>
              </a:rPr>
              <a:t>What</a:t>
            </a:r>
            <a:r>
              <a:rPr lang="de-AT" sz="4000" dirty="0" smtClean="0">
                <a:latin typeface="Bahnschrift SemiLight" panose="020B0502040204020203" pitchFamily="34" charset="0"/>
              </a:rPr>
              <a:t>?</a:t>
            </a:r>
          </a:p>
          <a:p>
            <a:pPr algn="ctr"/>
            <a:r>
              <a:rPr lang="de-AT" sz="2400" dirty="0" smtClean="0">
                <a:latin typeface="Bahnschrift SemiLight" panose="020B0502040204020203" pitchFamily="34" charset="0"/>
              </a:rPr>
              <a:t>Youth – </a:t>
            </a:r>
            <a:r>
              <a:rPr lang="de-AT" sz="2400" dirty="0" err="1" smtClean="0">
                <a:latin typeface="Bahnschrift SemiLight" panose="020B0502040204020203" pitchFamily="34" charset="0"/>
              </a:rPr>
              <a:t>Participation</a:t>
            </a:r>
            <a:r>
              <a:rPr lang="de-AT" sz="2400" dirty="0" smtClean="0">
                <a:latin typeface="Bahnschrift SemiLight" panose="020B0502040204020203" pitchFamily="34" charset="0"/>
              </a:rPr>
              <a:t> - </a:t>
            </a:r>
            <a:r>
              <a:rPr lang="de-AT" sz="2400" dirty="0" err="1" smtClean="0">
                <a:latin typeface="Bahnschrift SemiLight" panose="020B0502040204020203" pitchFamily="34" charset="0"/>
              </a:rPr>
              <a:t>Empowerment</a:t>
            </a:r>
            <a:endParaRPr lang="de-AT" sz="2400" dirty="0">
              <a:latin typeface="Bahnschrift SemiLight" panose="020B0502040204020203" pitchFamily="34" charset="0"/>
            </a:endParaRPr>
          </a:p>
        </p:txBody>
      </p:sp>
      <p:sp>
        <p:nvSpPr>
          <p:cNvPr id="43" name="Titel 42"/>
          <p:cNvSpPr>
            <a:spLocks noGrp="1"/>
          </p:cNvSpPr>
          <p:nvPr>
            <p:ph type="title"/>
          </p:nvPr>
        </p:nvSpPr>
        <p:spPr>
          <a:xfrm>
            <a:off x="1304649" y="1975518"/>
            <a:ext cx="6479931" cy="371897"/>
          </a:xfrm>
        </p:spPr>
        <p:txBody>
          <a:bodyPr/>
          <a:lstStyle/>
          <a:p>
            <a:r>
              <a:rPr lang="de-AT" sz="3600" b="1" kern="0" dirty="0" smtClean="0">
                <a:solidFill>
                  <a:srgbClr val="0E4194"/>
                </a:solidFill>
                <a:latin typeface="+mn-lt"/>
                <a:ea typeface="+mn-ea"/>
                <a:cs typeface="+mn-cs"/>
              </a:rPr>
              <a:t>6th </a:t>
            </a:r>
            <a:r>
              <a:rPr lang="de-AT" sz="3600" b="1" kern="0" dirty="0" err="1" smtClean="0">
                <a:solidFill>
                  <a:srgbClr val="0E4194"/>
                </a:solidFill>
                <a:latin typeface="+mn-lt"/>
                <a:ea typeface="+mn-ea"/>
                <a:cs typeface="+mn-cs"/>
              </a:rPr>
              <a:t>Danube</a:t>
            </a:r>
            <a:r>
              <a:rPr lang="de-AT" sz="3600" b="1" kern="0" dirty="0" smtClean="0">
                <a:solidFill>
                  <a:srgbClr val="0E4194"/>
                </a:solidFill>
                <a:latin typeface="+mn-lt"/>
                <a:ea typeface="+mn-ea"/>
                <a:cs typeface="+mn-cs"/>
              </a:rPr>
              <a:t> </a:t>
            </a:r>
            <a:r>
              <a:rPr lang="de-AT" sz="3600" b="1" kern="0" dirty="0" err="1" smtClean="0">
                <a:solidFill>
                  <a:srgbClr val="0E4194"/>
                </a:solidFill>
                <a:latin typeface="+mn-lt"/>
                <a:ea typeface="+mn-ea"/>
                <a:cs typeface="+mn-cs"/>
              </a:rPr>
              <a:t>Participation</a:t>
            </a:r>
            <a:r>
              <a:rPr lang="de-AT" sz="3600" b="1" kern="0" dirty="0" smtClean="0">
                <a:solidFill>
                  <a:srgbClr val="0E4194"/>
                </a:solidFill>
                <a:latin typeface="+mn-lt"/>
                <a:ea typeface="+mn-ea"/>
                <a:cs typeface="+mn-cs"/>
              </a:rPr>
              <a:t> Day</a:t>
            </a:r>
            <a:endParaRPr lang="de-AT" sz="3600" b="1" kern="0" dirty="0">
              <a:solidFill>
                <a:srgbClr val="0E4194"/>
              </a:solidFill>
              <a:latin typeface="+mn-lt"/>
              <a:ea typeface="+mn-ea"/>
              <a:cs typeface="+mn-cs"/>
            </a:endParaRPr>
          </a:p>
        </p:txBody>
      </p:sp>
      <p:sp>
        <p:nvSpPr>
          <p:cNvPr id="5" name="Rechteck 4"/>
          <p:cNvSpPr/>
          <p:nvPr/>
        </p:nvSpPr>
        <p:spPr>
          <a:xfrm>
            <a:off x="395536" y="6309320"/>
            <a:ext cx="8596875" cy="369332"/>
          </a:xfrm>
          <a:prstGeom prst="rect">
            <a:avLst/>
          </a:prstGeom>
        </p:spPr>
        <p:txBody>
          <a:bodyPr wrap="square">
            <a:spAutoFit/>
          </a:bodyPr>
          <a:lstStyle/>
          <a:p>
            <a:r>
              <a:rPr lang="de-AT" b="1" dirty="0" smtClean="0">
                <a:solidFill>
                  <a:schemeClr val="accent6">
                    <a:lumMod val="75000"/>
                  </a:schemeClr>
                </a:solidFill>
                <a:hlinkClick r:id="rId6"/>
              </a:rPr>
              <a:t>www.danube-capacitycooperation.eu/news/6th-danube-participation-day-register-now</a:t>
            </a:r>
            <a:endParaRPr lang="de-AT" b="1" dirty="0">
              <a:solidFill>
                <a:schemeClr val="accent6">
                  <a:lumMod val="75000"/>
                </a:schemeClr>
              </a:solidFill>
            </a:endParaRPr>
          </a:p>
        </p:txBody>
      </p:sp>
    </p:spTree>
    <p:extLst>
      <p:ext uri="{BB962C8B-B14F-4D97-AF65-F5344CB8AC3E}">
        <p14:creationId xmlns:p14="http://schemas.microsoft.com/office/powerpoint/2010/main" val="1562398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nhaltsplatzhalter 3"/>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2533318" y="2924944"/>
            <a:ext cx="4392488" cy="3279834"/>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
        <p:nvSpPr>
          <p:cNvPr id="43" name="Titel 42"/>
          <p:cNvSpPr>
            <a:spLocks noGrp="1"/>
          </p:cNvSpPr>
          <p:nvPr>
            <p:ph type="title"/>
          </p:nvPr>
        </p:nvSpPr>
        <p:spPr>
          <a:xfrm>
            <a:off x="1304649" y="1975518"/>
            <a:ext cx="6479931" cy="371897"/>
          </a:xfrm>
        </p:spPr>
        <p:txBody>
          <a:bodyPr/>
          <a:lstStyle/>
          <a:p>
            <a:r>
              <a:rPr lang="de-AT" sz="3600" b="1" kern="0" dirty="0">
                <a:solidFill>
                  <a:srgbClr val="0E4194"/>
                </a:solidFill>
                <a:latin typeface="+mn-lt"/>
                <a:ea typeface="+mn-ea"/>
                <a:cs typeface="+mn-cs"/>
              </a:rPr>
              <a:t>6</a:t>
            </a:r>
            <a:r>
              <a:rPr lang="de-AT" sz="3600" b="1" kern="0" dirty="0" smtClean="0">
                <a:solidFill>
                  <a:srgbClr val="0E4194"/>
                </a:solidFill>
                <a:latin typeface="+mn-lt"/>
                <a:ea typeface="+mn-ea"/>
                <a:cs typeface="+mn-cs"/>
              </a:rPr>
              <a:t>th </a:t>
            </a:r>
            <a:r>
              <a:rPr lang="de-AT" sz="3600" b="1" kern="0" dirty="0" err="1" smtClean="0">
                <a:solidFill>
                  <a:srgbClr val="0E4194"/>
                </a:solidFill>
                <a:latin typeface="+mn-lt"/>
                <a:ea typeface="+mn-ea"/>
                <a:cs typeface="+mn-cs"/>
              </a:rPr>
              <a:t>Danube</a:t>
            </a:r>
            <a:r>
              <a:rPr lang="de-AT" sz="3600" b="1" kern="0" dirty="0" smtClean="0">
                <a:solidFill>
                  <a:srgbClr val="0E4194"/>
                </a:solidFill>
                <a:latin typeface="+mn-lt"/>
                <a:ea typeface="+mn-ea"/>
                <a:cs typeface="+mn-cs"/>
              </a:rPr>
              <a:t> </a:t>
            </a:r>
            <a:r>
              <a:rPr lang="de-AT" sz="3600" b="1" kern="0" dirty="0" err="1" smtClean="0">
                <a:solidFill>
                  <a:srgbClr val="0E4194"/>
                </a:solidFill>
                <a:latin typeface="+mn-lt"/>
                <a:ea typeface="+mn-ea"/>
                <a:cs typeface="+mn-cs"/>
              </a:rPr>
              <a:t>Participation</a:t>
            </a:r>
            <a:r>
              <a:rPr lang="de-AT" sz="3600" b="1" kern="0" dirty="0" smtClean="0">
                <a:solidFill>
                  <a:srgbClr val="0E4194"/>
                </a:solidFill>
                <a:latin typeface="+mn-lt"/>
                <a:ea typeface="+mn-ea"/>
                <a:cs typeface="+mn-cs"/>
              </a:rPr>
              <a:t> Day</a:t>
            </a:r>
            <a:endParaRPr lang="de-AT" sz="3600" b="1" kern="0" dirty="0">
              <a:solidFill>
                <a:srgbClr val="0E4194"/>
              </a:solidFill>
              <a:latin typeface="+mn-lt"/>
              <a:ea typeface="+mn-ea"/>
              <a:cs typeface="+mn-cs"/>
            </a:endParaRPr>
          </a:p>
        </p:txBody>
      </p:sp>
      <p:sp>
        <p:nvSpPr>
          <p:cNvPr id="44" name="Inhaltsplatzhalter 43"/>
          <p:cNvSpPr>
            <a:spLocks noGrp="1"/>
          </p:cNvSpPr>
          <p:nvPr>
            <p:ph idx="1"/>
          </p:nvPr>
        </p:nvSpPr>
        <p:spPr>
          <a:xfrm>
            <a:off x="1305990" y="3212976"/>
            <a:ext cx="6479931" cy="3645024"/>
          </a:xfrm>
        </p:spPr>
        <p:txBody>
          <a:bodyPr/>
          <a:lstStyle/>
          <a:p>
            <a:pPr>
              <a:buBlip>
                <a:blip r:embed="rId7"/>
              </a:buBlip>
            </a:pPr>
            <a:r>
              <a:rPr lang="de-AT" sz="1700" dirty="0" err="1" smtClean="0">
                <a:solidFill>
                  <a:srgbClr val="0E4194"/>
                </a:solidFill>
              </a:rPr>
              <a:t>Opening</a:t>
            </a:r>
            <a:r>
              <a:rPr lang="de-AT" sz="1700" dirty="0">
                <a:solidFill>
                  <a:srgbClr val="0E4194"/>
                </a:solidFill>
              </a:rPr>
              <a:t> </a:t>
            </a:r>
            <a:r>
              <a:rPr lang="de-AT" sz="1700" dirty="0" smtClean="0">
                <a:solidFill>
                  <a:srgbClr val="0E4194"/>
                </a:solidFill>
              </a:rPr>
              <a:t>&amp; </a:t>
            </a:r>
            <a:r>
              <a:rPr lang="en-US" sz="1700" dirty="0" smtClean="0">
                <a:solidFill>
                  <a:srgbClr val="0E4194"/>
                </a:solidFill>
              </a:rPr>
              <a:t>Welcome address</a:t>
            </a:r>
          </a:p>
          <a:p>
            <a:pPr>
              <a:buBlip>
                <a:blip r:embed="rId7"/>
              </a:buBlip>
            </a:pPr>
            <a:r>
              <a:rPr lang="en-US" sz="1700" dirty="0" smtClean="0">
                <a:solidFill>
                  <a:srgbClr val="0E4194"/>
                </a:solidFill>
              </a:rPr>
              <a:t>Keynotes on Youth Perspectives</a:t>
            </a:r>
          </a:p>
          <a:p>
            <a:pPr lvl="1">
              <a:buFont typeface="Wingdings" panose="05000000000000000000" pitchFamily="2" charset="2"/>
              <a:buChar char="§"/>
            </a:pPr>
            <a:r>
              <a:rPr lang="en-US" sz="1400" dirty="0" err="1">
                <a:solidFill>
                  <a:srgbClr val="0E4194"/>
                </a:solidFill>
              </a:rPr>
              <a:t>Ruxandra</a:t>
            </a:r>
            <a:r>
              <a:rPr lang="en-US" sz="1400" dirty="0">
                <a:solidFill>
                  <a:srgbClr val="0E4194"/>
                </a:solidFill>
              </a:rPr>
              <a:t> </a:t>
            </a:r>
            <a:r>
              <a:rPr lang="en-US" sz="1400" dirty="0" err="1">
                <a:solidFill>
                  <a:srgbClr val="0E4194"/>
                </a:solidFill>
              </a:rPr>
              <a:t>Opric</a:t>
            </a:r>
            <a:r>
              <a:rPr lang="en-US" sz="1400" dirty="0" err="1">
                <a:solidFill>
                  <a:srgbClr val="0E4194"/>
                </a:solidFill>
                <a:cs typeface="Arial" panose="020B0604020202020204" pitchFamily="34" charset="0"/>
              </a:rPr>
              <a:t>ă</a:t>
            </a:r>
            <a:r>
              <a:rPr lang="en-US" sz="1400" dirty="0">
                <a:solidFill>
                  <a:srgbClr val="0E4194"/>
                </a:solidFill>
              </a:rPr>
              <a:t>, FAST Romania</a:t>
            </a:r>
          </a:p>
          <a:p>
            <a:pPr lvl="1">
              <a:buFont typeface="Wingdings" panose="05000000000000000000" pitchFamily="2" charset="2"/>
              <a:buChar char="§"/>
            </a:pPr>
            <a:r>
              <a:rPr lang="en-US" sz="1400" dirty="0" err="1">
                <a:solidFill>
                  <a:srgbClr val="0E4194"/>
                </a:solidFill>
              </a:rPr>
              <a:t>Miran</a:t>
            </a:r>
            <a:r>
              <a:rPr lang="en-US" sz="1400" dirty="0">
                <a:solidFill>
                  <a:srgbClr val="0E4194"/>
                </a:solidFill>
              </a:rPr>
              <a:t> </a:t>
            </a:r>
            <a:r>
              <a:rPr lang="en-US" sz="1400" dirty="0" err="1">
                <a:solidFill>
                  <a:srgbClr val="0E4194"/>
                </a:solidFill>
              </a:rPr>
              <a:t>Lavri</a:t>
            </a:r>
            <a:r>
              <a:rPr lang="en-US" sz="1400" dirty="0" err="1">
                <a:solidFill>
                  <a:srgbClr val="0E4194"/>
                </a:solidFill>
                <a:latin typeface="Calibri" panose="020F0502020204030204" pitchFamily="34" charset="0"/>
                <a:cs typeface="Calibri" panose="020F0502020204030204" pitchFamily="34" charset="0"/>
              </a:rPr>
              <a:t>č</a:t>
            </a:r>
            <a:r>
              <a:rPr lang="en-US" sz="1400" dirty="0">
                <a:solidFill>
                  <a:srgbClr val="0E4194"/>
                </a:solidFill>
                <a:latin typeface="Calibri" panose="020F0502020204030204" pitchFamily="34" charset="0"/>
                <a:cs typeface="Calibri" panose="020F0502020204030204" pitchFamily="34" charset="0"/>
              </a:rPr>
              <a:t>, University </a:t>
            </a:r>
            <a:r>
              <a:rPr lang="en-US" sz="1400" dirty="0" smtClean="0">
                <a:solidFill>
                  <a:srgbClr val="0E4194"/>
                </a:solidFill>
                <a:latin typeface="Calibri" panose="020F0502020204030204" pitchFamily="34" charset="0"/>
                <a:cs typeface="Calibri" panose="020F0502020204030204" pitchFamily="34" charset="0"/>
              </a:rPr>
              <a:t>Maribor</a:t>
            </a:r>
            <a:endParaRPr lang="en-US" sz="1700" dirty="0" smtClean="0">
              <a:solidFill>
                <a:srgbClr val="0E4194"/>
              </a:solidFill>
            </a:endParaRPr>
          </a:p>
          <a:p>
            <a:pPr>
              <a:buBlip>
                <a:blip r:embed="rId7"/>
              </a:buBlip>
            </a:pPr>
            <a:r>
              <a:rPr lang="en-US" sz="1700" dirty="0">
                <a:solidFill>
                  <a:srgbClr val="0E4194"/>
                </a:solidFill>
              </a:rPr>
              <a:t>Let’s participate – Introduction to the World Café </a:t>
            </a:r>
            <a:r>
              <a:rPr lang="en-US" sz="1700" dirty="0" smtClean="0">
                <a:solidFill>
                  <a:srgbClr val="0E4194"/>
                </a:solidFill>
              </a:rPr>
              <a:t>Sessions</a:t>
            </a:r>
          </a:p>
          <a:p>
            <a:pPr>
              <a:buBlip>
                <a:blip r:embed="rId7"/>
              </a:buBlip>
            </a:pPr>
            <a:r>
              <a:rPr lang="en-US" sz="1700" dirty="0">
                <a:solidFill>
                  <a:srgbClr val="0E4194"/>
                </a:solidFill>
              </a:rPr>
              <a:t>World Café I </a:t>
            </a:r>
            <a:br>
              <a:rPr lang="en-US" sz="1700" dirty="0">
                <a:solidFill>
                  <a:srgbClr val="0E4194"/>
                </a:solidFill>
              </a:rPr>
            </a:br>
            <a:r>
              <a:rPr lang="en-US" sz="1400" dirty="0">
                <a:solidFill>
                  <a:srgbClr val="0E4194"/>
                </a:solidFill>
              </a:rPr>
              <a:t>Environment &amp; Sustainability |Employability &amp; Education |Social Innovation &amp; </a:t>
            </a:r>
            <a:r>
              <a:rPr lang="en-US" sz="1400" dirty="0" err="1">
                <a:solidFill>
                  <a:srgbClr val="0E4194"/>
                </a:solidFill>
              </a:rPr>
              <a:t>Entrepreneurship|Connectivity</a:t>
            </a:r>
            <a:r>
              <a:rPr lang="en-US" sz="1400" dirty="0">
                <a:solidFill>
                  <a:srgbClr val="0E4194"/>
                </a:solidFill>
              </a:rPr>
              <a:t> &amp; </a:t>
            </a:r>
            <a:r>
              <a:rPr lang="en-US" sz="1400" dirty="0" err="1">
                <a:solidFill>
                  <a:srgbClr val="0E4194"/>
                </a:solidFill>
              </a:rPr>
              <a:t>Digitalisation</a:t>
            </a:r>
            <a:endParaRPr lang="en-US" sz="1400" dirty="0">
              <a:solidFill>
                <a:srgbClr val="0E4194"/>
              </a:solidFill>
            </a:endParaRPr>
          </a:p>
          <a:p>
            <a:pPr>
              <a:buBlip>
                <a:blip r:embed="rId7"/>
              </a:buBlip>
            </a:pPr>
            <a:r>
              <a:rPr lang="en-US" sz="1700" dirty="0">
                <a:solidFill>
                  <a:srgbClr val="0E4194"/>
                </a:solidFill>
              </a:rPr>
              <a:t>World Café II</a:t>
            </a:r>
            <a:br>
              <a:rPr lang="en-US" sz="1700" dirty="0">
                <a:solidFill>
                  <a:srgbClr val="0E4194"/>
                </a:solidFill>
              </a:rPr>
            </a:br>
            <a:r>
              <a:rPr lang="en-US" sz="1400" dirty="0">
                <a:solidFill>
                  <a:srgbClr val="0E4194"/>
                </a:solidFill>
              </a:rPr>
              <a:t>Financing | Information flow | Cross-border cooperation | Civil </a:t>
            </a:r>
            <a:r>
              <a:rPr lang="en-US" sz="1400" dirty="0" smtClean="0">
                <a:solidFill>
                  <a:srgbClr val="0E4194"/>
                </a:solidFill>
              </a:rPr>
              <a:t>society involvement </a:t>
            </a:r>
            <a:r>
              <a:rPr lang="en-US" sz="1400" dirty="0">
                <a:solidFill>
                  <a:srgbClr val="0E4194"/>
                </a:solidFill>
              </a:rPr>
              <a:t>in the EUSDR </a:t>
            </a:r>
            <a:r>
              <a:rPr lang="en-US" sz="1400" dirty="0" smtClean="0">
                <a:solidFill>
                  <a:srgbClr val="0E4194"/>
                </a:solidFill>
              </a:rPr>
              <a:t>Governance</a:t>
            </a:r>
          </a:p>
          <a:p>
            <a:pPr>
              <a:buBlip>
                <a:blip r:embed="rId7"/>
              </a:buBlip>
            </a:pPr>
            <a:r>
              <a:rPr lang="en-US" sz="1700" dirty="0" smtClean="0">
                <a:solidFill>
                  <a:srgbClr val="0E4194"/>
                </a:solidFill>
              </a:rPr>
              <a:t>Interactive Market Place</a:t>
            </a:r>
          </a:p>
          <a:p>
            <a:pPr>
              <a:buBlip>
                <a:blip r:embed="rId7"/>
              </a:buBlip>
            </a:pPr>
            <a:r>
              <a:rPr lang="en-US" sz="1700" dirty="0" smtClean="0">
                <a:solidFill>
                  <a:srgbClr val="0E4194"/>
                </a:solidFill>
              </a:rPr>
              <a:t>Wrap-up &amp; Closing</a:t>
            </a:r>
            <a:endParaRPr lang="en-US" sz="1700" dirty="0">
              <a:solidFill>
                <a:srgbClr val="0E4194"/>
              </a:solidFill>
            </a:endParaRPr>
          </a:p>
          <a:p>
            <a:pPr>
              <a:buBlip>
                <a:blip r:embed="rId7"/>
              </a:buBlip>
            </a:pPr>
            <a:endParaRPr lang="en-US" sz="1700" dirty="0" smtClean="0">
              <a:solidFill>
                <a:srgbClr val="0E4194"/>
              </a:solidFill>
            </a:endParaRPr>
          </a:p>
          <a:p>
            <a:pPr>
              <a:buFont typeface="Wingdings" panose="05000000000000000000" pitchFamily="2" charset="2"/>
              <a:buChar char="§"/>
            </a:pPr>
            <a:endParaRPr lang="en-US" sz="1700" dirty="0" smtClean="0">
              <a:solidFill>
                <a:srgbClr val="0E4194"/>
              </a:solidFill>
            </a:endParaRPr>
          </a:p>
          <a:p>
            <a:pPr marL="0" indent="0">
              <a:buNone/>
            </a:pPr>
            <a:endParaRPr lang="en-US" sz="1700" dirty="0">
              <a:solidFill>
                <a:srgbClr val="0E4194"/>
              </a:solidFill>
            </a:endParaRPr>
          </a:p>
          <a:p>
            <a:pPr marL="0" indent="0">
              <a:buNone/>
            </a:pPr>
            <a:endParaRPr lang="de-AT" sz="1700" dirty="0">
              <a:solidFill>
                <a:srgbClr val="0E4194"/>
              </a:solidFill>
            </a:endParaRPr>
          </a:p>
        </p:txBody>
      </p:sp>
      <p:sp>
        <p:nvSpPr>
          <p:cNvPr id="11" name="Abgerundetes Rechteck 10"/>
          <p:cNvSpPr/>
          <p:nvPr/>
        </p:nvSpPr>
        <p:spPr>
          <a:xfrm>
            <a:off x="-396551" y="2599679"/>
            <a:ext cx="8181132" cy="613297"/>
          </a:xfrm>
          <a:prstGeom prst="roundRect">
            <a:avLst/>
          </a:prstGeom>
          <a:solidFill>
            <a:srgbClr val="0E4194">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3" name="Textfeld 2"/>
          <p:cNvSpPr txBox="1"/>
          <p:nvPr/>
        </p:nvSpPr>
        <p:spPr>
          <a:xfrm>
            <a:off x="229062" y="2708920"/>
            <a:ext cx="7367274" cy="369332"/>
          </a:xfrm>
          <a:prstGeom prst="rect">
            <a:avLst/>
          </a:prstGeom>
          <a:noFill/>
        </p:spPr>
        <p:txBody>
          <a:bodyPr wrap="square" rtlCol="0">
            <a:spAutoFit/>
          </a:bodyPr>
          <a:lstStyle/>
          <a:p>
            <a:r>
              <a:rPr lang="de-AT" b="1" dirty="0" smtClean="0">
                <a:solidFill>
                  <a:schemeClr val="bg1"/>
                </a:solidFill>
              </a:rPr>
              <a:t>26 June 2019 | 9.00 – 17.30| Nicolae </a:t>
            </a:r>
            <a:r>
              <a:rPr lang="de-AT" b="1" dirty="0" err="1" smtClean="0">
                <a:solidFill>
                  <a:schemeClr val="bg1"/>
                </a:solidFill>
              </a:rPr>
              <a:t>Balescu</a:t>
            </a:r>
            <a:r>
              <a:rPr lang="de-AT" b="1" dirty="0" smtClean="0">
                <a:solidFill>
                  <a:schemeClr val="bg1"/>
                </a:solidFill>
              </a:rPr>
              <a:t> Hall | </a:t>
            </a:r>
            <a:r>
              <a:rPr lang="de-AT" b="1" dirty="0" err="1" smtClean="0">
                <a:solidFill>
                  <a:schemeClr val="bg1"/>
                </a:solidFill>
              </a:rPr>
              <a:t>Parliament</a:t>
            </a:r>
            <a:r>
              <a:rPr lang="de-AT" b="1" dirty="0" smtClean="0">
                <a:solidFill>
                  <a:schemeClr val="bg1"/>
                </a:solidFill>
              </a:rPr>
              <a:t> Palace</a:t>
            </a:r>
            <a:endParaRPr lang="de-AT" b="1" dirty="0">
              <a:solidFill>
                <a:schemeClr val="bg1"/>
              </a:solidFill>
            </a:endParaRPr>
          </a:p>
        </p:txBody>
      </p:sp>
    </p:spTree>
    <p:extLst>
      <p:ext uri="{BB962C8B-B14F-4D97-AF65-F5344CB8AC3E}">
        <p14:creationId xmlns:p14="http://schemas.microsoft.com/office/powerpoint/2010/main" val="21207838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3" cstate="print">
            <a:extLst>
              <a:ext uri="{28A0092B-C50C-407E-A947-70E740481C1C}">
                <a14:useLocalDpi xmlns:a14="http://schemas.microsoft.com/office/drawing/2010/main" val="0"/>
              </a:ext>
            </a:extLst>
          </a:blip>
          <a:srcRect l="17287" t="6956" r="16626" b="14782"/>
          <a:stretch/>
        </p:blipFill>
        <p:spPr>
          <a:xfrm>
            <a:off x="1777668" y="1209872"/>
            <a:ext cx="4742927" cy="5616623"/>
          </a:xfrm>
          <a:prstGeom prst="rect">
            <a:avLst/>
          </a:prstGeom>
        </p:spPr>
      </p:pic>
      <p:cxnSp>
        <p:nvCxnSpPr>
          <p:cNvPr id="2" name="Gerade Verbindung 3"/>
          <p:cNvCxnSpPr/>
          <p:nvPr/>
        </p:nvCxnSpPr>
        <p:spPr>
          <a:xfrm flipH="1">
            <a:off x="1331119" y="1862826"/>
            <a:ext cx="6426994"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5" name="Inhaltsplatzhalter 4"/>
          <p:cNvSpPr>
            <a:spLocks noGrp="1"/>
          </p:cNvSpPr>
          <p:nvPr>
            <p:ph idx="1"/>
          </p:nvPr>
        </p:nvSpPr>
        <p:spPr>
          <a:xfrm>
            <a:off x="467544" y="2420888"/>
            <a:ext cx="8136903" cy="4032448"/>
          </a:xfrm>
        </p:spPr>
        <p:txBody>
          <a:bodyPr/>
          <a:lstStyle/>
          <a:p>
            <a:pPr marL="0" indent="0" algn="ctr">
              <a:buNone/>
            </a:pPr>
            <a:r>
              <a:rPr lang="de-AT" sz="6600" b="1" kern="0" dirty="0" smtClean="0">
                <a:solidFill>
                  <a:schemeClr val="tx2">
                    <a:lumMod val="75000"/>
                  </a:schemeClr>
                </a:solidFill>
              </a:rPr>
              <a:t>Coffee Break</a:t>
            </a:r>
          </a:p>
        </p:txBody>
      </p:sp>
      <p:grpSp>
        <p:nvGrpSpPr>
          <p:cNvPr id="6" name="Gruppieren 5"/>
          <p:cNvGrpSpPr/>
          <p:nvPr/>
        </p:nvGrpSpPr>
        <p:grpSpPr>
          <a:xfrm>
            <a:off x="1331119" y="805166"/>
            <a:ext cx="6423930" cy="866532"/>
            <a:chOff x="346572" y="293528"/>
            <a:chExt cx="8348584" cy="1126151"/>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2" y="423245"/>
              <a:ext cx="2980658" cy="87627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4702" y="411564"/>
              <a:ext cx="1120454" cy="868392"/>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4794" y="293528"/>
              <a:ext cx="2752344" cy="1126151"/>
            </a:xfrm>
            <a:prstGeom prst="rect">
              <a:avLst/>
            </a:prstGeom>
          </p:spPr>
        </p:pic>
      </p:grpSp>
    </p:spTree>
    <p:extLst>
      <p:ext uri="{BB962C8B-B14F-4D97-AF65-F5344CB8AC3E}">
        <p14:creationId xmlns:p14="http://schemas.microsoft.com/office/powerpoint/2010/main" val="4221741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esentation_Template_PA_10">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1263</Words>
  <Application>Microsoft Office PowerPoint</Application>
  <PresentationFormat>Bildschirmpräsentation (4:3)</PresentationFormat>
  <Paragraphs>254</Paragraphs>
  <Slides>41</Slides>
  <Notes>41</Notes>
  <HiddenSlides>0</HiddenSlides>
  <MMClips>0</MMClips>
  <ScaleCrop>false</ScaleCrop>
  <HeadingPairs>
    <vt:vector size="6" baseType="variant">
      <vt:variant>
        <vt:lpstr>Verwendete Schriftarten</vt:lpstr>
      </vt:variant>
      <vt:variant>
        <vt:i4>11</vt:i4>
      </vt:variant>
      <vt:variant>
        <vt:lpstr>Design</vt:lpstr>
      </vt:variant>
      <vt:variant>
        <vt:i4>3</vt:i4>
      </vt:variant>
      <vt:variant>
        <vt:lpstr>Folientitel</vt:lpstr>
      </vt:variant>
      <vt:variant>
        <vt:i4>41</vt:i4>
      </vt:variant>
    </vt:vector>
  </HeadingPairs>
  <TitlesOfParts>
    <vt:vector size="55" baseType="lpstr">
      <vt:lpstr>ＭＳ Ｐゴシック</vt:lpstr>
      <vt:lpstr>ＭＳ Ｐゴシック</vt:lpstr>
      <vt:lpstr>Arial</vt:lpstr>
      <vt:lpstr>Bahnschrift SemiLight</vt:lpstr>
      <vt:lpstr>Calibri</vt:lpstr>
      <vt:lpstr>Calibri Light</vt:lpstr>
      <vt:lpstr>Symbol</vt:lpstr>
      <vt:lpstr>Times New Roman</vt:lpstr>
      <vt:lpstr>Trebuchet MS</vt:lpstr>
      <vt:lpstr>Webdings</vt:lpstr>
      <vt:lpstr>Wingdings</vt:lpstr>
      <vt:lpstr>1_Benutzerdefiniertes Design</vt:lpstr>
      <vt:lpstr>Benutzerdefiniertes Design</vt:lpstr>
      <vt:lpstr>Presentation_Template_PA_10</vt:lpstr>
      <vt:lpstr>EUSDR Priority Area 10 16th Steering Group Meeting </vt:lpstr>
      <vt:lpstr>PowerPoint-Präsentation</vt:lpstr>
      <vt:lpstr>Agenda</vt:lpstr>
      <vt:lpstr>Agenda</vt:lpstr>
      <vt:lpstr>PowerPoint-Präsentation</vt:lpstr>
      <vt:lpstr>PowerPoint-Präsentation</vt:lpstr>
      <vt:lpstr>6th Danube Participation Day</vt:lpstr>
      <vt:lpstr>6th Danube Participation Day</vt:lpstr>
      <vt:lpstr>PowerPoint-Präsentation</vt:lpstr>
      <vt:lpstr>PowerPoint-Präsentation</vt:lpstr>
      <vt:lpstr>PowerPoint-Präsentation</vt:lpstr>
      <vt:lpstr>Revision of the Action Plan – State of Play in Priority Area 10</vt:lpstr>
      <vt:lpstr>Revision of the Action Plan – State of Play</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Policy Paper | Sound Local Management</vt:lpstr>
      <vt:lpstr>Study| Metropolitan/Functional Regions</vt:lpstr>
      <vt:lpstr>Framework for investment in institutional capacity</vt:lpstr>
      <vt:lpstr>National Participation Days</vt:lpstr>
      <vt:lpstr>ESF Network Danube Region</vt:lpstr>
      <vt:lpstr>Planning 2020+</vt:lpstr>
      <vt:lpstr>PowerPoint-Präsentation</vt:lpstr>
      <vt:lpstr>PowerPoint-Präsentation</vt:lpstr>
      <vt:lpstr>PowerPoint-Präsentation</vt:lpstr>
      <vt:lpstr>Danube Strategic Project Fund</vt:lpstr>
      <vt:lpstr>EuroAccess Macro-Region</vt:lpstr>
      <vt:lpstr>DTP projects related to Priority Area 10</vt:lpstr>
      <vt:lpstr>PowerPoint-Präsentation</vt:lpstr>
      <vt:lpstr>PowerPoint-Präsentation</vt:lpstr>
      <vt:lpstr>PowerPoint-Präsentation</vt:lpstr>
      <vt:lpstr>Priority Area 10 Institutional Capacity and Cooperation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Pabst Gudrun</dc:creator>
  <cp:lastModifiedBy>Boehm-Gartner Simone</cp:lastModifiedBy>
  <cp:revision>397</cp:revision>
  <cp:lastPrinted>2017-03-09T10:28:56Z</cp:lastPrinted>
  <dcterms:created xsi:type="dcterms:W3CDTF">2015-04-20T13:19:29Z</dcterms:created>
  <dcterms:modified xsi:type="dcterms:W3CDTF">2019-06-04T08:44:24Z</dcterms:modified>
  <cp:contentStatus/>
</cp:coreProperties>
</file>