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2"/>
  </p:notesMasterIdLst>
  <p:sldIdLst>
    <p:sldId id="256" r:id="rId3"/>
    <p:sldId id="257" r:id="rId4"/>
    <p:sldId id="258" r:id="rId5"/>
    <p:sldId id="271" r:id="rId6"/>
    <p:sldId id="298" r:id="rId7"/>
    <p:sldId id="615" r:id="rId8"/>
    <p:sldId id="273" r:id="rId9"/>
    <p:sldId id="610" r:id="rId10"/>
    <p:sldId id="611" r:id="rId11"/>
    <p:sldId id="616" r:id="rId12"/>
    <p:sldId id="259" r:id="rId13"/>
    <p:sldId id="260" r:id="rId14"/>
    <p:sldId id="265" r:id="rId15"/>
    <p:sldId id="266" r:id="rId16"/>
    <p:sldId id="267" r:id="rId17"/>
    <p:sldId id="617" r:id="rId18"/>
    <p:sldId id="268" r:id="rId19"/>
    <p:sldId id="269" r:id="rId20"/>
    <p:sldId id="270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A43A"/>
    <a:srgbClr val="E1081B"/>
    <a:srgbClr val="277588"/>
    <a:srgbClr val="EA6C18"/>
    <a:srgbClr val="7DCEF2"/>
    <a:srgbClr val="6258A1"/>
    <a:srgbClr val="E3D006"/>
    <a:srgbClr val="97C333"/>
    <a:srgbClr val="3796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 mediu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38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ante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ubstituent dată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B70076-3C45-4D18-AAD8-7306506A3205}" type="datetimeFigureOut">
              <a:rPr lang="en-US" smtClean="0"/>
              <a:t>5/21/2019</a:t>
            </a:fld>
            <a:endParaRPr lang="en-US"/>
          </a:p>
        </p:txBody>
      </p:sp>
      <p:sp>
        <p:nvSpPr>
          <p:cNvPr id="4" name="Substituent imagine diapozitiv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Substituent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E3B949-D495-4887-BBE6-0E6BFAF6DBE9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219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944727-10C9-45C6-8347-4F2DE2C6158F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33907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944727-10C9-45C6-8347-4F2DE2C6158F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77152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944727-10C9-45C6-8347-4F2DE2C6158F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35216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.emf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DD1514EA-8836-4BF1-A487-E16EA4C0A7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o-RO"/>
              <a:t>Faceți clic pentru a edita stilul de titlu coordonator</a:t>
            </a:r>
            <a:endParaRPr lang="en-GB"/>
          </a:p>
        </p:txBody>
      </p:sp>
      <p:sp>
        <p:nvSpPr>
          <p:cNvPr id="3" name="Subtitlu 2">
            <a:extLst>
              <a:ext uri="{FF2B5EF4-FFF2-40B4-BE49-F238E27FC236}">
                <a16:creationId xmlns:a16="http://schemas.microsoft.com/office/drawing/2014/main" id="{D72960C8-411E-4713-A38E-3F5CB4CC8B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o-RO"/>
              <a:t>Faceți clic pentru a edita stilul de subtitlu coordonator</a:t>
            </a:r>
            <a:endParaRPr lang="en-GB"/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B0481838-9D81-4C96-8E09-C0735C84A0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F8FBB-C5B9-4F7F-8C83-7EFF4172722E}" type="datetimeFigureOut">
              <a:rPr lang="en-GB" smtClean="0"/>
              <a:t>21/05/2019</a:t>
            </a:fld>
            <a:endParaRPr lang="en-GB"/>
          </a:p>
        </p:txBody>
      </p:sp>
      <p:sp>
        <p:nvSpPr>
          <p:cNvPr id="5" name="Substituent subsol 4">
            <a:extLst>
              <a:ext uri="{FF2B5EF4-FFF2-40B4-BE49-F238E27FC236}">
                <a16:creationId xmlns:a16="http://schemas.microsoft.com/office/drawing/2014/main" id="{8A84F922-D602-42FE-AC35-DE3F39090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ubstituent număr diapozitiv 5">
            <a:extLst>
              <a:ext uri="{FF2B5EF4-FFF2-40B4-BE49-F238E27FC236}">
                <a16:creationId xmlns:a16="http://schemas.microsoft.com/office/drawing/2014/main" id="{0A92B234-3028-470A-A5AA-0E6691626C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FF10E-BB2B-49D3-9544-A9F091AFF1B4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2565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8F682166-3A7E-4962-87ED-41DEDA9D18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GB"/>
          </a:p>
        </p:txBody>
      </p:sp>
      <p:sp>
        <p:nvSpPr>
          <p:cNvPr id="3" name="Substituent text vertical 2">
            <a:extLst>
              <a:ext uri="{FF2B5EF4-FFF2-40B4-BE49-F238E27FC236}">
                <a16:creationId xmlns:a16="http://schemas.microsoft.com/office/drawing/2014/main" id="{3D87B27B-58B9-4626-967B-EC9CC9E39E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GB"/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746B2DF5-981C-4B8A-9164-8A540E38D4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F8FBB-C5B9-4F7F-8C83-7EFF4172722E}" type="datetimeFigureOut">
              <a:rPr lang="en-GB" smtClean="0"/>
              <a:t>21/05/2019</a:t>
            </a:fld>
            <a:endParaRPr lang="en-GB"/>
          </a:p>
        </p:txBody>
      </p:sp>
      <p:sp>
        <p:nvSpPr>
          <p:cNvPr id="5" name="Substituent subsol 4">
            <a:extLst>
              <a:ext uri="{FF2B5EF4-FFF2-40B4-BE49-F238E27FC236}">
                <a16:creationId xmlns:a16="http://schemas.microsoft.com/office/drawing/2014/main" id="{29F0B92C-C0B2-4E5E-9961-52437399D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ubstituent număr diapozitiv 5">
            <a:extLst>
              <a:ext uri="{FF2B5EF4-FFF2-40B4-BE49-F238E27FC236}">
                <a16:creationId xmlns:a16="http://schemas.microsoft.com/office/drawing/2014/main" id="{6D746EC9-DD82-4415-A1A7-857D27408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FF10E-BB2B-49D3-9544-A9F091AFF1B4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20569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>
            <a:extLst>
              <a:ext uri="{FF2B5EF4-FFF2-40B4-BE49-F238E27FC236}">
                <a16:creationId xmlns:a16="http://schemas.microsoft.com/office/drawing/2014/main" id="{C10C8A6C-1208-4438-ABCE-270877844E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o-RO"/>
              <a:t>Faceți clic pentru a edita stilul de titlu coordonator</a:t>
            </a:r>
            <a:endParaRPr lang="en-GB"/>
          </a:p>
        </p:txBody>
      </p:sp>
      <p:sp>
        <p:nvSpPr>
          <p:cNvPr id="3" name="Substituent text vertical 2">
            <a:extLst>
              <a:ext uri="{FF2B5EF4-FFF2-40B4-BE49-F238E27FC236}">
                <a16:creationId xmlns:a16="http://schemas.microsoft.com/office/drawing/2014/main" id="{658E1E49-4FD5-4A07-9A60-7F7F3673E2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GB"/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08A7E481-2B59-456A-978B-B2C582ECD7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F8FBB-C5B9-4F7F-8C83-7EFF4172722E}" type="datetimeFigureOut">
              <a:rPr lang="en-GB" smtClean="0"/>
              <a:t>21/05/2019</a:t>
            </a:fld>
            <a:endParaRPr lang="en-GB"/>
          </a:p>
        </p:txBody>
      </p:sp>
      <p:sp>
        <p:nvSpPr>
          <p:cNvPr id="5" name="Substituent subsol 4">
            <a:extLst>
              <a:ext uri="{FF2B5EF4-FFF2-40B4-BE49-F238E27FC236}">
                <a16:creationId xmlns:a16="http://schemas.microsoft.com/office/drawing/2014/main" id="{51D3F97F-A2B9-45DD-904F-0879E43D80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ubstituent număr diapozitiv 5">
            <a:extLst>
              <a:ext uri="{FF2B5EF4-FFF2-40B4-BE49-F238E27FC236}">
                <a16:creationId xmlns:a16="http://schemas.microsoft.com/office/drawing/2014/main" id="{501014C4-D854-421C-B52B-563CE592AB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FF10E-BB2B-49D3-9544-A9F091AFF1B4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57631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15BBF62-8B08-4BF5-B90C-91CA1B933E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 contras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Obrázek 13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023" r="17892"/>
          <a:stretch/>
        </p:blipFill>
        <p:spPr>
          <a:xfrm>
            <a:off x="6977531" y="-9728"/>
            <a:ext cx="5211226" cy="55518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32941" y="1653701"/>
            <a:ext cx="9144000" cy="2616742"/>
          </a:xfrm>
          <a:prstGeom prst="rect">
            <a:avLst/>
          </a:prstGeom>
          <a:effectLst>
            <a:outerShdw blurRad="50800" dist="38100" dir="2700000" algn="tl" rotWithShape="0">
              <a:schemeClr val="bg1">
                <a:alpha val="80000"/>
              </a:schemeClr>
            </a:outerShdw>
          </a:effectLst>
        </p:spPr>
        <p:txBody>
          <a:bodyPr anchor="t" anchorCtr="0"/>
          <a:lstStyle>
            <a:lvl1pPr algn="l">
              <a:defRPr sz="6000" b="1">
                <a:solidFill>
                  <a:srgbClr val="277588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2941" y="4474722"/>
            <a:ext cx="9144000" cy="1186775"/>
          </a:xfrm>
        </p:spPr>
        <p:txBody>
          <a:bodyPr/>
          <a:lstStyle>
            <a:lvl1pPr marL="0" indent="0" algn="l">
              <a:buFont typeface="Arial" panose="020B0604020202020204" pitchFamily="34" charset="0"/>
              <a:buNone/>
              <a:defRPr sz="2400">
                <a:solidFill>
                  <a:srgbClr val="277588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5874252-B63E-4A1B-8D34-DC543C0BBA1A}" type="datetime1">
              <a:rPr lang="cs-CZ" smtClean="0"/>
              <a:t>21.5.2019</a:t>
            </a:fld>
            <a:endParaRPr lang="cs-CZ" dirty="0"/>
          </a:p>
        </p:txBody>
      </p:sp>
      <p:sp>
        <p:nvSpPr>
          <p:cNvPr id="9" name="Obdélník 8"/>
          <p:cNvSpPr/>
          <p:nvPr userDrawn="1"/>
        </p:nvSpPr>
        <p:spPr>
          <a:xfrm>
            <a:off x="47203" y="6257636"/>
            <a:ext cx="67328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b="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http://www.interreg-danube.eu/approved-projects/attractive-danube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5" cstate="email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941" y="6547739"/>
            <a:ext cx="4255017" cy="173736"/>
          </a:xfrm>
          <a:prstGeom prst="rect">
            <a:avLst/>
          </a:prstGeom>
        </p:spPr>
      </p:pic>
      <p:pic>
        <p:nvPicPr>
          <p:cNvPr id="11" name="Obrázek 6">
            <a:extLst>
              <a:ext uri="{FF2B5EF4-FFF2-40B4-BE49-F238E27FC236}">
                <a16:creationId xmlns:a16="http://schemas.microsoft.com/office/drawing/2014/main" id="{24159A45-DE55-4FE9-A128-9D0EA23C6D0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821" y="179121"/>
            <a:ext cx="2520000" cy="905217"/>
          </a:xfrm>
          <a:prstGeom prst="rect">
            <a:avLst/>
          </a:prstGeom>
        </p:spPr>
      </p:pic>
      <p:grpSp>
        <p:nvGrpSpPr>
          <p:cNvPr id="12" name="Skupina 12">
            <a:extLst>
              <a:ext uri="{FF2B5EF4-FFF2-40B4-BE49-F238E27FC236}">
                <a16:creationId xmlns:a16="http://schemas.microsoft.com/office/drawing/2014/main" id="{30735302-9336-4FD7-A4C9-539E0B643E67}"/>
              </a:ext>
            </a:extLst>
          </p:cNvPr>
          <p:cNvGrpSpPr/>
          <p:nvPr userDrawn="1"/>
        </p:nvGrpSpPr>
        <p:grpSpPr>
          <a:xfrm>
            <a:off x="0" y="6721476"/>
            <a:ext cx="12191999" cy="137277"/>
            <a:chOff x="0" y="1421296"/>
            <a:chExt cx="12187760" cy="149089"/>
          </a:xfrm>
        </p:grpSpPr>
        <p:sp>
          <p:nvSpPr>
            <p:cNvPr id="13" name="Obdélník 13">
              <a:extLst>
                <a:ext uri="{FF2B5EF4-FFF2-40B4-BE49-F238E27FC236}">
                  <a16:creationId xmlns:a16="http://schemas.microsoft.com/office/drawing/2014/main" id="{49EC92B8-8256-467A-9F96-AD4AF3C313DC}"/>
                </a:ext>
              </a:extLst>
            </p:cNvPr>
            <p:cNvSpPr/>
            <p:nvPr userDrawn="1"/>
          </p:nvSpPr>
          <p:spPr>
            <a:xfrm>
              <a:off x="0" y="1421296"/>
              <a:ext cx="3049200" cy="149088"/>
            </a:xfrm>
            <a:prstGeom prst="rect">
              <a:avLst/>
            </a:prstGeom>
            <a:solidFill>
              <a:srgbClr val="ABD9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5" name="Obdélník 14">
              <a:extLst>
                <a:ext uri="{FF2B5EF4-FFF2-40B4-BE49-F238E27FC236}">
                  <a16:creationId xmlns:a16="http://schemas.microsoft.com/office/drawing/2014/main" id="{A0C0E5F9-374F-4591-B062-68169820D54F}"/>
                </a:ext>
              </a:extLst>
            </p:cNvPr>
            <p:cNvSpPr/>
            <p:nvPr userDrawn="1"/>
          </p:nvSpPr>
          <p:spPr>
            <a:xfrm>
              <a:off x="3049200" y="1421297"/>
              <a:ext cx="3049200" cy="149088"/>
            </a:xfrm>
            <a:prstGeom prst="rect">
              <a:avLst/>
            </a:prstGeom>
            <a:solidFill>
              <a:srgbClr val="277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6" name="Obdélník 15">
              <a:extLst>
                <a:ext uri="{FF2B5EF4-FFF2-40B4-BE49-F238E27FC236}">
                  <a16:creationId xmlns:a16="http://schemas.microsoft.com/office/drawing/2014/main" id="{290E3ACF-8D76-436E-95AB-404C0B40D38A}"/>
                </a:ext>
              </a:extLst>
            </p:cNvPr>
            <p:cNvSpPr/>
            <p:nvPr userDrawn="1"/>
          </p:nvSpPr>
          <p:spPr>
            <a:xfrm>
              <a:off x="6089360" y="1421297"/>
              <a:ext cx="3049200" cy="149088"/>
            </a:xfrm>
            <a:prstGeom prst="rect">
              <a:avLst/>
            </a:prstGeom>
            <a:solidFill>
              <a:srgbClr val="FBBF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7" name="Obdélník 16">
              <a:extLst>
                <a:ext uri="{FF2B5EF4-FFF2-40B4-BE49-F238E27FC236}">
                  <a16:creationId xmlns:a16="http://schemas.microsoft.com/office/drawing/2014/main" id="{72F04CFA-6F25-4392-B7A7-B8BC22D67591}"/>
                </a:ext>
              </a:extLst>
            </p:cNvPr>
            <p:cNvSpPr/>
            <p:nvPr userDrawn="1"/>
          </p:nvSpPr>
          <p:spPr>
            <a:xfrm>
              <a:off x="9138560" y="1421296"/>
              <a:ext cx="3049200" cy="149088"/>
            </a:xfrm>
            <a:prstGeom prst="rect">
              <a:avLst/>
            </a:prstGeom>
            <a:solidFill>
              <a:srgbClr val="B3B3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5822311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buClr>
                <a:srgbClr val="277588"/>
              </a:buClr>
              <a:defRPr/>
            </a:lvl1pPr>
            <a:lvl2pPr>
              <a:buClr>
                <a:srgbClr val="277588"/>
              </a:buClr>
              <a:defRPr/>
            </a:lvl2pPr>
            <a:lvl3pPr>
              <a:buClr>
                <a:srgbClr val="277588"/>
              </a:buClr>
              <a:defRPr/>
            </a:lvl3pPr>
            <a:lvl4pPr>
              <a:buClr>
                <a:srgbClr val="277588"/>
              </a:buClr>
              <a:defRPr/>
            </a:lvl4pPr>
            <a:lvl5pPr>
              <a:buClr>
                <a:srgbClr val="277588"/>
              </a:buClr>
              <a:defRPr/>
            </a:lvl5pPr>
          </a:lstStyle>
          <a:p>
            <a:pPr lvl="0"/>
            <a:r>
              <a:rPr lang="ro-RO" noProof="0"/>
              <a:t>Kliknutím lze upravit styly předlohy textu.</a:t>
            </a:r>
          </a:p>
          <a:p>
            <a:pPr lvl="1"/>
            <a:r>
              <a:rPr lang="ro-RO" noProof="0"/>
              <a:t>Druhá úroveň</a:t>
            </a:r>
          </a:p>
          <a:p>
            <a:pPr lvl="2"/>
            <a:r>
              <a:rPr lang="ro-RO" noProof="0"/>
              <a:t>Třetí úroveň</a:t>
            </a:r>
          </a:p>
          <a:p>
            <a:pPr lvl="3"/>
            <a:r>
              <a:rPr lang="ro-RO" noProof="0"/>
              <a:t>Čtvrtá úroveň</a:t>
            </a:r>
          </a:p>
          <a:p>
            <a:pPr lvl="4"/>
            <a:r>
              <a:rPr lang="ro-RO" noProof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09AC1-A46A-4CB1-84E7-1970B3E48119}" type="datetime1">
              <a:rPr lang="cs-CZ" smtClean="0"/>
              <a:t>21.5.2019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3076D-0349-4817-BC6A-2BFE0D7355F6}" type="slidenum">
              <a:rPr lang="cs-CZ" smtClean="0"/>
              <a:t>‹Nr.›</a:t>
            </a:fld>
            <a:endParaRPr lang="cs-CZ"/>
          </a:p>
        </p:txBody>
      </p:sp>
      <p:sp>
        <p:nvSpPr>
          <p:cNvPr id="7" name="Zástupný symbol pro nadpis 1"/>
          <p:cNvSpPr>
            <a:spLocks noGrp="1"/>
          </p:cNvSpPr>
          <p:nvPr>
            <p:ph type="title" hasCustomPrompt="1"/>
          </p:nvPr>
        </p:nvSpPr>
        <p:spPr>
          <a:xfrm>
            <a:off x="2762820" y="-1197"/>
            <a:ext cx="9429180" cy="1212436"/>
          </a:xfrm>
          <a:prstGeom prst="rect">
            <a:avLst/>
          </a:prstGeom>
        </p:spPr>
        <p:txBody>
          <a:bodyPr vert="horz" lIns="91440" tIns="45720" rIns="91440" bIns="0" rtlCol="0" anchor="b" anchorCtr="0">
            <a:normAutofit/>
          </a:bodyPr>
          <a:lstStyle/>
          <a:p>
            <a:r>
              <a:rPr lang="ro-RO" noProof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32201604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7F07-0131-45A7-ACE0-0248F111FABE}" type="datetime1">
              <a:rPr lang="cs-CZ" smtClean="0"/>
              <a:t>21.5.2019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b="1" dirty="0">
                <a:latin typeface="Calibri  "/>
              </a:rPr>
              <a:t>Cel de-al doilea atelier național de lucru, Brașov, 18.10.2017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3076D-0349-4817-BC6A-2BFE0D7355F6}" type="slidenum">
              <a:rPr lang="cs-CZ" smtClean="0"/>
              <a:t>‹Nr.›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21425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buClr>
                <a:srgbClr val="277588"/>
              </a:buClr>
              <a:defRPr/>
            </a:lvl1pPr>
            <a:lvl2pPr>
              <a:buClr>
                <a:srgbClr val="277588"/>
              </a:buClr>
              <a:defRPr/>
            </a:lvl2pPr>
            <a:lvl3pPr>
              <a:buClr>
                <a:srgbClr val="277588"/>
              </a:buClr>
              <a:defRPr/>
            </a:lvl3pPr>
            <a:lvl4pPr>
              <a:buClr>
                <a:srgbClr val="277588"/>
              </a:buClr>
              <a:defRPr/>
            </a:lvl4pPr>
            <a:lvl5pPr>
              <a:buClr>
                <a:srgbClr val="277588"/>
              </a:buClr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buClr>
                <a:srgbClr val="277588"/>
              </a:buClr>
              <a:defRPr/>
            </a:lvl1pPr>
            <a:lvl2pPr>
              <a:buClr>
                <a:srgbClr val="277588"/>
              </a:buClr>
              <a:defRPr/>
            </a:lvl2pPr>
            <a:lvl3pPr>
              <a:buClr>
                <a:srgbClr val="277588"/>
              </a:buClr>
              <a:defRPr/>
            </a:lvl3pPr>
            <a:lvl4pPr>
              <a:buClr>
                <a:srgbClr val="277588"/>
              </a:buClr>
              <a:defRPr/>
            </a:lvl4pPr>
            <a:lvl5pPr>
              <a:buClr>
                <a:srgbClr val="277588"/>
              </a:buClr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2EB54-0FD7-449E-8BBA-2B43C50805D5}" type="datetime1">
              <a:rPr lang="cs-CZ" smtClean="0"/>
              <a:t>21.5.2019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b="1" dirty="0">
                <a:latin typeface="Calibri  "/>
              </a:rPr>
              <a:t>Cel de-al doilea atelier național de lucru, Brașov, 18.10.2017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3076D-0349-4817-BC6A-2BFE0D7355F6}" type="slidenum">
              <a:rPr lang="cs-CZ" smtClean="0"/>
              <a:t>‹Nr.›</a:t>
            </a:fld>
            <a:endParaRPr lang="cs-CZ"/>
          </a:p>
        </p:txBody>
      </p:sp>
      <p:sp>
        <p:nvSpPr>
          <p:cNvPr id="8" name="Zástupný symbol pro nadpis 1"/>
          <p:cNvSpPr>
            <a:spLocks noGrp="1"/>
          </p:cNvSpPr>
          <p:nvPr>
            <p:ph type="title"/>
          </p:nvPr>
        </p:nvSpPr>
        <p:spPr>
          <a:xfrm>
            <a:off x="2762820" y="-1197"/>
            <a:ext cx="9429180" cy="1212436"/>
          </a:xfrm>
          <a:prstGeom prst="rect">
            <a:avLst/>
          </a:prstGeom>
        </p:spPr>
        <p:txBody>
          <a:bodyPr vert="horz" lIns="91440" tIns="45720" rIns="91440" bIns="0" rtlCol="0" anchor="b" anchorCtr="0">
            <a:normAutofit/>
          </a:bodyPr>
          <a:lstStyle/>
          <a:p>
            <a:r>
              <a:rPr lang="cs-CZ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206229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CC599-DD20-491A-9A32-19776A91FA6D}" type="datetime1">
              <a:rPr lang="cs-CZ" smtClean="0"/>
              <a:t>21.5.2019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b="1" dirty="0">
                <a:latin typeface="Calibri  "/>
              </a:rPr>
              <a:t>Cel de-al doilea atelier național de lucru, Brașov, 18.10.2017</a:t>
            </a: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3076D-0349-4817-BC6A-2BFE0D7355F6}" type="slidenum">
              <a:rPr lang="cs-CZ" smtClean="0"/>
              <a:t>‹Nr.›</a:t>
            </a:fld>
            <a:endParaRPr lang="cs-CZ"/>
          </a:p>
        </p:txBody>
      </p:sp>
      <p:sp>
        <p:nvSpPr>
          <p:cNvPr id="10" name="Zástupný symbol pro nadpis 1"/>
          <p:cNvSpPr>
            <a:spLocks noGrp="1"/>
          </p:cNvSpPr>
          <p:nvPr>
            <p:ph type="title"/>
          </p:nvPr>
        </p:nvSpPr>
        <p:spPr>
          <a:xfrm>
            <a:off x="2762820" y="-1197"/>
            <a:ext cx="9429180" cy="1212436"/>
          </a:xfrm>
          <a:prstGeom prst="rect">
            <a:avLst/>
          </a:prstGeom>
        </p:spPr>
        <p:txBody>
          <a:bodyPr vert="horz" lIns="91440" tIns="45720" rIns="91440" bIns="0" rtlCol="0" anchor="b" anchorCtr="0">
            <a:normAutofit/>
          </a:bodyPr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11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31869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277588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dirty="0"/>
              <a:t>Kliknutím lze upravit styly předlohy textu.</a:t>
            </a:r>
          </a:p>
        </p:txBody>
      </p:sp>
      <p:sp>
        <p:nvSpPr>
          <p:cNvPr id="12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257297"/>
            <a:ext cx="5157787" cy="3932366"/>
          </a:xfrm>
        </p:spPr>
        <p:txBody>
          <a:bodyPr/>
          <a:lstStyle>
            <a:lvl1pPr>
              <a:buClr>
                <a:srgbClr val="277588"/>
              </a:buClr>
              <a:defRPr/>
            </a:lvl1pPr>
            <a:lvl2pPr>
              <a:buClr>
                <a:srgbClr val="277588"/>
              </a:buClr>
              <a:defRPr/>
            </a:lvl2pPr>
            <a:lvl3pPr>
              <a:buClr>
                <a:srgbClr val="277588"/>
              </a:buClr>
              <a:defRPr/>
            </a:lvl3pPr>
            <a:lvl4pPr>
              <a:buClr>
                <a:srgbClr val="277588"/>
              </a:buClr>
              <a:defRPr/>
            </a:lvl4pPr>
            <a:lvl5pPr>
              <a:buClr>
                <a:srgbClr val="277588"/>
              </a:buClr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13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31869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277588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14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257297"/>
            <a:ext cx="5183188" cy="3932366"/>
          </a:xfrm>
        </p:spPr>
        <p:txBody>
          <a:bodyPr/>
          <a:lstStyle>
            <a:lvl1pPr>
              <a:buClr>
                <a:srgbClr val="277588"/>
              </a:buClr>
              <a:defRPr/>
            </a:lvl1pPr>
            <a:lvl2pPr>
              <a:buClr>
                <a:srgbClr val="277588"/>
              </a:buClr>
              <a:defRPr/>
            </a:lvl2pPr>
            <a:lvl3pPr>
              <a:buClr>
                <a:srgbClr val="277588"/>
              </a:buClr>
              <a:defRPr/>
            </a:lvl3pPr>
            <a:lvl4pPr>
              <a:buClr>
                <a:srgbClr val="277588"/>
              </a:buClr>
              <a:defRPr/>
            </a:lvl4pPr>
            <a:lvl5pPr>
              <a:buClr>
                <a:srgbClr val="277588"/>
              </a:buClr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075543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99645-D94D-488D-9B46-7ECB94799577}" type="datetime1">
              <a:rPr lang="cs-CZ" smtClean="0"/>
              <a:t>21.5.2019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b="1" dirty="0">
                <a:latin typeface="Calibri  "/>
              </a:rPr>
              <a:t>Cel de-al doilea atelier național de lucru, Brașov, 18.10.2017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3076D-0349-4817-BC6A-2BFE0D7355F6}" type="slidenum">
              <a:rPr lang="cs-CZ" smtClean="0"/>
              <a:t>‹Nr.›</a:t>
            </a:fld>
            <a:endParaRPr lang="cs-CZ"/>
          </a:p>
        </p:txBody>
      </p:sp>
      <p:sp>
        <p:nvSpPr>
          <p:cNvPr id="6" name="Zástupný symbol pro nadpis 1"/>
          <p:cNvSpPr>
            <a:spLocks noGrp="1"/>
          </p:cNvSpPr>
          <p:nvPr>
            <p:ph type="title"/>
          </p:nvPr>
        </p:nvSpPr>
        <p:spPr>
          <a:xfrm>
            <a:off x="2762820" y="-1197"/>
            <a:ext cx="9429180" cy="1212436"/>
          </a:xfrm>
          <a:prstGeom prst="rect">
            <a:avLst/>
          </a:prstGeom>
        </p:spPr>
        <p:txBody>
          <a:bodyPr vert="horz" lIns="91440" tIns="45720" rIns="91440" bIns="0" rtlCol="0" anchor="b" anchorCtr="0">
            <a:normAutofit/>
          </a:bodyPr>
          <a:lstStyle/>
          <a:p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9407111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D6FB-0116-4284-8F56-354DEE866902}" type="datetime1">
              <a:rPr lang="cs-CZ" smtClean="0"/>
              <a:t>21.5.2019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3076D-0349-4817-BC6A-2BFE0D7355F6}" type="slidenum">
              <a:rPr lang="cs-CZ" smtClean="0"/>
              <a:t>‹Nr.›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71305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buClr>
                <a:srgbClr val="277588"/>
              </a:buClr>
              <a:defRPr/>
            </a:lvl1pPr>
            <a:lvl2pPr>
              <a:buClr>
                <a:srgbClr val="277588"/>
              </a:buClr>
              <a:defRPr/>
            </a:lvl2pPr>
            <a:lvl3pPr>
              <a:buClr>
                <a:srgbClr val="277588"/>
              </a:buClr>
              <a:defRPr/>
            </a:lvl3pPr>
            <a:lvl4pPr>
              <a:buClr>
                <a:srgbClr val="277588"/>
              </a:buClr>
              <a:defRPr/>
            </a:lvl4pPr>
            <a:lvl5pPr>
              <a:buClr>
                <a:srgbClr val="277588"/>
              </a:buClr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76C72-A5B9-455E-8F2B-6C14F412B7A3}" type="datetime1">
              <a:rPr lang="cs-CZ" smtClean="0"/>
              <a:t>21.5.2019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3076D-0349-4817-BC6A-2BFE0D7355F6}" type="slidenum">
              <a:rPr lang="cs-CZ" smtClean="0"/>
              <a:t>‹Nr.›</a:t>
            </a:fld>
            <a:endParaRPr lang="cs-CZ"/>
          </a:p>
        </p:txBody>
      </p:sp>
      <p:sp>
        <p:nvSpPr>
          <p:cNvPr id="7" name="Zástupný symbol pro nadpis 1"/>
          <p:cNvSpPr>
            <a:spLocks noGrp="1"/>
          </p:cNvSpPr>
          <p:nvPr>
            <p:ph type="title"/>
          </p:nvPr>
        </p:nvSpPr>
        <p:spPr>
          <a:xfrm>
            <a:off x="2762820" y="-1197"/>
            <a:ext cx="9429180" cy="1212436"/>
          </a:xfrm>
          <a:prstGeom prst="rect">
            <a:avLst/>
          </a:prstGeom>
        </p:spPr>
        <p:txBody>
          <a:bodyPr vert="horz" lIns="91440" tIns="45720" rIns="91440" bIns="0" rtlCol="0" anchor="b" anchorCtr="0">
            <a:normAutofit/>
          </a:bodyPr>
          <a:lstStyle/>
          <a:p>
            <a:r>
              <a:rPr lang="cs-CZ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39142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AFDC2130-7C8E-4ECC-A5AF-1668A271AF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GB"/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84C8E239-2586-4A28-9B3B-FF8FED228C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GB"/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81D3E35F-5872-4467-B285-3AC32CAE0D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F8FBB-C5B9-4F7F-8C83-7EFF4172722E}" type="datetimeFigureOut">
              <a:rPr lang="en-GB" smtClean="0"/>
              <a:t>21/05/2019</a:t>
            </a:fld>
            <a:endParaRPr lang="en-GB"/>
          </a:p>
        </p:txBody>
      </p:sp>
      <p:sp>
        <p:nvSpPr>
          <p:cNvPr id="5" name="Substituent subsol 4">
            <a:extLst>
              <a:ext uri="{FF2B5EF4-FFF2-40B4-BE49-F238E27FC236}">
                <a16:creationId xmlns:a16="http://schemas.microsoft.com/office/drawing/2014/main" id="{22FAA8BD-EDB1-40CC-8D22-52BA0F9271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ubstituent număr diapozitiv 5">
            <a:extLst>
              <a:ext uri="{FF2B5EF4-FFF2-40B4-BE49-F238E27FC236}">
                <a16:creationId xmlns:a16="http://schemas.microsoft.com/office/drawing/2014/main" id="{E5AE441A-3739-46C6-92D8-383C6AF75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FF10E-BB2B-49D3-9544-A9F091AFF1B4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51241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5/21/2019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0161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1EC79CFC-070E-4318-94C9-76C1D2AA1D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o-RO"/>
              <a:t>Faceți clic pentru a edita stilul de titlu coordonator</a:t>
            </a:r>
            <a:endParaRPr lang="en-GB"/>
          </a:p>
        </p:txBody>
      </p:sp>
      <p:sp>
        <p:nvSpPr>
          <p:cNvPr id="3" name="Substituent text 2">
            <a:extLst>
              <a:ext uri="{FF2B5EF4-FFF2-40B4-BE49-F238E27FC236}">
                <a16:creationId xmlns:a16="http://schemas.microsoft.com/office/drawing/2014/main" id="{03680D03-5A69-4903-A56A-44E72AD626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860D4258-3F93-46C6-9D00-F0CFA1D67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F8FBB-C5B9-4F7F-8C83-7EFF4172722E}" type="datetimeFigureOut">
              <a:rPr lang="en-GB" smtClean="0"/>
              <a:t>21/05/2019</a:t>
            </a:fld>
            <a:endParaRPr lang="en-GB"/>
          </a:p>
        </p:txBody>
      </p:sp>
      <p:sp>
        <p:nvSpPr>
          <p:cNvPr id="5" name="Substituent subsol 4">
            <a:extLst>
              <a:ext uri="{FF2B5EF4-FFF2-40B4-BE49-F238E27FC236}">
                <a16:creationId xmlns:a16="http://schemas.microsoft.com/office/drawing/2014/main" id="{464A27B5-67DA-4722-B894-9C9964CB8D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ubstituent număr diapozitiv 5">
            <a:extLst>
              <a:ext uri="{FF2B5EF4-FFF2-40B4-BE49-F238E27FC236}">
                <a16:creationId xmlns:a16="http://schemas.microsoft.com/office/drawing/2014/main" id="{189D9106-DBD4-4BCC-A70E-EF5BC4DF22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FF10E-BB2B-49D3-9544-A9F091AFF1B4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3022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7DA06BD3-764A-4957-AAAF-3CBEF365C9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GB"/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24924F9C-519E-446F-92AD-847120ED46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GB"/>
          </a:p>
        </p:txBody>
      </p:sp>
      <p:sp>
        <p:nvSpPr>
          <p:cNvPr id="4" name="Substituent conținut 3">
            <a:extLst>
              <a:ext uri="{FF2B5EF4-FFF2-40B4-BE49-F238E27FC236}">
                <a16:creationId xmlns:a16="http://schemas.microsoft.com/office/drawing/2014/main" id="{67EEC49E-B5A5-4B8B-83CD-F2F7A67C82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GB"/>
          </a:p>
        </p:txBody>
      </p:sp>
      <p:sp>
        <p:nvSpPr>
          <p:cNvPr id="5" name="Substituent dată 4">
            <a:extLst>
              <a:ext uri="{FF2B5EF4-FFF2-40B4-BE49-F238E27FC236}">
                <a16:creationId xmlns:a16="http://schemas.microsoft.com/office/drawing/2014/main" id="{DF662CB0-5E52-4437-891B-3A10E1657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F8FBB-C5B9-4F7F-8C83-7EFF4172722E}" type="datetimeFigureOut">
              <a:rPr lang="en-GB" smtClean="0"/>
              <a:t>21/05/2019</a:t>
            </a:fld>
            <a:endParaRPr lang="en-GB"/>
          </a:p>
        </p:txBody>
      </p:sp>
      <p:sp>
        <p:nvSpPr>
          <p:cNvPr id="6" name="Substituent subsol 5">
            <a:extLst>
              <a:ext uri="{FF2B5EF4-FFF2-40B4-BE49-F238E27FC236}">
                <a16:creationId xmlns:a16="http://schemas.microsoft.com/office/drawing/2014/main" id="{2144F560-5DCE-410D-AC17-B19221A20E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ubstituent număr diapozitiv 6">
            <a:extLst>
              <a:ext uri="{FF2B5EF4-FFF2-40B4-BE49-F238E27FC236}">
                <a16:creationId xmlns:a16="http://schemas.microsoft.com/office/drawing/2014/main" id="{5C332248-6AB2-4545-9625-874AB2D34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FF10E-BB2B-49D3-9544-A9F091AFF1B4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0514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4FCDCAB5-193F-4DCA-9A36-31E752DE7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o-RO"/>
              <a:t>Faceți clic pentru a edita stilul de titlu coordonator</a:t>
            </a:r>
            <a:endParaRPr lang="en-GB"/>
          </a:p>
        </p:txBody>
      </p:sp>
      <p:sp>
        <p:nvSpPr>
          <p:cNvPr id="3" name="Substituent text 2">
            <a:extLst>
              <a:ext uri="{FF2B5EF4-FFF2-40B4-BE49-F238E27FC236}">
                <a16:creationId xmlns:a16="http://schemas.microsoft.com/office/drawing/2014/main" id="{3EEC3A8A-2950-4FEE-8B10-675158679C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4" name="Substituent conținut 3">
            <a:extLst>
              <a:ext uri="{FF2B5EF4-FFF2-40B4-BE49-F238E27FC236}">
                <a16:creationId xmlns:a16="http://schemas.microsoft.com/office/drawing/2014/main" id="{ACD77870-3E4D-4E5C-B246-D1E7ACFBDB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GB"/>
          </a:p>
        </p:txBody>
      </p:sp>
      <p:sp>
        <p:nvSpPr>
          <p:cNvPr id="5" name="Substituent text 4">
            <a:extLst>
              <a:ext uri="{FF2B5EF4-FFF2-40B4-BE49-F238E27FC236}">
                <a16:creationId xmlns:a16="http://schemas.microsoft.com/office/drawing/2014/main" id="{BDC98EC7-3DAA-4C38-96C7-96C9AB248DF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6" name="Substituent conținut 5">
            <a:extLst>
              <a:ext uri="{FF2B5EF4-FFF2-40B4-BE49-F238E27FC236}">
                <a16:creationId xmlns:a16="http://schemas.microsoft.com/office/drawing/2014/main" id="{766FFE37-01F7-4729-8831-EA6D409F18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GB"/>
          </a:p>
        </p:txBody>
      </p:sp>
      <p:sp>
        <p:nvSpPr>
          <p:cNvPr id="7" name="Substituent dată 6">
            <a:extLst>
              <a:ext uri="{FF2B5EF4-FFF2-40B4-BE49-F238E27FC236}">
                <a16:creationId xmlns:a16="http://schemas.microsoft.com/office/drawing/2014/main" id="{F2C547AD-C8A0-4558-AC2B-C1BA5C7FF1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F8FBB-C5B9-4F7F-8C83-7EFF4172722E}" type="datetimeFigureOut">
              <a:rPr lang="en-GB" smtClean="0"/>
              <a:t>21/05/2019</a:t>
            </a:fld>
            <a:endParaRPr lang="en-GB"/>
          </a:p>
        </p:txBody>
      </p:sp>
      <p:sp>
        <p:nvSpPr>
          <p:cNvPr id="8" name="Substituent subsol 7">
            <a:extLst>
              <a:ext uri="{FF2B5EF4-FFF2-40B4-BE49-F238E27FC236}">
                <a16:creationId xmlns:a16="http://schemas.microsoft.com/office/drawing/2014/main" id="{40903CC8-BD5D-4645-8A1D-3C07B1607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ubstituent număr diapozitiv 8">
            <a:extLst>
              <a:ext uri="{FF2B5EF4-FFF2-40B4-BE49-F238E27FC236}">
                <a16:creationId xmlns:a16="http://schemas.microsoft.com/office/drawing/2014/main" id="{049ACC64-B2B5-4CC1-A1F7-233931F29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FF10E-BB2B-49D3-9544-A9F091AFF1B4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6629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9844C31D-EB66-4FDB-B7CD-2139DAF4A9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GB"/>
          </a:p>
        </p:txBody>
      </p:sp>
      <p:sp>
        <p:nvSpPr>
          <p:cNvPr id="3" name="Substituent dată 2">
            <a:extLst>
              <a:ext uri="{FF2B5EF4-FFF2-40B4-BE49-F238E27FC236}">
                <a16:creationId xmlns:a16="http://schemas.microsoft.com/office/drawing/2014/main" id="{22F3FED1-DAEE-4D42-975F-FDC0AB699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F8FBB-C5B9-4F7F-8C83-7EFF4172722E}" type="datetimeFigureOut">
              <a:rPr lang="en-GB" smtClean="0"/>
              <a:t>21/05/2019</a:t>
            </a:fld>
            <a:endParaRPr lang="en-GB"/>
          </a:p>
        </p:txBody>
      </p:sp>
      <p:sp>
        <p:nvSpPr>
          <p:cNvPr id="4" name="Substituent subsol 3">
            <a:extLst>
              <a:ext uri="{FF2B5EF4-FFF2-40B4-BE49-F238E27FC236}">
                <a16:creationId xmlns:a16="http://schemas.microsoft.com/office/drawing/2014/main" id="{3977A0CB-A27B-4EF1-AF74-6AFDA3956C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ubstituent număr diapozitiv 4">
            <a:extLst>
              <a:ext uri="{FF2B5EF4-FFF2-40B4-BE49-F238E27FC236}">
                <a16:creationId xmlns:a16="http://schemas.microsoft.com/office/drawing/2014/main" id="{9C642E06-7B57-403A-970B-DD28EDDE3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FF10E-BB2B-49D3-9544-A9F091AFF1B4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68643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>
            <a:extLst>
              <a:ext uri="{FF2B5EF4-FFF2-40B4-BE49-F238E27FC236}">
                <a16:creationId xmlns:a16="http://schemas.microsoft.com/office/drawing/2014/main" id="{5D181C99-0C06-4E33-A50C-5E1193DFD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F8FBB-C5B9-4F7F-8C83-7EFF4172722E}" type="datetimeFigureOut">
              <a:rPr lang="en-GB" smtClean="0"/>
              <a:t>21/05/2019</a:t>
            </a:fld>
            <a:endParaRPr lang="en-GB"/>
          </a:p>
        </p:txBody>
      </p:sp>
      <p:sp>
        <p:nvSpPr>
          <p:cNvPr id="3" name="Substituent subsol 2">
            <a:extLst>
              <a:ext uri="{FF2B5EF4-FFF2-40B4-BE49-F238E27FC236}">
                <a16:creationId xmlns:a16="http://schemas.microsoft.com/office/drawing/2014/main" id="{E467CA37-A3C9-41E2-BA66-293A207F98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ubstituent număr diapozitiv 3">
            <a:extLst>
              <a:ext uri="{FF2B5EF4-FFF2-40B4-BE49-F238E27FC236}">
                <a16:creationId xmlns:a16="http://schemas.microsoft.com/office/drawing/2014/main" id="{52A39B36-C704-466F-825F-68F3F8B76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FF10E-BB2B-49D3-9544-A9F091AFF1B4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2243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14FB33EA-2E8B-4603-82CA-2B413BAFAE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o-RO"/>
              <a:t>Faceți clic pentru a edita stilul de titlu coordonator</a:t>
            </a:r>
            <a:endParaRPr lang="en-GB"/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2DB6C945-FD6C-4255-BA06-E358C132A1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GB"/>
          </a:p>
        </p:txBody>
      </p:sp>
      <p:sp>
        <p:nvSpPr>
          <p:cNvPr id="4" name="Substituent text 3">
            <a:extLst>
              <a:ext uri="{FF2B5EF4-FFF2-40B4-BE49-F238E27FC236}">
                <a16:creationId xmlns:a16="http://schemas.microsoft.com/office/drawing/2014/main" id="{AF581FD1-9479-456D-960C-9B2B8AB186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5" name="Substituent dată 4">
            <a:extLst>
              <a:ext uri="{FF2B5EF4-FFF2-40B4-BE49-F238E27FC236}">
                <a16:creationId xmlns:a16="http://schemas.microsoft.com/office/drawing/2014/main" id="{9C49EE78-C977-4144-ABDB-84DEE5B369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F8FBB-C5B9-4F7F-8C83-7EFF4172722E}" type="datetimeFigureOut">
              <a:rPr lang="en-GB" smtClean="0"/>
              <a:t>21/05/2019</a:t>
            </a:fld>
            <a:endParaRPr lang="en-GB"/>
          </a:p>
        </p:txBody>
      </p:sp>
      <p:sp>
        <p:nvSpPr>
          <p:cNvPr id="6" name="Substituent subsol 5">
            <a:extLst>
              <a:ext uri="{FF2B5EF4-FFF2-40B4-BE49-F238E27FC236}">
                <a16:creationId xmlns:a16="http://schemas.microsoft.com/office/drawing/2014/main" id="{4C2013A5-1E41-43B2-8560-78222BDCA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ubstituent număr diapozitiv 6">
            <a:extLst>
              <a:ext uri="{FF2B5EF4-FFF2-40B4-BE49-F238E27FC236}">
                <a16:creationId xmlns:a16="http://schemas.microsoft.com/office/drawing/2014/main" id="{BB6D8AF6-B166-4D27-AD2B-ECD6477C3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FF10E-BB2B-49D3-9544-A9F091AFF1B4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5052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C2BCEBDB-2B85-473B-945D-AC30535A9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o-RO"/>
              <a:t>Faceți clic pentru a edita stilul de titlu coordonator</a:t>
            </a:r>
            <a:endParaRPr lang="en-GB"/>
          </a:p>
        </p:txBody>
      </p:sp>
      <p:sp>
        <p:nvSpPr>
          <p:cNvPr id="3" name="Substituent imagine 2">
            <a:extLst>
              <a:ext uri="{FF2B5EF4-FFF2-40B4-BE49-F238E27FC236}">
                <a16:creationId xmlns:a16="http://schemas.microsoft.com/office/drawing/2014/main" id="{4B7597DB-5136-4BDE-B1DA-4FC71DC666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Substituent text 3">
            <a:extLst>
              <a:ext uri="{FF2B5EF4-FFF2-40B4-BE49-F238E27FC236}">
                <a16:creationId xmlns:a16="http://schemas.microsoft.com/office/drawing/2014/main" id="{E9774324-67B3-4920-A137-0FB1D7B954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5" name="Substituent dată 4">
            <a:extLst>
              <a:ext uri="{FF2B5EF4-FFF2-40B4-BE49-F238E27FC236}">
                <a16:creationId xmlns:a16="http://schemas.microsoft.com/office/drawing/2014/main" id="{78FB6902-82E7-4F72-A877-F58DBBA7D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F8FBB-C5B9-4F7F-8C83-7EFF4172722E}" type="datetimeFigureOut">
              <a:rPr lang="en-GB" smtClean="0"/>
              <a:t>21/05/2019</a:t>
            </a:fld>
            <a:endParaRPr lang="en-GB"/>
          </a:p>
        </p:txBody>
      </p:sp>
      <p:sp>
        <p:nvSpPr>
          <p:cNvPr id="6" name="Substituent subsol 5">
            <a:extLst>
              <a:ext uri="{FF2B5EF4-FFF2-40B4-BE49-F238E27FC236}">
                <a16:creationId xmlns:a16="http://schemas.microsoft.com/office/drawing/2014/main" id="{E2AD4F5F-C4F4-4365-A64E-41B7E52DA4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ubstituent număr diapozitiv 6">
            <a:extLst>
              <a:ext uri="{FF2B5EF4-FFF2-40B4-BE49-F238E27FC236}">
                <a16:creationId xmlns:a16="http://schemas.microsoft.com/office/drawing/2014/main" id="{62BB8399-95F5-4488-9741-E12BF392F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FF10E-BB2B-49D3-9544-A9F091AFF1B4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0426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titlu 1">
            <a:extLst>
              <a:ext uri="{FF2B5EF4-FFF2-40B4-BE49-F238E27FC236}">
                <a16:creationId xmlns:a16="http://schemas.microsoft.com/office/drawing/2014/main" id="{D8950628-3BAC-4107-BE85-B42465F9D1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o-RO"/>
              <a:t>Faceți clic pentru a edita stilul de titlu coordonator</a:t>
            </a:r>
            <a:endParaRPr lang="en-GB"/>
          </a:p>
        </p:txBody>
      </p:sp>
      <p:sp>
        <p:nvSpPr>
          <p:cNvPr id="3" name="Substituent text 2">
            <a:extLst>
              <a:ext uri="{FF2B5EF4-FFF2-40B4-BE49-F238E27FC236}">
                <a16:creationId xmlns:a16="http://schemas.microsoft.com/office/drawing/2014/main" id="{31B36D5F-F5CF-44AB-B4DA-78F76C88D9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GB"/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979E9B75-821F-49B3-BEBC-9C7C492B59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F8FBB-C5B9-4F7F-8C83-7EFF4172722E}" type="datetimeFigureOut">
              <a:rPr lang="en-GB" smtClean="0"/>
              <a:t>21/05/2019</a:t>
            </a:fld>
            <a:endParaRPr lang="en-GB"/>
          </a:p>
        </p:txBody>
      </p:sp>
      <p:sp>
        <p:nvSpPr>
          <p:cNvPr id="5" name="Substituent subsol 4">
            <a:extLst>
              <a:ext uri="{FF2B5EF4-FFF2-40B4-BE49-F238E27FC236}">
                <a16:creationId xmlns:a16="http://schemas.microsoft.com/office/drawing/2014/main" id="{E56C23A5-6E73-4131-B44B-FC05A1B09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ubstituent număr diapozitiv 5">
            <a:extLst>
              <a:ext uri="{FF2B5EF4-FFF2-40B4-BE49-F238E27FC236}">
                <a16:creationId xmlns:a16="http://schemas.microsoft.com/office/drawing/2014/main" id="{CADBFE9A-C958-4615-8D09-85DF92ABCB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BFF10E-BB2B-49D3-9544-A9F091AFF1B4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9371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 noProof="0" dirty="0" err="1"/>
              <a:t>Kliknutím</a:t>
            </a:r>
            <a:r>
              <a:rPr lang="ro-RO" noProof="0" dirty="0"/>
              <a:t> </a:t>
            </a:r>
            <a:r>
              <a:rPr lang="ro-RO" noProof="0" dirty="0" err="1"/>
              <a:t>lze</a:t>
            </a:r>
            <a:r>
              <a:rPr lang="ro-RO" noProof="0" dirty="0"/>
              <a:t> </a:t>
            </a:r>
            <a:r>
              <a:rPr lang="ro-RO" noProof="0" dirty="0" err="1"/>
              <a:t>upravit</a:t>
            </a:r>
            <a:r>
              <a:rPr lang="ro-RO" noProof="0" dirty="0"/>
              <a:t> </a:t>
            </a:r>
            <a:r>
              <a:rPr lang="ro-RO" noProof="0" dirty="0" err="1"/>
              <a:t>styly</a:t>
            </a:r>
            <a:r>
              <a:rPr lang="ro-RO" noProof="0" dirty="0"/>
              <a:t> </a:t>
            </a:r>
            <a:r>
              <a:rPr lang="ro-RO" noProof="0" dirty="0" err="1"/>
              <a:t>předlohy</a:t>
            </a:r>
            <a:r>
              <a:rPr lang="ro-RO" noProof="0" dirty="0"/>
              <a:t> </a:t>
            </a:r>
            <a:r>
              <a:rPr lang="ro-RO" noProof="0" dirty="0" err="1"/>
              <a:t>textu</a:t>
            </a:r>
            <a:r>
              <a:rPr lang="ro-RO" noProof="0" dirty="0"/>
              <a:t>.</a:t>
            </a:r>
          </a:p>
          <a:p>
            <a:pPr lvl="1"/>
            <a:r>
              <a:rPr lang="ro-RO" noProof="0" dirty="0" err="1"/>
              <a:t>Druhá</a:t>
            </a:r>
            <a:r>
              <a:rPr lang="ro-RO" noProof="0" dirty="0"/>
              <a:t> </a:t>
            </a:r>
            <a:r>
              <a:rPr lang="ro-RO" noProof="0" dirty="0" err="1"/>
              <a:t>úroveň</a:t>
            </a:r>
            <a:endParaRPr lang="ro-RO" noProof="0" dirty="0"/>
          </a:p>
          <a:p>
            <a:pPr lvl="2"/>
            <a:r>
              <a:rPr lang="ro-RO" noProof="0" dirty="0" err="1"/>
              <a:t>Třetí</a:t>
            </a:r>
            <a:r>
              <a:rPr lang="ro-RO" noProof="0" dirty="0"/>
              <a:t> </a:t>
            </a:r>
            <a:r>
              <a:rPr lang="ro-RO" noProof="0" dirty="0" err="1"/>
              <a:t>úroveň</a:t>
            </a:r>
            <a:endParaRPr lang="ro-RO" noProof="0" dirty="0"/>
          </a:p>
          <a:p>
            <a:pPr lvl="3"/>
            <a:r>
              <a:rPr lang="ro-RO" noProof="0" dirty="0" err="1"/>
              <a:t>Čtvrtá</a:t>
            </a:r>
            <a:r>
              <a:rPr lang="ro-RO" noProof="0" dirty="0"/>
              <a:t> </a:t>
            </a:r>
            <a:r>
              <a:rPr lang="ro-RO" noProof="0" dirty="0" err="1"/>
              <a:t>úroveň</a:t>
            </a:r>
            <a:endParaRPr lang="ro-RO" noProof="0" dirty="0"/>
          </a:p>
          <a:p>
            <a:pPr lvl="4"/>
            <a:r>
              <a:rPr lang="ro-RO" noProof="0" dirty="0" err="1"/>
              <a:t>Pátá</a:t>
            </a:r>
            <a:r>
              <a:rPr lang="ro-RO" noProof="0" dirty="0"/>
              <a:t> </a:t>
            </a:r>
            <a:r>
              <a:rPr lang="ro-RO" noProof="0" dirty="0" err="1"/>
              <a:t>úroveň</a:t>
            </a:r>
            <a:endParaRPr lang="ro-RO" noProof="0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l">
              <a:defRPr sz="12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D3FF87-A29B-4D0D-A557-FDAEAB7B6973}" type="datetime1">
              <a:rPr lang="cs-CZ" smtClean="0"/>
              <a:t>21.5.2019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2A3076D-0349-4817-BC6A-2BFE0D7355F6}" type="slidenum">
              <a:rPr lang="cs-CZ" smtClean="0"/>
              <a:pPr/>
              <a:t>‹Nr.›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821" y="179121"/>
            <a:ext cx="2520000" cy="905217"/>
          </a:xfrm>
          <a:prstGeom prst="rect">
            <a:avLst/>
          </a:prstGeom>
        </p:spPr>
      </p:pic>
      <p:sp>
        <p:nvSpPr>
          <p:cNvPr id="55" name="Zástupný symbol pro nadpis 1"/>
          <p:cNvSpPr>
            <a:spLocks noGrp="1"/>
          </p:cNvSpPr>
          <p:nvPr>
            <p:ph type="title"/>
          </p:nvPr>
        </p:nvSpPr>
        <p:spPr>
          <a:xfrm>
            <a:off x="2762820" y="-1197"/>
            <a:ext cx="9429180" cy="1212436"/>
          </a:xfrm>
          <a:prstGeom prst="rect">
            <a:avLst/>
          </a:prstGeom>
        </p:spPr>
        <p:txBody>
          <a:bodyPr vert="horz" lIns="91440" tIns="45720" rIns="91440" bIns="0" rtlCol="0" anchor="b" anchorCtr="0">
            <a:normAutofit/>
          </a:bodyPr>
          <a:lstStyle/>
          <a:p>
            <a:r>
              <a:rPr lang="ro-RO" noProof="0" dirty="0" err="1"/>
              <a:t>Kliknutím</a:t>
            </a:r>
            <a:r>
              <a:rPr lang="ro-RO" noProof="0" dirty="0"/>
              <a:t> </a:t>
            </a:r>
            <a:r>
              <a:rPr lang="ro-RO" noProof="0" dirty="0" err="1"/>
              <a:t>lze</a:t>
            </a:r>
            <a:r>
              <a:rPr lang="ro-RO" noProof="0" dirty="0"/>
              <a:t> </a:t>
            </a:r>
            <a:r>
              <a:rPr lang="ro-RO" noProof="0" dirty="0" err="1"/>
              <a:t>upravit</a:t>
            </a:r>
            <a:r>
              <a:rPr lang="ro-RO" noProof="0" dirty="0"/>
              <a:t> </a:t>
            </a:r>
            <a:r>
              <a:rPr lang="ro-RO" noProof="0" dirty="0" err="1"/>
              <a:t>styl</a:t>
            </a:r>
            <a:r>
              <a:rPr lang="ro-RO" noProof="0" dirty="0"/>
              <a:t>.</a:t>
            </a:r>
          </a:p>
        </p:txBody>
      </p:sp>
      <p:grpSp>
        <p:nvGrpSpPr>
          <p:cNvPr id="13" name="Skupina 12"/>
          <p:cNvGrpSpPr/>
          <p:nvPr userDrawn="1"/>
        </p:nvGrpSpPr>
        <p:grpSpPr>
          <a:xfrm>
            <a:off x="0" y="6721476"/>
            <a:ext cx="12191999" cy="137277"/>
            <a:chOff x="0" y="1421296"/>
            <a:chExt cx="12187760" cy="149089"/>
          </a:xfrm>
        </p:grpSpPr>
        <p:sp>
          <p:nvSpPr>
            <p:cNvPr id="14" name="Obdélník 13"/>
            <p:cNvSpPr/>
            <p:nvPr userDrawn="1"/>
          </p:nvSpPr>
          <p:spPr>
            <a:xfrm>
              <a:off x="0" y="1421296"/>
              <a:ext cx="3049200" cy="149088"/>
            </a:xfrm>
            <a:prstGeom prst="rect">
              <a:avLst/>
            </a:prstGeom>
            <a:solidFill>
              <a:srgbClr val="ABD9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5" name="Obdélník 14"/>
            <p:cNvSpPr/>
            <p:nvPr userDrawn="1"/>
          </p:nvSpPr>
          <p:spPr>
            <a:xfrm>
              <a:off x="3049200" y="1421297"/>
              <a:ext cx="3049200" cy="149088"/>
            </a:xfrm>
            <a:prstGeom prst="rect">
              <a:avLst/>
            </a:prstGeom>
            <a:solidFill>
              <a:srgbClr val="277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6" name="Obdélník 15"/>
            <p:cNvSpPr/>
            <p:nvPr userDrawn="1"/>
          </p:nvSpPr>
          <p:spPr>
            <a:xfrm>
              <a:off x="6089360" y="1421297"/>
              <a:ext cx="3049200" cy="149088"/>
            </a:xfrm>
            <a:prstGeom prst="rect">
              <a:avLst/>
            </a:prstGeom>
            <a:solidFill>
              <a:srgbClr val="FBBF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7" name="Obdélník 16"/>
            <p:cNvSpPr/>
            <p:nvPr userDrawn="1"/>
          </p:nvSpPr>
          <p:spPr>
            <a:xfrm>
              <a:off x="9138560" y="1421296"/>
              <a:ext cx="3049200" cy="149088"/>
            </a:xfrm>
            <a:prstGeom prst="rect">
              <a:avLst/>
            </a:prstGeom>
            <a:solidFill>
              <a:srgbClr val="B3B3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603467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hf hdr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b="1" kern="1200" cap="all" baseline="0">
          <a:solidFill>
            <a:srgbClr val="277588"/>
          </a:solidFill>
          <a:latin typeface="Montserrat" panose="00000500000000000000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277588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77588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77588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   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77588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   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77588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   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pietro.elisei@urbasofia.eu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hyperlink" Target="http://cotamp.gis.si/romania/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cotamp.gis.si/attractive_danube/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mailto:Pietro.elisei@urbasofia.eu" TargetMode="External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2.png"/><Relationship Id="rId7" Type="http://schemas.microsoft.com/office/2007/relationships/hdphoto" Target="../media/hdphoto3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png"/><Relationship Id="rId5" Type="http://schemas.microsoft.com/office/2007/relationships/hdphoto" Target="../media/hdphoto2.wdp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7000"/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72FC6FAB-B10C-4F32-82A1-29C16E98DD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>
            <a:normAutofit/>
          </a:bodyPr>
          <a:lstStyle/>
          <a:p>
            <a:pPr algn="l"/>
            <a:r>
              <a:rPr lang="en-GB" sz="3200" b="1" dirty="0">
                <a:latin typeface="+mn-lt"/>
              </a:rPr>
              <a:t>Attractive Danube – Towards evidence-based decision-making in regional policies</a:t>
            </a:r>
            <a:br>
              <a:rPr lang="en-GB" sz="3200" b="1" dirty="0">
                <a:latin typeface="+mn-lt"/>
              </a:rPr>
            </a:br>
            <a:r>
              <a:rPr lang="en-GB" sz="3200" b="1" dirty="0">
                <a:latin typeface="+mn-lt"/>
              </a:rPr>
              <a:t>Memorandum of Understanding</a:t>
            </a:r>
            <a:br>
              <a:rPr lang="en-GB" sz="3200" b="1" dirty="0">
                <a:latin typeface="+mn-lt"/>
              </a:rPr>
            </a:br>
            <a:endParaRPr lang="en-GB" sz="3200" b="1" dirty="0">
              <a:latin typeface="+mn-lt"/>
            </a:endParaRPr>
          </a:p>
        </p:txBody>
      </p:sp>
      <p:sp>
        <p:nvSpPr>
          <p:cNvPr id="3" name="Subtitlu 2">
            <a:extLst>
              <a:ext uri="{FF2B5EF4-FFF2-40B4-BE49-F238E27FC236}">
                <a16:creationId xmlns:a16="http://schemas.microsoft.com/office/drawing/2014/main" id="{6BCC9946-CFD7-4E2C-9CB6-A08DC65554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/>
            <a:r>
              <a:rPr lang="ro-RO" sz="1800" b="1" dirty="0"/>
              <a:t>Dr.-Ing. Pietro Elisei</a:t>
            </a:r>
          </a:p>
          <a:p>
            <a:pPr algn="l"/>
            <a:r>
              <a:rPr lang="ro-RO" sz="1800" b="1" dirty="0">
                <a:solidFill>
                  <a:srgbClr val="C00000"/>
                </a:solidFill>
                <a:hlinkClick r:id="rId3"/>
              </a:rPr>
              <a:t>pietro.elisei@urbasofia.eu</a:t>
            </a:r>
            <a:endParaRPr lang="en-US" sz="1800" b="1" dirty="0">
              <a:solidFill>
                <a:srgbClr val="C00000"/>
              </a:solidFill>
            </a:endParaRPr>
          </a:p>
          <a:p>
            <a:pPr algn="l"/>
            <a:endParaRPr lang="en-US" sz="1800" b="1" dirty="0">
              <a:solidFill>
                <a:srgbClr val="C00000"/>
              </a:solidFill>
            </a:endParaRPr>
          </a:p>
          <a:p>
            <a:pPr algn="l"/>
            <a:r>
              <a:rPr lang="en-US" sz="1800" b="1" dirty="0" err="1">
                <a:solidFill>
                  <a:srgbClr val="C00000"/>
                </a:solidFill>
              </a:rPr>
              <a:t>Bucuresti</a:t>
            </a:r>
            <a:r>
              <a:rPr lang="en-US" sz="1800" b="1" dirty="0">
                <a:solidFill>
                  <a:srgbClr val="C00000"/>
                </a:solidFill>
              </a:rPr>
              <a:t>, 20/05/2019</a:t>
            </a:r>
            <a:endParaRPr lang="en-GB" sz="1800" b="1" dirty="0">
              <a:solidFill>
                <a:srgbClr val="C00000"/>
              </a:solidFill>
            </a:endParaRPr>
          </a:p>
        </p:txBody>
      </p:sp>
      <p:grpSp>
        <p:nvGrpSpPr>
          <p:cNvPr id="11" name="Grupare 10">
            <a:extLst>
              <a:ext uri="{FF2B5EF4-FFF2-40B4-BE49-F238E27FC236}">
                <a16:creationId xmlns:a16="http://schemas.microsoft.com/office/drawing/2014/main" id="{FA9B10F3-B6DD-48DC-A53B-515CEB30EF85}"/>
              </a:ext>
            </a:extLst>
          </p:cNvPr>
          <p:cNvGrpSpPr/>
          <p:nvPr/>
        </p:nvGrpSpPr>
        <p:grpSpPr>
          <a:xfrm>
            <a:off x="7938630" y="6122677"/>
            <a:ext cx="4109304" cy="601200"/>
            <a:chOff x="7938630" y="6122677"/>
            <a:chExt cx="4109304" cy="601200"/>
          </a:xfrm>
        </p:grpSpPr>
        <p:pic>
          <p:nvPicPr>
            <p:cNvPr id="4" name="Imagine 3">
              <a:extLst>
                <a:ext uri="{FF2B5EF4-FFF2-40B4-BE49-F238E27FC236}">
                  <a16:creationId xmlns:a16="http://schemas.microsoft.com/office/drawing/2014/main" id="{D7D5C182-10A9-4844-B531-84270C1236E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82384" y="6124377"/>
              <a:ext cx="1565550" cy="599500"/>
            </a:xfrm>
            <a:prstGeom prst="rect">
              <a:avLst/>
            </a:prstGeom>
          </p:spPr>
        </p:pic>
        <p:pic>
          <p:nvPicPr>
            <p:cNvPr id="9" name="Imagine 8">
              <a:extLst>
                <a:ext uri="{FF2B5EF4-FFF2-40B4-BE49-F238E27FC236}">
                  <a16:creationId xmlns:a16="http://schemas.microsoft.com/office/drawing/2014/main" id="{8B2D30C4-7236-4D48-9741-D7C639BC7A5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986546" y="6122677"/>
              <a:ext cx="1467263" cy="601200"/>
            </a:xfrm>
            <a:prstGeom prst="rect">
              <a:avLst/>
            </a:prstGeom>
          </p:spPr>
        </p:pic>
        <p:pic>
          <p:nvPicPr>
            <p:cNvPr id="10" name="Imagine 9">
              <a:extLst>
                <a:ext uri="{FF2B5EF4-FFF2-40B4-BE49-F238E27FC236}">
                  <a16:creationId xmlns:a16="http://schemas.microsoft.com/office/drawing/2014/main" id="{643FCB06-7F08-4C41-801C-3B8850C756F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938630" y="6122677"/>
              <a:ext cx="898636" cy="601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833516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ine 1">
            <a:extLst>
              <a:ext uri="{FF2B5EF4-FFF2-40B4-BE49-F238E27FC236}">
                <a16:creationId xmlns:a16="http://schemas.microsoft.com/office/drawing/2014/main" id="{C5640ACF-0351-418A-AD49-530544229D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6096000" cy="3429000"/>
          </a:xfrm>
          <a:prstGeom prst="rect">
            <a:avLst/>
          </a:prstGeom>
        </p:spPr>
      </p:pic>
      <p:pic>
        <p:nvPicPr>
          <p:cNvPr id="3" name="Imagine 2">
            <a:extLst>
              <a:ext uri="{FF2B5EF4-FFF2-40B4-BE49-F238E27FC236}">
                <a16:creationId xmlns:a16="http://schemas.microsoft.com/office/drawing/2014/main" id="{116A39EF-5150-4C99-82DF-B5AABD6E74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429000"/>
            <a:ext cx="6096000" cy="3429000"/>
          </a:xfrm>
          <a:prstGeom prst="rect">
            <a:avLst/>
          </a:prstGeom>
        </p:spPr>
      </p:pic>
      <p:pic>
        <p:nvPicPr>
          <p:cNvPr id="5" name="Imagine 4">
            <a:extLst>
              <a:ext uri="{FF2B5EF4-FFF2-40B4-BE49-F238E27FC236}">
                <a16:creationId xmlns:a16="http://schemas.microsoft.com/office/drawing/2014/main" id="{19875994-BCBD-4F3F-9817-629F912AC9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429000"/>
            <a:ext cx="6096000" cy="3429000"/>
          </a:xfrm>
          <a:prstGeom prst="rect">
            <a:avLst/>
          </a:prstGeom>
        </p:spPr>
      </p:pic>
      <p:pic>
        <p:nvPicPr>
          <p:cNvPr id="6" name="Imagine 5">
            <a:extLst>
              <a:ext uri="{FF2B5EF4-FFF2-40B4-BE49-F238E27FC236}">
                <a16:creationId xmlns:a16="http://schemas.microsoft.com/office/drawing/2014/main" id="{ED6DBCD7-EAFA-4F12-80CD-74CCDDB15E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1"/>
            <a:ext cx="6096000" cy="3429000"/>
          </a:xfrm>
          <a:prstGeom prst="rect">
            <a:avLst/>
          </a:prstGeom>
        </p:spPr>
      </p:pic>
      <p:sp>
        <p:nvSpPr>
          <p:cNvPr id="7" name="Dreptunghi: colțuri rotunjite 6">
            <a:extLst>
              <a:ext uri="{FF2B5EF4-FFF2-40B4-BE49-F238E27FC236}">
                <a16:creationId xmlns:a16="http://schemas.microsoft.com/office/drawing/2014/main" id="{7ADA9C8E-BC77-4960-95B2-0D9F22D955C4}"/>
              </a:ext>
            </a:extLst>
          </p:cNvPr>
          <p:cNvSpPr/>
          <p:nvPr/>
        </p:nvSpPr>
        <p:spPr>
          <a:xfrm rot="19278828">
            <a:off x="1255030" y="1135877"/>
            <a:ext cx="4184444" cy="1566662"/>
          </a:xfrm>
          <a:prstGeom prst="roundRect">
            <a:avLst/>
          </a:prstGeom>
          <a:solidFill>
            <a:srgbClr val="20A43A"/>
          </a:solidFill>
          <a:ln w="57150">
            <a:solidFill>
              <a:srgbClr val="E108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chemeClr val="bg1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http://cotamp.gis.si/attractive_danube/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8" name="Dreptunghi: colțuri rotunjite 7">
            <a:extLst>
              <a:ext uri="{FF2B5EF4-FFF2-40B4-BE49-F238E27FC236}">
                <a16:creationId xmlns:a16="http://schemas.microsoft.com/office/drawing/2014/main" id="{B194BB03-C988-46E9-B66B-4FF31E1581AD}"/>
              </a:ext>
            </a:extLst>
          </p:cNvPr>
          <p:cNvSpPr/>
          <p:nvPr/>
        </p:nvSpPr>
        <p:spPr>
          <a:xfrm rot="19278828">
            <a:off x="4852379" y="4042110"/>
            <a:ext cx="4184444" cy="1566662"/>
          </a:xfrm>
          <a:prstGeom prst="roundRect">
            <a:avLst/>
          </a:prstGeom>
          <a:solidFill>
            <a:srgbClr val="C00000"/>
          </a:solidFill>
          <a:ln w="57150">
            <a:solidFill>
              <a:srgbClr val="20A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chemeClr val="bg1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http://cotamp.gis.si/romania/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6942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E37F1C51-FA47-4340-AF1B-E446AAE8F4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4000" dirty="0" err="1">
                <a:latin typeface="+mn-lt"/>
              </a:rPr>
              <a:t>Use</a:t>
            </a:r>
            <a:r>
              <a:rPr lang="ro-RO" sz="4000" dirty="0">
                <a:latin typeface="+mn-lt"/>
              </a:rPr>
              <a:t> of </a:t>
            </a:r>
            <a:r>
              <a:rPr lang="ro-RO" sz="4000" dirty="0" err="1">
                <a:latin typeface="+mn-lt"/>
              </a:rPr>
              <a:t>evidence</a:t>
            </a:r>
            <a:r>
              <a:rPr lang="ro-RO" sz="4000" dirty="0">
                <a:latin typeface="+mn-lt"/>
              </a:rPr>
              <a:t> in </a:t>
            </a:r>
            <a:r>
              <a:rPr lang="ro-RO" sz="4000" dirty="0" err="1">
                <a:latin typeface="+mn-lt"/>
              </a:rPr>
              <a:t>the</a:t>
            </a:r>
            <a:r>
              <a:rPr lang="ro-RO" sz="4000" dirty="0">
                <a:latin typeface="+mn-lt"/>
              </a:rPr>
              <a:t> real </a:t>
            </a:r>
            <a:r>
              <a:rPr lang="ro-RO" sz="4000" dirty="0" err="1">
                <a:latin typeface="+mn-lt"/>
              </a:rPr>
              <a:t>world</a:t>
            </a:r>
            <a:r>
              <a:rPr lang="ro-RO" sz="4000" dirty="0">
                <a:latin typeface="+mn-lt"/>
              </a:rPr>
              <a:t> of </a:t>
            </a:r>
            <a:r>
              <a:rPr lang="ro-RO" sz="4000" dirty="0" err="1">
                <a:latin typeface="+mn-lt"/>
              </a:rPr>
              <a:t>planning</a:t>
            </a:r>
            <a:endParaRPr lang="en-GB" sz="4000" dirty="0">
              <a:latin typeface="+mn-lt"/>
            </a:endParaRPr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1DB3E610-4F44-4829-8726-D6E1BBA352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>
                <a:solidFill>
                  <a:srgbClr val="C00000"/>
                </a:solidFill>
              </a:rPr>
              <a:t>The messy world of policy-making and planning is littered with practical and institutional shortcomings which are far from the perfect rational model that the rhetoric of evidence-based planning leads us to believe. </a:t>
            </a:r>
            <a:r>
              <a:rPr lang="en-GB" dirty="0"/>
              <a:t>It is also infused with political and social ideologies and laden with value judgments</a:t>
            </a:r>
            <a:r>
              <a:rPr lang="ro-RO" dirty="0"/>
              <a:t> (</a:t>
            </a:r>
            <a:r>
              <a:rPr lang="ro-RO" dirty="0" err="1"/>
              <a:t>Davoudi</a:t>
            </a:r>
            <a:r>
              <a:rPr lang="ro-RO" dirty="0"/>
              <a:t>, S., 2006).</a:t>
            </a:r>
          </a:p>
          <a:p>
            <a:pPr marL="0" indent="0">
              <a:buNone/>
            </a:pPr>
            <a:endParaRPr lang="ro-RO" dirty="0"/>
          </a:p>
          <a:p>
            <a:pPr marL="0" indent="0">
              <a:buNone/>
            </a:pPr>
            <a:r>
              <a:rPr lang="ro-RO" dirty="0" err="1"/>
              <a:t>Policy</a:t>
            </a:r>
            <a:r>
              <a:rPr lang="ro-RO" dirty="0"/>
              <a:t> </a:t>
            </a:r>
            <a:r>
              <a:rPr lang="ro-RO" dirty="0" err="1"/>
              <a:t>Making</a:t>
            </a:r>
            <a:r>
              <a:rPr lang="ro-RO" dirty="0"/>
              <a:t> i</a:t>
            </a:r>
            <a:r>
              <a:rPr lang="en-GB" dirty="0"/>
              <a:t>s a matter of borrowing and copying bits and pieces of ideas from elsewhere, drawing upon and amending locally tried and tested approaches, cannibalising theories, research, trends and fashions and not infrequently </a:t>
            </a:r>
            <a:r>
              <a:rPr lang="en-GB" dirty="0">
                <a:solidFill>
                  <a:srgbClr val="C00000"/>
                </a:solidFill>
              </a:rPr>
              <a:t>flailing around for anything at all that looks as if it might work</a:t>
            </a:r>
            <a:r>
              <a:rPr lang="ro-RO" dirty="0">
                <a:solidFill>
                  <a:srgbClr val="C00000"/>
                </a:solidFill>
              </a:rPr>
              <a:t> </a:t>
            </a:r>
            <a:r>
              <a:rPr lang="ro-RO" dirty="0"/>
              <a:t>(Ball, 1998).</a:t>
            </a:r>
          </a:p>
          <a:p>
            <a:pPr marL="0" indent="0">
              <a:buNone/>
            </a:pPr>
            <a:endParaRPr lang="ro-RO" dirty="0"/>
          </a:p>
          <a:p>
            <a:pPr marL="0" indent="0">
              <a:buNone/>
            </a:pPr>
            <a:endParaRPr lang="en-GB" dirty="0"/>
          </a:p>
        </p:txBody>
      </p:sp>
      <p:grpSp>
        <p:nvGrpSpPr>
          <p:cNvPr id="5" name="Grupare 4">
            <a:extLst>
              <a:ext uri="{FF2B5EF4-FFF2-40B4-BE49-F238E27FC236}">
                <a16:creationId xmlns:a16="http://schemas.microsoft.com/office/drawing/2014/main" id="{52F7FC57-F37D-430F-8C15-2A4B639DF861}"/>
              </a:ext>
            </a:extLst>
          </p:cNvPr>
          <p:cNvGrpSpPr/>
          <p:nvPr/>
        </p:nvGrpSpPr>
        <p:grpSpPr>
          <a:xfrm>
            <a:off x="7938630" y="6122677"/>
            <a:ext cx="4109304" cy="601200"/>
            <a:chOff x="7938630" y="6122677"/>
            <a:chExt cx="4109304" cy="601200"/>
          </a:xfrm>
        </p:grpSpPr>
        <p:pic>
          <p:nvPicPr>
            <p:cNvPr id="6" name="Imagine 5">
              <a:extLst>
                <a:ext uri="{FF2B5EF4-FFF2-40B4-BE49-F238E27FC236}">
                  <a16:creationId xmlns:a16="http://schemas.microsoft.com/office/drawing/2014/main" id="{535670CC-38D1-4349-A504-A965BB6C8BE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82384" y="6124377"/>
              <a:ext cx="1565550" cy="599500"/>
            </a:xfrm>
            <a:prstGeom prst="rect">
              <a:avLst/>
            </a:prstGeom>
          </p:spPr>
        </p:pic>
        <p:pic>
          <p:nvPicPr>
            <p:cNvPr id="7" name="Imagine 6">
              <a:extLst>
                <a:ext uri="{FF2B5EF4-FFF2-40B4-BE49-F238E27FC236}">
                  <a16:creationId xmlns:a16="http://schemas.microsoft.com/office/drawing/2014/main" id="{895CC02A-CC5B-4BC9-8345-31B4C02D975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86546" y="6122677"/>
              <a:ext cx="1467263" cy="601200"/>
            </a:xfrm>
            <a:prstGeom prst="rect">
              <a:avLst/>
            </a:prstGeom>
          </p:spPr>
        </p:pic>
        <p:pic>
          <p:nvPicPr>
            <p:cNvPr id="8" name="Imagine 7">
              <a:extLst>
                <a:ext uri="{FF2B5EF4-FFF2-40B4-BE49-F238E27FC236}">
                  <a16:creationId xmlns:a16="http://schemas.microsoft.com/office/drawing/2014/main" id="{21A99361-0FB6-41A1-BD2F-FD7EDF9F7C0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38630" y="6122677"/>
              <a:ext cx="898636" cy="601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236114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A887C402-6A7E-4C84-8375-FCF6D23629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b="1" dirty="0"/>
              <a:t>Territorial Attractiveness: a </a:t>
            </a:r>
            <a:r>
              <a:rPr lang="ro-RO" sz="4000" b="1" dirty="0"/>
              <a:t>complex </a:t>
            </a:r>
            <a:r>
              <a:rPr lang="ro-RO" sz="4000" b="1" dirty="0" err="1"/>
              <a:t>planning</a:t>
            </a:r>
            <a:r>
              <a:rPr lang="ro-RO" sz="4000" b="1" dirty="0"/>
              <a:t> </a:t>
            </a:r>
            <a:r>
              <a:rPr lang="ro-RO" sz="4000" b="1" dirty="0" err="1"/>
              <a:t>process</a:t>
            </a:r>
            <a:r>
              <a:rPr lang="ro-RO" sz="4000" b="1" dirty="0"/>
              <a:t>/concept </a:t>
            </a:r>
            <a:endParaRPr lang="en-GB" sz="4000" dirty="0"/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F16CA3C6-8C79-4E62-87D7-3F5ABF7A2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5158" y="1690688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dirty="0"/>
              <a:t>In a nutshell, </a:t>
            </a:r>
            <a:r>
              <a:rPr lang="en-GB" b="1" dirty="0"/>
              <a:t>ATTRACTIVE DANUBE </a:t>
            </a:r>
            <a:r>
              <a:rPr lang="en-GB" dirty="0"/>
              <a:t>aims at strengthening </a:t>
            </a:r>
            <a:r>
              <a:rPr lang="en-GB" b="1" dirty="0">
                <a:solidFill>
                  <a:srgbClr val="0070C0"/>
                </a:solidFill>
              </a:rPr>
              <a:t>multilevel and transnational governance</a:t>
            </a:r>
            <a:r>
              <a:rPr lang="ro-RO" b="1" dirty="0">
                <a:solidFill>
                  <a:srgbClr val="0070C0"/>
                </a:solidFill>
              </a:rPr>
              <a:t> </a:t>
            </a:r>
            <a:r>
              <a:rPr lang="en-GB" b="1" dirty="0"/>
              <a:t>and</a:t>
            </a:r>
            <a:r>
              <a:rPr lang="en-GB" b="1" dirty="0">
                <a:solidFill>
                  <a:srgbClr val="0070C0"/>
                </a:solidFill>
              </a:rPr>
              <a:t> institutional capacities of policy planners </a:t>
            </a:r>
            <a:r>
              <a:rPr lang="en-GB" b="1" dirty="0"/>
              <a:t>involved in </a:t>
            </a:r>
            <a:r>
              <a:rPr lang="en-GB" b="1" dirty="0">
                <a:solidFill>
                  <a:srgbClr val="0070C0"/>
                </a:solidFill>
              </a:rPr>
              <a:t>territorial development of the Danube</a:t>
            </a:r>
            <a:r>
              <a:rPr lang="ro-RO" b="1" dirty="0">
                <a:solidFill>
                  <a:srgbClr val="0070C0"/>
                </a:solidFill>
              </a:rPr>
              <a:t> </a:t>
            </a:r>
            <a:r>
              <a:rPr lang="en-GB" b="1" dirty="0">
                <a:solidFill>
                  <a:srgbClr val="0070C0"/>
                </a:solidFill>
              </a:rPr>
              <a:t>Region</a:t>
            </a:r>
            <a:r>
              <a:rPr lang="en-GB" dirty="0"/>
              <a:t>, which will result in </a:t>
            </a:r>
            <a:r>
              <a:rPr lang="en-GB" b="1" dirty="0">
                <a:solidFill>
                  <a:srgbClr val="0070C0"/>
                </a:solidFill>
              </a:rPr>
              <a:t>more harmonised governance system </a:t>
            </a:r>
            <a:r>
              <a:rPr lang="en-GB" dirty="0"/>
              <a:t>of the area.</a:t>
            </a:r>
          </a:p>
          <a:p>
            <a:pPr marL="0" indent="0">
              <a:buNone/>
            </a:pPr>
            <a:endParaRPr lang="ro-RO" dirty="0"/>
          </a:p>
          <a:p>
            <a:r>
              <a:rPr lang="en-GB" dirty="0">
                <a:solidFill>
                  <a:srgbClr val="C00000"/>
                </a:solidFill>
              </a:rPr>
              <a:t>It is to focus the attention on the operational meanings</a:t>
            </a:r>
            <a:r>
              <a:rPr lang="ro-RO" dirty="0">
                <a:solidFill>
                  <a:srgbClr val="C00000"/>
                </a:solidFill>
              </a:rPr>
              <a:t> </a:t>
            </a:r>
            <a:r>
              <a:rPr lang="en-GB" dirty="0">
                <a:solidFill>
                  <a:srgbClr val="C00000"/>
                </a:solidFill>
              </a:rPr>
              <a:t>of the territorial cohesion, that is to firstly understand how territory matters. In other words,</a:t>
            </a:r>
            <a:r>
              <a:rPr lang="ro-RO" dirty="0">
                <a:solidFill>
                  <a:srgbClr val="C00000"/>
                </a:solidFill>
              </a:rPr>
              <a:t> </a:t>
            </a:r>
            <a:r>
              <a:rPr lang="en-GB" dirty="0">
                <a:solidFill>
                  <a:srgbClr val="C00000"/>
                </a:solidFill>
              </a:rPr>
              <a:t>to link development and places and going beyond the mere social and economic dimensions of</a:t>
            </a:r>
            <a:r>
              <a:rPr lang="ro-RO" dirty="0">
                <a:solidFill>
                  <a:srgbClr val="C00000"/>
                </a:solidFill>
              </a:rPr>
              <a:t> </a:t>
            </a:r>
            <a:r>
              <a:rPr lang="en-GB" dirty="0">
                <a:solidFill>
                  <a:srgbClr val="C00000"/>
                </a:solidFill>
              </a:rPr>
              <a:t>cohesion. </a:t>
            </a:r>
            <a:endParaRPr lang="ro-RO" dirty="0">
              <a:solidFill>
                <a:srgbClr val="C00000"/>
              </a:solidFill>
            </a:endParaRPr>
          </a:p>
          <a:p>
            <a:r>
              <a:rPr lang="en-GB" dirty="0">
                <a:solidFill>
                  <a:srgbClr val="C00000"/>
                </a:solidFill>
              </a:rPr>
              <a:t>It is not to homogenize territorial diversity, but it is to design policies to valorise it. </a:t>
            </a:r>
            <a:r>
              <a:rPr lang="en-GB" dirty="0"/>
              <a:t>The</a:t>
            </a:r>
            <a:r>
              <a:rPr lang="ro-RO" dirty="0"/>
              <a:t> </a:t>
            </a:r>
            <a:r>
              <a:rPr lang="en-GB" dirty="0"/>
              <a:t>harmonization effects of good territorial cohesion policies should reduce the regional differences</a:t>
            </a:r>
            <a:r>
              <a:rPr lang="ro-RO" dirty="0"/>
              <a:t> </a:t>
            </a:r>
            <a:r>
              <a:rPr lang="en-GB" dirty="0"/>
              <a:t>within the Union and promote, facilitate trans-regional and cross border cooperation.</a:t>
            </a:r>
            <a:endParaRPr lang="ro-RO" dirty="0"/>
          </a:p>
        </p:txBody>
      </p:sp>
      <p:grpSp>
        <p:nvGrpSpPr>
          <p:cNvPr id="5" name="Grupare 4">
            <a:extLst>
              <a:ext uri="{FF2B5EF4-FFF2-40B4-BE49-F238E27FC236}">
                <a16:creationId xmlns:a16="http://schemas.microsoft.com/office/drawing/2014/main" id="{FA1F8BF3-D493-4E73-823B-DCB7DB077DA7}"/>
              </a:ext>
            </a:extLst>
          </p:cNvPr>
          <p:cNvGrpSpPr/>
          <p:nvPr/>
        </p:nvGrpSpPr>
        <p:grpSpPr>
          <a:xfrm>
            <a:off x="7938630" y="6122677"/>
            <a:ext cx="4109304" cy="601200"/>
            <a:chOff x="7938630" y="6122677"/>
            <a:chExt cx="4109304" cy="601200"/>
          </a:xfrm>
        </p:grpSpPr>
        <p:pic>
          <p:nvPicPr>
            <p:cNvPr id="6" name="Imagine 5">
              <a:extLst>
                <a:ext uri="{FF2B5EF4-FFF2-40B4-BE49-F238E27FC236}">
                  <a16:creationId xmlns:a16="http://schemas.microsoft.com/office/drawing/2014/main" id="{FDC17C7D-57C3-4767-83C9-D0C0D700934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82384" y="6124377"/>
              <a:ext cx="1565550" cy="599500"/>
            </a:xfrm>
            <a:prstGeom prst="rect">
              <a:avLst/>
            </a:prstGeom>
          </p:spPr>
        </p:pic>
        <p:pic>
          <p:nvPicPr>
            <p:cNvPr id="7" name="Imagine 6">
              <a:extLst>
                <a:ext uri="{FF2B5EF4-FFF2-40B4-BE49-F238E27FC236}">
                  <a16:creationId xmlns:a16="http://schemas.microsoft.com/office/drawing/2014/main" id="{223A9129-783C-4CBD-B71E-8FA48EC0D20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86546" y="6122677"/>
              <a:ext cx="1467263" cy="601200"/>
            </a:xfrm>
            <a:prstGeom prst="rect">
              <a:avLst/>
            </a:prstGeom>
          </p:spPr>
        </p:pic>
        <p:pic>
          <p:nvPicPr>
            <p:cNvPr id="8" name="Imagine 7">
              <a:extLst>
                <a:ext uri="{FF2B5EF4-FFF2-40B4-BE49-F238E27FC236}">
                  <a16:creationId xmlns:a16="http://schemas.microsoft.com/office/drawing/2014/main" id="{2E80692D-C0A0-413B-8D56-33CBABE4F74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38630" y="6122677"/>
              <a:ext cx="898636" cy="601200"/>
            </a:xfrm>
            <a:prstGeom prst="rect">
              <a:avLst/>
            </a:prstGeom>
          </p:spPr>
        </p:pic>
      </p:grpSp>
      <p:sp>
        <p:nvSpPr>
          <p:cNvPr id="9" name="Săgeată: dreapta 8">
            <a:extLst>
              <a:ext uri="{FF2B5EF4-FFF2-40B4-BE49-F238E27FC236}">
                <a16:creationId xmlns:a16="http://schemas.microsoft.com/office/drawing/2014/main" id="{7BE8C41D-0AE8-4451-9AC7-16AA93883213}"/>
              </a:ext>
            </a:extLst>
          </p:cNvPr>
          <p:cNvSpPr/>
          <p:nvPr/>
        </p:nvSpPr>
        <p:spPr>
          <a:xfrm>
            <a:off x="551872" y="4512419"/>
            <a:ext cx="286328" cy="314334"/>
          </a:xfrm>
          <a:prstGeom prst="rightArrow">
            <a:avLst/>
          </a:prstGeom>
          <a:solidFill>
            <a:srgbClr val="20A43A"/>
          </a:solidFill>
          <a:ln>
            <a:solidFill>
              <a:srgbClr val="20A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ăgeată: dreapta 9">
            <a:extLst>
              <a:ext uri="{FF2B5EF4-FFF2-40B4-BE49-F238E27FC236}">
                <a16:creationId xmlns:a16="http://schemas.microsoft.com/office/drawing/2014/main" id="{D21B15E1-B004-4F90-9FC6-ADFC9BA6EC7F}"/>
              </a:ext>
            </a:extLst>
          </p:cNvPr>
          <p:cNvSpPr/>
          <p:nvPr/>
        </p:nvSpPr>
        <p:spPr>
          <a:xfrm>
            <a:off x="578078" y="3271833"/>
            <a:ext cx="286328" cy="314334"/>
          </a:xfrm>
          <a:prstGeom prst="rightArrow">
            <a:avLst/>
          </a:prstGeom>
          <a:solidFill>
            <a:srgbClr val="20A43A"/>
          </a:solidFill>
          <a:ln>
            <a:solidFill>
              <a:srgbClr val="20A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545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reptunghi 1">
            <a:extLst>
              <a:ext uri="{FF2B5EF4-FFF2-40B4-BE49-F238E27FC236}">
                <a16:creationId xmlns:a16="http://schemas.microsoft.com/office/drawing/2014/main" id="{E8394279-90A2-488A-ADFD-4BD06A00AC88}"/>
              </a:ext>
            </a:extLst>
          </p:cNvPr>
          <p:cNvSpPr/>
          <p:nvPr/>
        </p:nvSpPr>
        <p:spPr>
          <a:xfrm>
            <a:off x="1184988" y="2659224"/>
            <a:ext cx="2369975" cy="14369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dirty="0"/>
              <a:t>THE PICTURE</a:t>
            </a:r>
            <a:endParaRPr lang="en-GB" dirty="0"/>
          </a:p>
        </p:txBody>
      </p:sp>
      <p:sp>
        <p:nvSpPr>
          <p:cNvPr id="3" name="Dreptunghi 2">
            <a:extLst>
              <a:ext uri="{FF2B5EF4-FFF2-40B4-BE49-F238E27FC236}">
                <a16:creationId xmlns:a16="http://schemas.microsoft.com/office/drawing/2014/main" id="{022F4E21-567B-4894-B317-B063941C059E}"/>
              </a:ext>
            </a:extLst>
          </p:cNvPr>
          <p:cNvSpPr/>
          <p:nvPr/>
        </p:nvSpPr>
        <p:spPr>
          <a:xfrm>
            <a:off x="4579775" y="2659223"/>
            <a:ext cx="2369975" cy="14369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dirty="0"/>
              <a:t>ITS EVOLUTION</a:t>
            </a:r>
            <a:endParaRPr lang="en-GB" dirty="0"/>
          </a:p>
        </p:txBody>
      </p:sp>
      <p:sp>
        <p:nvSpPr>
          <p:cNvPr id="4" name="Dreptunghi 3">
            <a:extLst>
              <a:ext uri="{FF2B5EF4-FFF2-40B4-BE49-F238E27FC236}">
                <a16:creationId xmlns:a16="http://schemas.microsoft.com/office/drawing/2014/main" id="{7E7E4F6F-9BA0-495B-8B0D-877C6E235951}"/>
              </a:ext>
            </a:extLst>
          </p:cNvPr>
          <p:cNvSpPr/>
          <p:nvPr/>
        </p:nvSpPr>
        <p:spPr>
          <a:xfrm>
            <a:off x="7974562" y="2659223"/>
            <a:ext cx="2369975" cy="14369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dirty="0"/>
              <a:t>HOW TO MAKE THE EVOLUTION HAPPEN</a:t>
            </a:r>
            <a:endParaRPr lang="en-GB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CD5D50C-422C-420D-B1E4-BC68A905DEFC}"/>
              </a:ext>
            </a:extLst>
          </p:cNvPr>
          <p:cNvSpPr/>
          <p:nvPr/>
        </p:nvSpPr>
        <p:spPr>
          <a:xfrm>
            <a:off x="1478901" y="4571999"/>
            <a:ext cx="1782147" cy="17821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400" dirty="0"/>
              <a:t>INDICATORS FOR TERRITORIAL ATLAS</a:t>
            </a:r>
            <a:endParaRPr lang="en-GB" sz="1400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399E6A4-5BBA-44F8-8CB1-FE77A73E7AAD}"/>
              </a:ext>
            </a:extLst>
          </p:cNvPr>
          <p:cNvSpPr/>
          <p:nvPr/>
        </p:nvSpPr>
        <p:spPr>
          <a:xfrm>
            <a:off x="4873688" y="4571999"/>
            <a:ext cx="1782147" cy="17821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400" dirty="0"/>
              <a:t>PLATFORM,DATA, SPATIAL CONTEXTUALIZATION + AI</a:t>
            </a:r>
            <a:endParaRPr lang="en-GB" sz="1400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1E89DA2-632C-412A-97B3-0AA0FD2F24D6}"/>
              </a:ext>
            </a:extLst>
          </p:cNvPr>
          <p:cNvSpPr/>
          <p:nvPr/>
        </p:nvSpPr>
        <p:spPr>
          <a:xfrm>
            <a:off x="8268475" y="4571999"/>
            <a:ext cx="1782147" cy="17821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400" dirty="0"/>
              <a:t>ACTIVATING PLANNING PROCESSES</a:t>
            </a:r>
            <a:endParaRPr lang="en-GB" sz="1400" dirty="0"/>
          </a:p>
        </p:txBody>
      </p:sp>
      <p:sp>
        <p:nvSpPr>
          <p:cNvPr id="8" name="Săgeată: dreapta 7">
            <a:extLst>
              <a:ext uri="{FF2B5EF4-FFF2-40B4-BE49-F238E27FC236}">
                <a16:creationId xmlns:a16="http://schemas.microsoft.com/office/drawing/2014/main" id="{756933CE-739E-484A-A54F-000CFE899735}"/>
              </a:ext>
            </a:extLst>
          </p:cNvPr>
          <p:cNvSpPr/>
          <p:nvPr/>
        </p:nvSpPr>
        <p:spPr>
          <a:xfrm>
            <a:off x="1184988" y="1427584"/>
            <a:ext cx="9159549" cy="75577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dirty="0"/>
              <a:t>FROM CONCEPT</a:t>
            </a:r>
            <a:r>
              <a:rPr lang="en-US" dirty="0"/>
              <a:t>……………….</a:t>
            </a:r>
            <a:r>
              <a:rPr lang="ro-RO" dirty="0"/>
              <a:t>……………………TO………………..…………………………………..PROCESS</a:t>
            </a:r>
            <a:endParaRPr lang="en-GB" dirty="0"/>
          </a:p>
        </p:txBody>
      </p:sp>
      <p:grpSp>
        <p:nvGrpSpPr>
          <p:cNvPr id="11" name="Grupare 10">
            <a:extLst>
              <a:ext uri="{FF2B5EF4-FFF2-40B4-BE49-F238E27FC236}">
                <a16:creationId xmlns:a16="http://schemas.microsoft.com/office/drawing/2014/main" id="{10D1565A-85EC-4CB5-93A6-5A9D47CA7788}"/>
              </a:ext>
            </a:extLst>
          </p:cNvPr>
          <p:cNvGrpSpPr/>
          <p:nvPr/>
        </p:nvGrpSpPr>
        <p:grpSpPr>
          <a:xfrm>
            <a:off x="164599" y="-419878"/>
            <a:ext cx="11541967" cy="7697755"/>
            <a:chOff x="238473" y="-273626"/>
            <a:chExt cx="11541967" cy="7697755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2C152391-1BF7-4960-9F26-235A4CEBFE15}"/>
                </a:ext>
              </a:extLst>
            </p:cNvPr>
            <p:cNvSpPr/>
            <p:nvPr/>
          </p:nvSpPr>
          <p:spPr>
            <a:xfrm>
              <a:off x="238473" y="-273626"/>
              <a:ext cx="11541967" cy="7697755"/>
            </a:xfrm>
            <a:prstGeom prst="ellipse">
              <a:avLst/>
            </a:prstGeom>
            <a:ln w="76200">
              <a:solidFill>
                <a:srgbClr val="20A43A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Dreptunghi 9">
              <a:extLst>
                <a:ext uri="{FF2B5EF4-FFF2-40B4-BE49-F238E27FC236}">
                  <a16:creationId xmlns:a16="http://schemas.microsoft.com/office/drawing/2014/main" id="{073FBC27-3AB6-40A1-8F0B-B50103289E42}"/>
                </a:ext>
              </a:extLst>
            </p:cNvPr>
            <p:cNvSpPr/>
            <p:nvPr/>
          </p:nvSpPr>
          <p:spPr>
            <a:xfrm>
              <a:off x="3827196" y="2514597"/>
              <a:ext cx="4537608" cy="181947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o-RO" sz="6000" b="1" dirty="0">
                  <a:solidFill>
                    <a:srgbClr val="20A43A"/>
                  </a:solidFill>
                </a:rPr>
                <a:t>TERRITORIAL CAPITAL</a:t>
              </a:r>
              <a:endParaRPr lang="en-GB" sz="6000" b="1" dirty="0">
                <a:solidFill>
                  <a:srgbClr val="20A43A"/>
                </a:solidFill>
              </a:endParaRPr>
            </a:p>
          </p:txBody>
        </p:sp>
      </p:grpSp>
      <p:pic>
        <p:nvPicPr>
          <p:cNvPr id="13" name="Imagine 12">
            <a:extLst>
              <a:ext uri="{FF2B5EF4-FFF2-40B4-BE49-F238E27FC236}">
                <a16:creationId xmlns:a16="http://schemas.microsoft.com/office/drawing/2014/main" id="{3C037DD8-32F5-4DC5-B923-DC15AEBE88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7418" y="6502005"/>
            <a:ext cx="2484582" cy="364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035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reptunghi 1">
            <a:extLst>
              <a:ext uri="{FF2B5EF4-FFF2-40B4-BE49-F238E27FC236}">
                <a16:creationId xmlns:a16="http://schemas.microsoft.com/office/drawing/2014/main" id="{338B8E51-ADA2-4A59-9A12-C3625CA6A237}"/>
              </a:ext>
            </a:extLst>
          </p:cNvPr>
          <p:cNvSpPr/>
          <p:nvPr/>
        </p:nvSpPr>
        <p:spPr>
          <a:xfrm>
            <a:off x="485192" y="990532"/>
            <a:ext cx="1054359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o-RO" sz="2000" dirty="0"/>
              <a:t>M</a:t>
            </a:r>
            <a:r>
              <a:rPr lang="en-GB" sz="2000" dirty="0"/>
              <a:t>ore often the expression </a:t>
            </a:r>
            <a:r>
              <a:rPr lang="en-GB" sz="2000" dirty="0">
                <a:solidFill>
                  <a:srgbClr val="C00000"/>
                </a:solidFill>
              </a:rPr>
              <a:t>territorial capital </a:t>
            </a:r>
            <a:r>
              <a:rPr lang="en-GB" sz="2000" dirty="0"/>
              <a:t>is present in many EU policies</a:t>
            </a:r>
          </a:p>
          <a:p>
            <a:pPr algn="just"/>
            <a:r>
              <a:rPr lang="en-GB" sz="2000" dirty="0"/>
              <a:t>related documentation and debates, it </a:t>
            </a:r>
            <a:r>
              <a:rPr lang="en-GB" sz="2000" dirty="0">
                <a:solidFill>
                  <a:srgbClr val="C00000"/>
                </a:solidFill>
              </a:rPr>
              <a:t>becomes a new “aggregator” of ideas, actions, programs,</a:t>
            </a:r>
          </a:p>
          <a:p>
            <a:pPr algn="just"/>
            <a:r>
              <a:rPr lang="en-GB" sz="2000" dirty="0">
                <a:solidFill>
                  <a:srgbClr val="C00000"/>
                </a:solidFill>
              </a:rPr>
              <a:t>policies orientated to frame or promote regional and urban development</a:t>
            </a:r>
            <a:r>
              <a:rPr lang="en-GB" sz="2000" dirty="0"/>
              <a:t>. Being the notion of territory</a:t>
            </a:r>
            <a:r>
              <a:rPr lang="ro-RO" sz="2000" dirty="0"/>
              <a:t> </a:t>
            </a:r>
            <a:r>
              <a:rPr lang="en-GB" sz="2000" dirty="0"/>
              <a:t>a broad one, </a:t>
            </a:r>
            <a:r>
              <a:rPr lang="en-GB" sz="2000" dirty="0">
                <a:solidFill>
                  <a:srgbClr val="C00000"/>
                </a:solidFill>
              </a:rPr>
              <a:t>it is necessary to identify the many components, or the many capitals, necessary</a:t>
            </a:r>
            <a:r>
              <a:rPr lang="ro-RO" sz="2000" dirty="0">
                <a:solidFill>
                  <a:srgbClr val="C00000"/>
                </a:solidFill>
              </a:rPr>
              <a:t> </a:t>
            </a:r>
            <a:r>
              <a:rPr lang="en-GB" sz="2000" dirty="0">
                <a:solidFill>
                  <a:srgbClr val="C00000"/>
                </a:solidFill>
              </a:rPr>
              <a:t>to frame the concept of territorial capital</a:t>
            </a:r>
            <a:r>
              <a:rPr lang="en-GB" sz="2000" dirty="0"/>
              <a:t>. Before entering the description of these elements,</a:t>
            </a:r>
            <a:r>
              <a:rPr lang="ro-RO" sz="2000" dirty="0"/>
              <a:t> </a:t>
            </a:r>
            <a:r>
              <a:rPr lang="en-GB" sz="2000" dirty="0"/>
              <a:t>it is evident how this concept has been used in several ways, at least as:</a:t>
            </a:r>
            <a:endParaRPr lang="ro-RO" sz="2000" dirty="0"/>
          </a:p>
          <a:p>
            <a:pPr algn="just"/>
            <a:endParaRPr lang="en-GB" sz="2000" dirty="0"/>
          </a:p>
          <a:p>
            <a:pPr algn="just"/>
            <a:r>
              <a:rPr lang="ro-RO" sz="2000" dirty="0"/>
              <a:t>1. </a:t>
            </a:r>
            <a:r>
              <a:rPr lang="en-GB" sz="2000" dirty="0"/>
              <a:t>An </a:t>
            </a:r>
            <a:r>
              <a:rPr lang="en-GB" sz="2000" dirty="0">
                <a:solidFill>
                  <a:srgbClr val="20A43A"/>
                </a:solidFill>
              </a:rPr>
              <a:t>assessing concept </a:t>
            </a:r>
            <a:r>
              <a:rPr lang="en-GB" sz="2000" dirty="0"/>
              <a:t>(to understand state of play and potential of specific region);</a:t>
            </a:r>
            <a:endParaRPr lang="ro-RO" sz="2000" dirty="0"/>
          </a:p>
          <a:p>
            <a:pPr marL="457200" indent="-457200" algn="just">
              <a:buAutoNum type="arabicPeriod"/>
            </a:pPr>
            <a:endParaRPr lang="en-GB" sz="2000" dirty="0"/>
          </a:p>
          <a:p>
            <a:pPr algn="just"/>
            <a:r>
              <a:rPr lang="en-GB" sz="2000" dirty="0"/>
              <a:t>2. A </a:t>
            </a:r>
            <a:r>
              <a:rPr lang="en-GB" sz="2000" dirty="0">
                <a:solidFill>
                  <a:srgbClr val="20A43A"/>
                </a:solidFill>
              </a:rPr>
              <a:t>comparing notion </a:t>
            </a:r>
            <a:r>
              <a:rPr lang="en-GB" sz="2000" dirty="0"/>
              <a:t>(to compare the different state of play and the different capability to</a:t>
            </a:r>
          </a:p>
          <a:p>
            <a:pPr algn="just"/>
            <a:r>
              <a:rPr lang="en-GB" sz="2000" dirty="0"/>
              <a:t>react to specific policies of different regions);</a:t>
            </a:r>
            <a:endParaRPr lang="ro-RO" sz="2000" dirty="0"/>
          </a:p>
          <a:p>
            <a:pPr algn="just"/>
            <a:endParaRPr lang="en-GB" sz="2000" dirty="0"/>
          </a:p>
          <a:p>
            <a:pPr algn="just"/>
            <a:r>
              <a:rPr lang="en-GB" sz="2000" dirty="0"/>
              <a:t>3. As </a:t>
            </a:r>
            <a:r>
              <a:rPr lang="en-GB" sz="2000" dirty="0">
                <a:solidFill>
                  <a:srgbClr val="20A43A"/>
                </a:solidFill>
              </a:rPr>
              <a:t>catalyser for organizing operational development tools </a:t>
            </a:r>
            <a:r>
              <a:rPr lang="en-GB" sz="2000" dirty="0"/>
              <a:t>(designing strategic tools to activate,</a:t>
            </a:r>
          </a:p>
          <a:p>
            <a:pPr algn="just"/>
            <a:r>
              <a:rPr lang="en-GB" sz="2000" dirty="0"/>
              <a:t>re-activate, sustainable development processes and make EU territories more competitive);</a:t>
            </a:r>
            <a:endParaRPr lang="ro-RO" sz="2000" dirty="0"/>
          </a:p>
          <a:p>
            <a:pPr algn="just"/>
            <a:endParaRPr lang="en-GB" sz="2000" dirty="0"/>
          </a:p>
          <a:p>
            <a:pPr algn="just"/>
            <a:r>
              <a:rPr lang="en-GB" sz="2000" dirty="0"/>
              <a:t>4. As </a:t>
            </a:r>
            <a:r>
              <a:rPr lang="en-GB" sz="2000" dirty="0">
                <a:solidFill>
                  <a:srgbClr val="20A43A"/>
                </a:solidFill>
              </a:rPr>
              <a:t>a measure to balance the distance between EU regions’ </a:t>
            </a:r>
            <a:r>
              <a:rPr lang="en-GB" sz="2000" dirty="0"/>
              <a:t>different state of development</a:t>
            </a:r>
          </a:p>
          <a:p>
            <a:pPr algn="just"/>
            <a:r>
              <a:rPr lang="en-GB" sz="2000" dirty="0"/>
              <a:t>(in order to take measure to reduce the distance in the socio-cultural, environmental and</a:t>
            </a:r>
          </a:p>
          <a:p>
            <a:pPr algn="just"/>
            <a:r>
              <a:rPr lang="en-GB" sz="2000" dirty="0"/>
              <a:t>economic parameters between the European territories).</a:t>
            </a:r>
          </a:p>
        </p:txBody>
      </p:sp>
      <p:sp>
        <p:nvSpPr>
          <p:cNvPr id="3" name="CasetăText 2">
            <a:extLst>
              <a:ext uri="{FF2B5EF4-FFF2-40B4-BE49-F238E27FC236}">
                <a16:creationId xmlns:a16="http://schemas.microsoft.com/office/drawing/2014/main" id="{565108EE-04DD-4F93-A27F-76F2F89547DD}"/>
              </a:ext>
            </a:extLst>
          </p:cNvPr>
          <p:cNvSpPr txBox="1"/>
          <p:nvPr/>
        </p:nvSpPr>
        <p:spPr>
          <a:xfrm>
            <a:off x="485192" y="235157"/>
            <a:ext cx="56823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4000" dirty="0"/>
              <a:t>The </a:t>
            </a:r>
            <a:r>
              <a:rPr lang="ro-RO" sz="4000" dirty="0" err="1"/>
              <a:t>territorial</a:t>
            </a:r>
            <a:r>
              <a:rPr lang="ro-RO" sz="4000" dirty="0"/>
              <a:t> capital</a:t>
            </a:r>
            <a:endParaRPr lang="en-GB" sz="4000" dirty="0"/>
          </a:p>
        </p:txBody>
      </p:sp>
      <p:sp>
        <p:nvSpPr>
          <p:cNvPr id="5" name="Săgeată: dreapta 4">
            <a:extLst>
              <a:ext uri="{FF2B5EF4-FFF2-40B4-BE49-F238E27FC236}">
                <a16:creationId xmlns:a16="http://schemas.microsoft.com/office/drawing/2014/main" id="{B967A6FD-A5D6-4D28-9A42-098D9A968240}"/>
              </a:ext>
            </a:extLst>
          </p:cNvPr>
          <p:cNvSpPr/>
          <p:nvPr/>
        </p:nvSpPr>
        <p:spPr>
          <a:xfrm>
            <a:off x="147781" y="3157684"/>
            <a:ext cx="286328" cy="314334"/>
          </a:xfrm>
          <a:prstGeom prst="rightArrow">
            <a:avLst/>
          </a:prstGeom>
          <a:solidFill>
            <a:srgbClr val="20A43A"/>
          </a:solidFill>
          <a:ln>
            <a:solidFill>
              <a:srgbClr val="20A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ăgeată: dreapta 5">
            <a:extLst>
              <a:ext uri="{FF2B5EF4-FFF2-40B4-BE49-F238E27FC236}">
                <a16:creationId xmlns:a16="http://schemas.microsoft.com/office/drawing/2014/main" id="{72CBE681-EE99-438D-8B3E-F60ED70738B4}"/>
              </a:ext>
            </a:extLst>
          </p:cNvPr>
          <p:cNvSpPr/>
          <p:nvPr/>
        </p:nvSpPr>
        <p:spPr>
          <a:xfrm>
            <a:off x="138545" y="3806687"/>
            <a:ext cx="286328" cy="314334"/>
          </a:xfrm>
          <a:prstGeom prst="rightArrow">
            <a:avLst/>
          </a:prstGeom>
          <a:solidFill>
            <a:srgbClr val="20A43A"/>
          </a:solidFill>
          <a:ln>
            <a:solidFill>
              <a:srgbClr val="20A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ăgeată: dreapta 6">
            <a:extLst>
              <a:ext uri="{FF2B5EF4-FFF2-40B4-BE49-F238E27FC236}">
                <a16:creationId xmlns:a16="http://schemas.microsoft.com/office/drawing/2014/main" id="{F77E721A-5D95-432E-BC1D-2E63710CA4EA}"/>
              </a:ext>
            </a:extLst>
          </p:cNvPr>
          <p:cNvSpPr/>
          <p:nvPr/>
        </p:nvSpPr>
        <p:spPr>
          <a:xfrm>
            <a:off x="147781" y="4682540"/>
            <a:ext cx="286328" cy="314334"/>
          </a:xfrm>
          <a:prstGeom prst="rightArrow">
            <a:avLst/>
          </a:prstGeom>
          <a:solidFill>
            <a:srgbClr val="20A43A"/>
          </a:solidFill>
          <a:ln>
            <a:solidFill>
              <a:srgbClr val="20A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ăgeată: dreapta 7">
            <a:extLst>
              <a:ext uri="{FF2B5EF4-FFF2-40B4-BE49-F238E27FC236}">
                <a16:creationId xmlns:a16="http://schemas.microsoft.com/office/drawing/2014/main" id="{78D49BE5-50E7-4B11-9788-C8D064B30208}"/>
              </a:ext>
            </a:extLst>
          </p:cNvPr>
          <p:cNvSpPr/>
          <p:nvPr/>
        </p:nvSpPr>
        <p:spPr>
          <a:xfrm>
            <a:off x="138545" y="5666213"/>
            <a:ext cx="286328" cy="314334"/>
          </a:xfrm>
          <a:prstGeom prst="rightArrow">
            <a:avLst/>
          </a:prstGeom>
          <a:solidFill>
            <a:srgbClr val="20A43A"/>
          </a:solidFill>
          <a:ln>
            <a:solidFill>
              <a:srgbClr val="20A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upare 8">
            <a:extLst>
              <a:ext uri="{FF2B5EF4-FFF2-40B4-BE49-F238E27FC236}">
                <a16:creationId xmlns:a16="http://schemas.microsoft.com/office/drawing/2014/main" id="{23FCD8C9-CD5A-41CD-A320-76AF416C4BF5}"/>
              </a:ext>
            </a:extLst>
          </p:cNvPr>
          <p:cNvGrpSpPr/>
          <p:nvPr/>
        </p:nvGrpSpPr>
        <p:grpSpPr>
          <a:xfrm>
            <a:off x="8082696" y="0"/>
            <a:ext cx="4109304" cy="601200"/>
            <a:chOff x="7938630" y="6122677"/>
            <a:chExt cx="4109304" cy="601200"/>
          </a:xfrm>
        </p:grpSpPr>
        <p:pic>
          <p:nvPicPr>
            <p:cNvPr id="10" name="Imagine 9">
              <a:extLst>
                <a:ext uri="{FF2B5EF4-FFF2-40B4-BE49-F238E27FC236}">
                  <a16:creationId xmlns:a16="http://schemas.microsoft.com/office/drawing/2014/main" id="{75055C62-07E1-4E83-891D-442B4017816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82384" y="6124377"/>
              <a:ext cx="1565550" cy="599500"/>
            </a:xfrm>
            <a:prstGeom prst="rect">
              <a:avLst/>
            </a:prstGeom>
          </p:spPr>
        </p:pic>
        <p:pic>
          <p:nvPicPr>
            <p:cNvPr id="11" name="Imagine 10">
              <a:extLst>
                <a:ext uri="{FF2B5EF4-FFF2-40B4-BE49-F238E27FC236}">
                  <a16:creationId xmlns:a16="http://schemas.microsoft.com/office/drawing/2014/main" id="{8CEAE4C2-D97D-4B31-B4A1-665FA6C54DA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86546" y="6122677"/>
              <a:ext cx="1467263" cy="601200"/>
            </a:xfrm>
            <a:prstGeom prst="rect">
              <a:avLst/>
            </a:prstGeom>
          </p:spPr>
        </p:pic>
        <p:pic>
          <p:nvPicPr>
            <p:cNvPr id="12" name="Imagine 11">
              <a:extLst>
                <a:ext uri="{FF2B5EF4-FFF2-40B4-BE49-F238E27FC236}">
                  <a16:creationId xmlns:a16="http://schemas.microsoft.com/office/drawing/2014/main" id="{E945E536-FDE3-4FCD-B05C-978654AF5F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38630" y="6122677"/>
              <a:ext cx="898636" cy="601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223507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ine 2">
            <a:extLst>
              <a:ext uri="{FF2B5EF4-FFF2-40B4-BE49-F238E27FC236}">
                <a16:creationId xmlns:a16="http://schemas.microsoft.com/office/drawing/2014/main" id="{A2C2D11D-F4B1-4D1E-A457-8E9C1FA7C9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192" y="942975"/>
            <a:ext cx="10737202" cy="5915025"/>
          </a:xfrm>
          <a:prstGeom prst="rect">
            <a:avLst/>
          </a:prstGeom>
        </p:spPr>
      </p:pic>
      <p:sp>
        <p:nvSpPr>
          <p:cNvPr id="4" name="CasetăText 3">
            <a:extLst>
              <a:ext uri="{FF2B5EF4-FFF2-40B4-BE49-F238E27FC236}">
                <a16:creationId xmlns:a16="http://schemas.microsoft.com/office/drawing/2014/main" id="{981EDBB3-8CDE-4434-AE38-0E4790FCD883}"/>
              </a:ext>
            </a:extLst>
          </p:cNvPr>
          <p:cNvSpPr txBox="1"/>
          <p:nvPr/>
        </p:nvSpPr>
        <p:spPr>
          <a:xfrm>
            <a:off x="485192" y="235157"/>
            <a:ext cx="56823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4000" b="1" dirty="0" err="1">
                <a:solidFill>
                  <a:srgbClr val="20A43A"/>
                </a:solidFill>
              </a:rPr>
              <a:t>Tangible</a:t>
            </a:r>
            <a:r>
              <a:rPr lang="ro-RO" sz="4000" b="1" dirty="0">
                <a:solidFill>
                  <a:srgbClr val="20A43A"/>
                </a:solidFill>
              </a:rPr>
              <a:t> </a:t>
            </a:r>
            <a:r>
              <a:rPr lang="ro-RO" sz="4000" b="1" dirty="0" err="1">
                <a:solidFill>
                  <a:srgbClr val="20A43A"/>
                </a:solidFill>
              </a:rPr>
              <a:t>and</a:t>
            </a:r>
            <a:r>
              <a:rPr lang="ro-RO" sz="4000" b="1" dirty="0">
                <a:solidFill>
                  <a:srgbClr val="20A43A"/>
                </a:solidFill>
              </a:rPr>
              <a:t> </a:t>
            </a:r>
            <a:r>
              <a:rPr lang="ro-RO" sz="4000" b="1" dirty="0" err="1">
                <a:solidFill>
                  <a:srgbClr val="20A43A"/>
                </a:solidFill>
              </a:rPr>
              <a:t>intangible</a:t>
            </a:r>
            <a:endParaRPr lang="en-GB" sz="4000" b="1" dirty="0">
              <a:solidFill>
                <a:srgbClr val="20A43A"/>
              </a:solidFill>
            </a:endParaRPr>
          </a:p>
        </p:txBody>
      </p:sp>
      <p:grpSp>
        <p:nvGrpSpPr>
          <p:cNvPr id="6" name="Grupare 5">
            <a:extLst>
              <a:ext uri="{FF2B5EF4-FFF2-40B4-BE49-F238E27FC236}">
                <a16:creationId xmlns:a16="http://schemas.microsoft.com/office/drawing/2014/main" id="{23DB5F90-E98E-485F-8EDA-C5ECF8E15940}"/>
              </a:ext>
            </a:extLst>
          </p:cNvPr>
          <p:cNvGrpSpPr/>
          <p:nvPr/>
        </p:nvGrpSpPr>
        <p:grpSpPr>
          <a:xfrm rot="5400000">
            <a:off x="9758190" y="4497085"/>
            <a:ext cx="4109304" cy="601200"/>
            <a:chOff x="7938630" y="6122677"/>
            <a:chExt cx="4109304" cy="601200"/>
          </a:xfrm>
        </p:grpSpPr>
        <p:pic>
          <p:nvPicPr>
            <p:cNvPr id="7" name="Imagine 6">
              <a:extLst>
                <a:ext uri="{FF2B5EF4-FFF2-40B4-BE49-F238E27FC236}">
                  <a16:creationId xmlns:a16="http://schemas.microsoft.com/office/drawing/2014/main" id="{4EE0E52F-DC0D-479E-8E42-39CE93CEA1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82384" y="6124377"/>
              <a:ext cx="1565550" cy="599500"/>
            </a:xfrm>
            <a:prstGeom prst="rect">
              <a:avLst/>
            </a:prstGeom>
          </p:spPr>
        </p:pic>
        <p:pic>
          <p:nvPicPr>
            <p:cNvPr id="8" name="Imagine 7">
              <a:extLst>
                <a:ext uri="{FF2B5EF4-FFF2-40B4-BE49-F238E27FC236}">
                  <a16:creationId xmlns:a16="http://schemas.microsoft.com/office/drawing/2014/main" id="{92445A18-C44F-49BF-981B-9A417B1FD0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986546" y="6122677"/>
              <a:ext cx="1467263" cy="601200"/>
            </a:xfrm>
            <a:prstGeom prst="rect">
              <a:avLst/>
            </a:prstGeom>
          </p:spPr>
        </p:pic>
        <p:pic>
          <p:nvPicPr>
            <p:cNvPr id="9" name="Imagine 8">
              <a:extLst>
                <a:ext uri="{FF2B5EF4-FFF2-40B4-BE49-F238E27FC236}">
                  <a16:creationId xmlns:a16="http://schemas.microsoft.com/office/drawing/2014/main" id="{77FAD4F3-0D26-45FB-BEB9-842369F8821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938630" y="6122677"/>
              <a:ext cx="898636" cy="601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232784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ine 1">
            <a:extLst>
              <a:ext uri="{FF2B5EF4-FFF2-40B4-BE49-F238E27FC236}">
                <a16:creationId xmlns:a16="http://schemas.microsoft.com/office/drawing/2014/main" id="{657FA9B1-EC49-4FB4-B1D7-8DD462BCB7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Dreptunghi 4">
            <a:extLst>
              <a:ext uri="{FF2B5EF4-FFF2-40B4-BE49-F238E27FC236}">
                <a16:creationId xmlns:a16="http://schemas.microsoft.com/office/drawing/2014/main" id="{0D055612-6BD5-41FB-B287-161E34A7AC6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CasetăText 5">
            <a:extLst>
              <a:ext uri="{FF2B5EF4-FFF2-40B4-BE49-F238E27FC236}">
                <a16:creationId xmlns:a16="http://schemas.microsoft.com/office/drawing/2014/main" id="{765559AE-A23D-46D0-9C4D-F246182170CE}"/>
              </a:ext>
            </a:extLst>
          </p:cNvPr>
          <p:cNvSpPr txBox="1"/>
          <p:nvPr/>
        </p:nvSpPr>
        <p:spPr>
          <a:xfrm>
            <a:off x="743579" y="324059"/>
            <a:ext cx="10932606" cy="600164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57150">
            <a:solidFill>
              <a:srgbClr val="20A43A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Commitment and agreement</a:t>
            </a:r>
          </a:p>
          <a:p>
            <a:endParaRPr lang="en-GB" dirty="0"/>
          </a:p>
          <a:p>
            <a:r>
              <a:rPr lang="en-GB" dirty="0">
                <a:solidFill>
                  <a:schemeClr val="bg1"/>
                </a:solidFill>
              </a:rPr>
              <a:t>On the basis of the above outlined project activities and objectives indicated in the Policy Recommendations and encouraged by a dialogue in the frame of participatory evidence-based planning on different levels of the Attractive Danube project the Associated Strategic Partner EUSDR PA 10 represented by representatives from EUSDR PA 10 Steering Group agree on the following: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Representatives from EUSDR PA 10 Steering Group:</a:t>
            </a:r>
          </a:p>
          <a:p>
            <a:endParaRPr lang="en-GB" b="1" dirty="0"/>
          </a:p>
          <a:p>
            <a:r>
              <a:rPr lang="en-GB" b="1" dirty="0">
                <a:solidFill>
                  <a:schemeClr val="bg1"/>
                </a:solidFill>
              </a:rPr>
              <a:t>•commit to acknowledge and support the achievements and demands from the ATTRACTIVE DANUBE projects within the scope of the EUSDR implementation, particularly within the PA 10 actions and supporting activities;</a:t>
            </a:r>
          </a:p>
          <a:p>
            <a:endParaRPr lang="en-GB" b="1" dirty="0">
              <a:solidFill>
                <a:schemeClr val="bg1"/>
              </a:solidFill>
            </a:endParaRPr>
          </a:p>
          <a:p>
            <a:r>
              <a:rPr lang="en-GB" b="1" dirty="0">
                <a:solidFill>
                  <a:schemeClr val="bg1"/>
                </a:solidFill>
              </a:rPr>
              <a:t>•commit to provide support to evidence-based decision making/policy making and promote capacity building in the EUSDR multi-level governance system;</a:t>
            </a:r>
          </a:p>
          <a:p>
            <a:endParaRPr lang="en-GB" b="1" dirty="0">
              <a:solidFill>
                <a:schemeClr val="bg1"/>
              </a:solidFill>
            </a:endParaRPr>
          </a:p>
          <a:p>
            <a:r>
              <a:rPr lang="en-GB" b="1" dirty="0">
                <a:solidFill>
                  <a:schemeClr val="bg1"/>
                </a:solidFill>
              </a:rPr>
              <a:t>•agree to cooperate more closely in the framework of the macro-regional, regional programs (EUSDR, DTP) in order to support evidence-based planning ensuring an overall ranking and monitoring of the attractiveness in the project area;</a:t>
            </a:r>
          </a:p>
          <a:p>
            <a:endParaRPr lang="en-GB" b="1" dirty="0">
              <a:solidFill>
                <a:schemeClr val="bg1"/>
              </a:solidFill>
            </a:endParaRPr>
          </a:p>
          <a:p>
            <a:r>
              <a:rPr lang="en-GB" b="1" dirty="0">
                <a:solidFill>
                  <a:schemeClr val="bg1"/>
                </a:solidFill>
              </a:rPr>
              <a:t>•agree to help project the partner countries (with difficulties in data provision/EU candidate) by knowledge transfer and exchange of experience, in forms of further cooperation of transnational projects.</a:t>
            </a:r>
          </a:p>
        </p:txBody>
      </p:sp>
    </p:spTree>
    <p:extLst>
      <p:ext uri="{BB962C8B-B14F-4D97-AF65-F5344CB8AC3E}">
        <p14:creationId xmlns:p14="http://schemas.microsoft.com/office/powerpoint/2010/main" val="61918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9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reptunghi 1">
            <a:extLst>
              <a:ext uri="{FF2B5EF4-FFF2-40B4-BE49-F238E27FC236}">
                <a16:creationId xmlns:a16="http://schemas.microsoft.com/office/drawing/2014/main" id="{C18ECB99-A5B7-4B56-BC9F-9A4D760C0896}"/>
              </a:ext>
            </a:extLst>
          </p:cNvPr>
          <p:cNvSpPr/>
          <p:nvPr/>
        </p:nvSpPr>
        <p:spPr>
          <a:xfrm>
            <a:off x="494522" y="1217302"/>
            <a:ext cx="1007706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We must take into account a fundamental aspect of measuring territorial capital, </a:t>
            </a:r>
            <a:r>
              <a:rPr lang="en-GB" b="1" dirty="0">
                <a:solidFill>
                  <a:srgbClr val="C00000"/>
                </a:solidFill>
              </a:rPr>
              <a:t>the choice of</a:t>
            </a:r>
          </a:p>
          <a:p>
            <a:r>
              <a:rPr lang="en-GB" b="1" dirty="0">
                <a:solidFill>
                  <a:srgbClr val="C00000"/>
                </a:solidFill>
              </a:rPr>
              <a:t>variables is strongly conditioned by the availability of data at regional / local level </a:t>
            </a:r>
            <a:r>
              <a:rPr lang="en-GB" b="1" dirty="0"/>
              <a:t>and by their</a:t>
            </a:r>
          </a:p>
          <a:p>
            <a:r>
              <a:rPr lang="en-GB" b="1" dirty="0"/>
              <a:t>updating for all the dimensions of territorial capital. </a:t>
            </a:r>
            <a:endParaRPr lang="ro-RO" b="1" dirty="0"/>
          </a:p>
          <a:p>
            <a:endParaRPr lang="ro-RO" b="1" dirty="0"/>
          </a:p>
          <a:p>
            <a:r>
              <a:rPr lang="en-GB" b="1" dirty="0"/>
              <a:t>Finally, in a context of </a:t>
            </a:r>
            <a:r>
              <a:rPr lang="en-GB" b="1" dirty="0" err="1"/>
              <a:t>Danubian</a:t>
            </a:r>
            <a:r>
              <a:rPr lang="en-GB" b="1" dirty="0"/>
              <a:t> planning,</a:t>
            </a:r>
            <a:r>
              <a:rPr lang="ro-RO" b="1" dirty="0"/>
              <a:t> </a:t>
            </a:r>
            <a:r>
              <a:rPr lang="en-GB" b="1" dirty="0"/>
              <a:t>therefore </a:t>
            </a:r>
            <a:r>
              <a:rPr lang="en-GB" b="1" dirty="0">
                <a:solidFill>
                  <a:srgbClr val="C00000"/>
                </a:solidFill>
              </a:rPr>
              <a:t>characterized by a strongly centralized territorial governance</a:t>
            </a:r>
            <a:r>
              <a:rPr lang="en-GB" b="1" dirty="0"/>
              <a:t>, it must be considered</a:t>
            </a:r>
            <a:r>
              <a:rPr lang="ro-RO" b="1" dirty="0"/>
              <a:t> </a:t>
            </a:r>
            <a:r>
              <a:rPr lang="en-GB" b="1" dirty="0"/>
              <a:t>that many data are collected at national level and </a:t>
            </a:r>
            <a:r>
              <a:rPr lang="en-GB" b="1" dirty="0">
                <a:solidFill>
                  <a:srgbClr val="C00000"/>
                </a:solidFill>
              </a:rPr>
              <a:t>there is no well-structured and harmonized</a:t>
            </a:r>
            <a:r>
              <a:rPr lang="ro-RO" b="1" dirty="0">
                <a:solidFill>
                  <a:srgbClr val="C00000"/>
                </a:solidFill>
              </a:rPr>
              <a:t> </a:t>
            </a:r>
            <a:r>
              <a:rPr lang="en-GB" b="1" dirty="0">
                <a:solidFill>
                  <a:srgbClr val="C00000"/>
                </a:solidFill>
              </a:rPr>
              <a:t>governance of data between levels of governance </a:t>
            </a:r>
            <a:r>
              <a:rPr lang="en-GB" b="1" dirty="0"/>
              <a:t>at different scales. </a:t>
            </a:r>
            <a:endParaRPr lang="ro-RO" b="1" dirty="0"/>
          </a:p>
          <a:p>
            <a:endParaRPr lang="ro-RO" b="1" dirty="0"/>
          </a:p>
          <a:p>
            <a:r>
              <a:rPr lang="en-GB" b="1" dirty="0"/>
              <a:t>In this kind of context, </a:t>
            </a:r>
            <a:r>
              <a:rPr lang="en-GB" b="1" dirty="0">
                <a:solidFill>
                  <a:srgbClr val="C00000"/>
                </a:solidFill>
              </a:rPr>
              <a:t>it</a:t>
            </a:r>
            <a:r>
              <a:rPr lang="ro-RO" b="1" dirty="0">
                <a:solidFill>
                  <a:srgbClr val="C00000"/>
                </a:solidFill>
              </a:rPr>
              <a:t> </a:t>
            </a:r>
            <a:r>
              <a:rPr lang="en-GB" b="1" dirty="0">
                <a:solidFill>
                  <a:srgbClr val="C00000"/>
                </a:solidFill>
              </a:rPr>
              <a:t>becomes fundamental, especially at local scales, the ability of cities to collect and classify data</a:t>
            </a:r>
            <a:r>
              <a:rPr lang="en-GB" b="1" dirty="0"/>
              <a:t> but</a:t>
            </a:r>
            <a:r>
              <a:rPr lang="ro-RO" b="1" dirty="0"/>
              <a:t> </a:t>
            </a:r>
            <a:r>
              <a:rPr lang="en-GB" b="1" dirty="0"/>
              <a:t>to this must also be added, considering the potential of new technologies</a:t>
            </a:r>
            <a:r>
              <a:rPr lang="en-GB" b="1" dirty="0">
                <a:solidFill>
                  <a:srgbClr val="C00000"/>
                </a:solidFill>
              </a:rPr>
              <a:t>, the contribution given</a:t>
            </a:r>
            <a:r>
              <a:rPr lang="ro-RO" b="1" dirty="0">
                <a:solidFill>
                  <a:srgbClr val="C00000"/>
                </a:solidFill>
              </a:rPr>
              <a:t> </a:t>
            </a:r>
            <a:r>
              <a:rPr lang="en-GB" b="1" dirty="0">
                <a:solidFill>
                  <a:srgbClr val="C00000"/>
                </a:solidFill>
              </a:rPr>
              <a:t>by stakeholders through data crowdsourcing</a:t>
            </a:r>
            <a:r>
              <a:rPr lang="en-GB" b="1" dirty="0"/>
              <a:t>. In classifying data for indicators, we never have to</a:t>
            </a:r>
            <a:r>
              <a:rPr lang="ro-RO" b="1" dirty="0"/>
              <a:t> </a:t>
            </a:r>
            <a:r>
              <a:rPr lang="en-GB" b="1" dirty="0"/>
              <a:t>lose the </a:t>
            </a:r>
            <a:r>
              <a:rPr lang="en-GB" b="1" dirty="0">
                <a:solidFill>
                  <a:srgbClr val="C00000"/>
                </a:solidFill>
              </a:rPr>
              <a:t>key-purpose, that is to set up mechanism for integrated, sustainable and equitable development:</a:t>
            </a:r>
          </a:p>
          <a:p>
            <a:endParaRPr lang="ro-RO" b="1" dirty="0"/>
          </a:p>
          <a:p>
            <a:r>
              <a:rPr lang="en-GB" b="1" dirty="0"/>
              <a:t>Territorial Cohesion is strictly connected to this kind of development mechanisms</a:t>
            </a:r>
            <a:r>
              <a:rPr lang="en-GB" b="1" dirty="0">
                <a:solidFill>
                  <a:srgbClr val="C00000"/>
                </a:solidFill>
              </a:rPr>
              <a:t>. Great</a:t>
            </a:r>
          </a:p>
          <a:p>
            <a:r>
              <a:rPr lang="en-GB" b="1" dirty="0">
                <a:solidFill>
                  <a:srgbClr val="C00000"/>
                </a:solidFill>
              </a:rPr>
              <a:t>part of sustainability is generated at local level thanks to a pro-active involvement of resident</a:t>
            </a:r>
          </a:p>
          <a:p>
            <a:r>
              <a:rPr lang="en-GB" b="1" dirty="0">
                <a:solidFill>
                  <a:srgbClr val="C00000"/>
                </a:solidFill>
              </a:rPr>
              <a:t>communities.</a:t>
            </a:r>
          </a:p>
        </p:txBody>
      </p:sp>
      <p:sp>
        <p:nvSpPr>
          <p:cNvPr id="3" name="CasetăText 2">
            <a:extLst>
              <a:ext uri="{FF2B5EF4-FFF2-40B4-BE49-F238E27FC236}">
                <a16:creationId xmlns:a16="http://schemas.microsoft.com/office/drawing/2014/main" id="{48C2BCED-3C6D-4C0F-B1F8-F19EF2588C89}"/>
              </a:ext>
            </a:extLst>
          </p:cNvPr>
          <p:cNvSpPr txBox="1"/>
          <p:nvPr/>
        </p:nvSpPr>
        <p:spPr>
          <a:xfrm>
            <a:off x="485192" y="235157"/>
            <a:ext cx="56823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4000" dirty="0" err="1"/>
              <a:t>Takeaways</a:t>
            </a:r>
            <a:endParaRPr lang="en-GB" sz="4000" dirty="0"/>
          </a:p>
        </p:txBody>
      </p:sp>
      <p:grpSp>
        <p:nvGrpSpPr>
          <p:cNvPr id="9" name="Grupare 8">
            <a:extLst>
              <a:ext uri="{FF2B5EF4-FFF2-40B4-BE49-F238E27FC236}">
                <a16:creationId xmlns:a16="http://schemas.microsoft.com/office/drawing/2014/main" id="{23E9DAB8-9B0A-490C-BF15-E8C88421FB1A}"/>
              </a:ext>
            </a:extLst>
          </p:cNvPr>
          <p:cNvGrpSpPr/>
          <p:nvPr/>
        </p:nvGrpSpPr>
        <p:grpSpPr>
          <a:xfrm>
            <a:off x="8003282" y="6251981"/>
            <a:ext cx="4109304" cy="601200"/>
            <a:chOff x="7938630" y="6122677"/>
            <a:chExt cx="4109304" cy="601200"/>
          </a:xfrm>
        </p:grpSpPr>
        <p:pic>
          <p:nvPicPr>
            <p:cNvPr id="10" name="Imagine 9">
              <a:extLst>
                <a:ext uri="{FF2B5EF4-FFF2-40B4-BE49-F238E27FC236}">
                  <a16:creationId xmlns:a16="http://schemas.microsoft.com/office/drawing/2014/main" id="{BAFBD60E-E0D5-4FDE-AE79-FD0CB5CB4E6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82384" y="6124377"/>
              <a:ext cx="1565550" cy="599500"/>
            </a:xfrm>
            <a:prstGeom prst="rect">
              <a:avLst/>
            </a:prstGeom>
          </p:spPr>
        </p:pic>
        <p:pic>
          <p:nvPicPr>
            <p:cNvPr id="11" name="Imagine 10">
              <a:extLst>
                <a:ext uri="{FF2B5EF4-FFF2-40B4-BE49-F238E27FC236}">
                  <a16:creationId xmlns:a16="http://schemas.microsoft.com/office/drawing/2014/main" id="{4CEF7BFD-88B6-4CC8-880E-F69511AD9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986546" y="6122677"/>
              <a:ext cx="1467263" cy="601200"/>
            </a:xfrm>
            <a:prstGeom prst="rect">
              <a:avLst/>
            </a:prstGeom>
          </p:spPr>
        </p:pic>
        <p:pic>
          <p:nvPicPr>
            <p:cNvPr id="12" name="Imagine 11">
              <a:extLst>
                <a:ext uri="{FF2B5EF4-FFF2-40B4-BE49-F238E27FC236}">
                  <a16:creationId xmlns:a16="http://schemas.microsoft.com/office/drawing/2014/main" id="{CC6F3DA8-11EC-407C-BF01-A566CE93FC7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938630" y="6122677"/>
              <a:ext cx="898636" cy="601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85074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tăText 1">
            <a:extLst>
              <a:ext uri="{FF2B5EF4-FFF2-40B4-BE49-F238E27FC236}">
                <a16:creationId xmlns:a16="http://schemas.microsoft.com/office/drawing/2014/main" id="{8BC2EF77-14E3-4327-B821-4AD25FFCDEA8}"/>
              </a:ext>
            </a:extLst>
          </p:cNvPr>
          <p:cNvSpPr txBox="1"/>
          <p:nvPr/>
        </p:nvSpPr>
        <p:spPr>
          <a:xfrm>
            <a:off x="503853" y="298580"/>
            <a:ext cx="44973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4000" dirty="0"/>
              <a:t>CONCLUSIONS</a:t>
            </a:r>
            <a:endParaRPr lang="en-GB" sz="4000" dirty="0"/>
          </a:p>
        </p:txBody>
      </p:sp>
      <p:sp>
        <p:nvSpPr>
          <p:cNvPr id="3" name="CasetăText 2">
            <a:extLst>
              <a:ext uri="{FF2B5EF4-FFF2-40B4-BE49-F238E27FC236}">
                <a16:creationId xmlns:a16="http://schemas.microsoft.com/office/drawing/2014/main" id="{4A8EE25A-625A-4268-A113-85763EB16264}"/>
              </a:ext>
            </a:extLst>
          </p:cNvPr>
          <p:cNvSpPr txBox="1"/>
          <p:nvPr/>
        </p:nvSpPr>
        <p:spPr>
          <a:xfrm>
            <a:off x="503853" y="652523"/>
            <a:ext cx="11184294" cy="8679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/>
          </a:p>
          <a:p>
            <a:r>
              <a:rPr lang="en-US" b="1" dirty="0">
                <a:solidFill>
                  <a:srgbClr val="C00000"/>
                </a:solidFill>
              </a:rPr>
              <a:t>Evidence based planning in the Danube Region requires more/further collaboration among territorial entities   </a:t>
            </a:r>
            <a:r>
              <a:rPr lang="en-US" b="1" dirty="0"/>
              <a:t>(both at local and central level) in order to rely on a set of common indicators harmonized in terms of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producing,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collecting,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organizing,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storing,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and sharing territorial data.</a:t>
            </a:r>
          </a:p>
          <a:p>
            <a:endParaRPr lang="en-US" b="1" dirty="0"/>
          </a:p>
          <a:p>
            <a:r>
              <a:rPr lang="en-US" b="1" dirty="0"/>
              <a:t>Evidence based planning should be included in a more ample planning context in order to be a critical component of integrated and sustainable development, </a:t>
            </a:r>
            <a:r>
              <a:rPr lang="en-US" b="1" dirty="0">
                <a:solidFill>
                  <a:srgbClr val="C00000"/>
                </a:solidFill>
              </a:rPr>
              <a:t>this context opens to conceptual and operational definition of the territorial capital.</a:t>
            </a:r>
          </a:p>
          <a:p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/>
              <a:t>Evidence based approaches (relying on data collection, indicators, indexes</a:t>
            </a:r>
            <a:r>
              <a:rPr lang="en-US" b="1" dirty="0">
                <a:solidFill>
                  <a:srgbClr val="C00000"/>
                </a:solidFill>
              </a:rPr>
              <a:t>) has to be accompanied by other planning measures and methodologies </a:t>
            </a:r>
            <a:r>
              <a:rPr lang="en-US" b="1" dirty="0"/>
              <a:t>in order to be useful to the setting up of effective planning actions leading to sustainable results and promoting horizontal and vertical governance </a:t>
            </a:r>
            <a:r>
              <a:rPr lang="en-US" b="1" dirty="0">
                <a:solidFill>
                  <a:srgbClr val="C00000"/>
                </a:solidFill>
              </a:rPr>
              <a:t>(participatory planning process helped by design and financing of innovative urban and territorial policies: going beyond pure/poor normative planning instruments).</a:t>
            </a:r>
          </a:p>
          <a:p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>
                <a:solidFill>
                  <a:srgbClr val="C00000"/>
                </a:solidFill>
              </a:rPr>
              <a:t>Evidence base planning requires to be effective/efficient a territorial and urban management system based on multilevel structured governance scheme (call it multi-level governance: strong need for more territorial governance layers)</a:t>
            </a:r>
          </a:p>
          <a:p>
            <a:endParaRPr lang="en-US" b="1" dirty="0">
              <a:solidFill>
                <a:srgbClr val="C00000"/>
              </a:solidFill>
            </a:endParaRPr>
          </a:p>
          <a:p>
            <a:endParaRPr lang="ro-RO" b="1" dirty="0">
              <a:solidFill>
                <a:srgbClr val="C00000"/>
              </a:solidFill>
            </a:endParaRPr>
          </a:p>
          <a:p>
            <a:endParaRPr lang="ro-RO" b="1" dirty="0"/>
          </a:p>
          <a:p>
            <a:endParaRPr lang="ro-RO" b="1" dirty="0"/>
          </a:p>
          <a:p>
            <a:endParaRPr lang="ro-RO" b="1" dirty="0"/>
          </a:p>
          <a:p>
            <a:r>
              <a:rPr lang="ro-RO" b="1" dirty="0"/>
              <a:t> </a:t>
            </a:r>
            <a:r>
              <a:rPr lang="en-US" b="1" dirty="0"/>
              <a:t>  </a:t>
            </a:r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</p:txBody>
      </p:sp>
      <p:sp>
        <p:nvSpPr>
          <p:cNvPr id="5" name="Săgeată: dreapta 4">
            <a:extLst>
              <a:ext uri="{FF2B5EF4-FFF2-40B4-BE49-F238E27FC236}">
                <a16:creationId xmlns:a16="http://schemas.microsoft.com/office/drawing/2014/main" id="{59D5D92D-435A-4DC0-BD3A-3267DBFBA166}"/>
              </a:ext>
            </a:extLst>
          </p:cNvPr>
          <p:cNvSpPr/>
          <p:nvPr/>
        </p:nvSpPr>
        <p:spPr>
          <a:xfrm>
            <a:off x="138545" y="969522"/>
            <a:ext cx="286328" cy="314334"/>
          </a:xfrm>
          <a:prstGeom prst="rightArrow">
            <a:avLst/>
          </a:prstGeom>
          <a:solidFill>
            <a:srgbClr val="20A43A"/>
          </a:solidFill>
          <a:ln>
            <a:solidFill>
              <a:srgbClr val="20A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ăgeată: dreapta 5">
            <a:extLst>
              <a:ext uri="{FF2B5EF4-FFF2-40B4-BE49-F238E27FC236}">
                <a16:creationId xmlns:a16="http://schemas.microsoft.com/office/drawing/2014/main" id="{520000A1-C7F8-4014-BE07-F2D2E5597D0E}"/>
              </a:ext>
            </a:extLst>
          </p:cNvPr>
          <p:cNvSpPr/>
          <p:nvPr/>
        </p:nvSpPr>
        <p:spPr>
          <a:xfrm>
            <a:off x="138545" y="3144685"/>
            <a:ext cx="286328" cy="314334"/>
          </a:xfrm>
          <a:prstGeom prst="rightArrow">
            <a:avLst/>
          </a:prstGeom>
          <a:solidFill>
            <a:srgbClr val="20A43A"/>
          </a:solidFill>
          <a:ln>
            <a:solidFill>
              <a:srgbClr val="20A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ăgeată: dreapta 6">
            <a:extLst>
              <a:ext uri="{FF2B5EF4-FFF2-40B4-BE49-F238E27FC236}">
                <a16:creationId xmlns:a16="http://schemas.microsoft.com/office/drawing/2014/main" id="{A81513EF-5808-4225-9F9E-220A6454F633}"/>
              </a:ext>
            </a:extLst>
          </p:cNvPr>
          <p:cNvSpPr/>
          <p:nvPr/>
        </p:nvSpPr>
        <p:spPr>
          <a:xfrm>
            <a:off x="147781" y="4248431"/>
            <a:ext cx="286328" cy="314334"/>
          </a:xfrm>
          <a:prstGeom prst="rightArrow">
            <a:avLst/>
          </a:prstGeom>
          <a:solidFill>
            <a:srgbClr val="20A43A"/>
          </a:solidFill>
          <a:ln>
            <a:solidFill>
              <a:srgbClr val="20A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ăgeată: dreapta 7">
            <a:extLst>
              <a:ext uri="{FF2B5EF4-FFF2-40B4-BE49-F238E27FC236}">
                <a16:creationId xmlns:a16="http://schemas.microsoft.com/office/drawing/2014/main" id="{3A81827E-57FF-4FB6-9571-950737B5F221}"/>
              </a:ext>
            </a:extLst>
          </p:cNvPr>
          <p:cNvSpPr/>
          <p:nvPr/>
        </p:nvSpPr>
        <p:spPr>
          <a:xfrm>
            <a:off x="120072" y="5634182"/>
            <a:ext cx="286328" cy="314334"/>
          </a:xfrm>
          <a:prstGeom prst="rightArrow">
            <a:avLst/>
          </a:prstGeom>
          <a:solidFill>
            <a:srgbClr val="20A43A"/>
          </a:solidFill>
          <a:ln>
            <a:solidFill>
              <a:srgbClr val="20A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upare 8">
            <a:extLst>
              <a:ext uri="{FF2B5EF4-FFF2-40B4-BE49-F238E27FC236}">
                <a16:creationId xmlns:a16="http://schemas.microsoft.com/office/drawing/2014/main" id="{BC01ED42-6DF5-478D-9894-B9FB543041CD}"/>
              </a:ext>
            </a:extLst>
          </p:cNvPr>
          <p:cNvGrpSpPr/>
          <p:nvPr/>
        </p:nvGrpSpPr>
        <p:grpSpPr>
          <a:xfrm>
            <a:off x="8082696" y="0"/>
            <a:ext cx="4109304" cy="601200"/>
            <a:chOff x="7938630" y="6122677"/>
            <a:chExt cx="4109304" cy="601200"/>
          </a:xfrm>
        </p:grpSpPr>
        <p:pic>
          <p:nvPicPr>
            <p:cNvPr id="10" name="Imagine 9">
              <a:extLst>
                <a:ext uri="{FF2B5EF4-FFF2-40B4-BE49-F238E27FC236}">
                  <a16:creationId xmlns:a16="http://schemas.microsoft.com/office/drawing/2014/main" id="{F65CC390-84A9-48D4-B5F4-070BDBFFEEE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82384" y="6124377"/>
              <a:ext cx="1565550" cy="599500"/>
            </a:xfrm>
            <a:prstGeom prst="rect">
              <a:avLst/>
            </a:prstGeom>
          </p:spPr>
        </p:pic>
        <p:pic>
          <p:nvPicPr>
            <p:cNvPr id="11" name="Imagine 10">
              <a:extLst>
                <a:ext uri="{FF2B5EF4-FFF2-40B4-BE49-F238E27FC236}">
                  <a16:creationId xmlns:a16="http://schemas.microsoft.com/office/drawing/2014/main" id="{DB6E9FCB-8D71-44E1-B917-686E7452BCE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986546" y="6122677"/>
              <a:ext cx="1467263" cy="601200"/>
            </a:xfrm>
            <a:prstGeom prst="rect">
              <a:avLst/>
            </a:prstGeom>
          </p:spPr>
        </p:pic>
        <p:pic>
          <p:nvPicPr>
            <p:cNvPr id="12" name="Imagine 11">
              <a:extLst>
                <a:ext uri="{FF2B5EF4-FFF2-40B4-BE49-F238E27FC236}">
                  <a16:creationId xmlns:a16="http://schemas.microsoft.com/office/drawing/2014/main" id="{361E81B4-759D-4C74-AF26-4C458185B7E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938630" y="6122677"/>
              <a:ext cx="898636" cy="601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922384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tăText 1">
            <a:extLst>
              <a:ext uri="{FF2B5EF4-FFF2-40B4-BE49-F238E27FC236}">
                <a16:creationId xmlns:a16="http://schemas.microsoft.com/office/drawing/2014/main" id="{A6FB91B7-2BF6-4F05-8595-DF9B5068FA2F}"/>
              </a:ext>
            </a:extLst>
          </p:cNvPr>
          <p:cNvSpPr txBox="1"/>
          <p:nvPr/>
        </p:nvSpPr>
        <p:spPr>
          <a:xfrm>
            <a:off x="1250301" y="1418253"/>
            <a:ext cx="605556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THANK YOU FOR YOUR TIME AND ATTENTION</a:t>
            </a:r>
          </a:p>
          <a:p>
            <a:endParaRPr lang="en-US" dirty="0"/>
          </a:p>
          <a:p>
            <a:r>
              <a:rPr lang="en-US" b="1" dirty="0"/>
              <a:t>Dr. – Ing. Pietro Elisei</a:t>
            </a:r>
          </a:p>
          <a:p>
            <a:endParaRPr lang="en-US" b="1" dirty="0"/>
          </a:p>
          <a:p>
            <a:r>
              <a:rPr lang="en-US" b="1" dirty="0">
                <a:hlinkClick r:id="rId3"/>
              </a:rPr>
              <a:t>pietro.elisei@urbasofia.eu</a:t>
            </a:r>
            <a:r>
              <a:rPr lang="en-US" b="1" dirty="0"/>
              <a:t>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pSp>
        <p:nvGrpSpPr>
          <p:cNvPr id="4" name="Grupare 3">
            <a:extLst>
              <a:ext uri="{FF2B5EF4-FFF2-40B4-BE49-F238E27FC236}">
                <a16:creationId xmlns:a16="http://schemas.microsoft.com/office/drawing/2014/main" id="{55CB7216-334C-458B-A1D1-2DA046404D4B}"/>
              </a:ext>
            </a:extLst>
          </p:cNvPr>
          <p:cNvGrpSpPr/>
          <p:nvPr/>
        </p:nvGrpSpPr>
        <p:grpSpPr>
          <a:xfrm>
            <a:off x="1250301" y="3859767"/>
            <a:ext cx="4109304" cy="601200"/>
            <a:chOff x="7938630" y="6122677"/>
            <a:chExt cx="4109304" cy="601200"/>
          </a:xfrm>
        </p:grpSpPr>
        <p:pic>
          <p:nvPicPr>
            <p:cNvPr id="5" name="Imagine 4">
              <a:extLst>
                <a:ext uri="{FF2B5EF4-FFF2-40B4-BE49-F238E27FC236}">
                  <a16:creationId xmlns:a16="http://schemas.microsoft.com/office/drawing/2014/main" id="{DEA3C375-EA05-4887-BA22-834FB255E37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82384" y="6124377"/>
              <a:ext cx="1565550" cy="599500"/>
            </a:xfrm>
            <a:prstGeom prst="rect">
              <a:avLst/>
            </a:prstGeom>
          </p:spPr>
        </p:pic>
        <p:pic>
          <p:nvPicPr>
            <p:cNvPr id="6" name="Imagine 5">
              <a:extLst>
                <a:ext uri="{FF2B5EF4-FFF2-40B4-BE49-F238E27FC236}">
                  <a16:creationId xmlns:a16="http://schemas.microsoft.com/office/drawing/2014/main" id="{907FE1A4-CE00-4CD5-9C9C-24B4B7ADB3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986546" y="6122677"/>
              <a:ext cx="1467263" cy="601200"/>
            </a:xfrm>
            <a:prstGeom prst="rect">
              <a:avLst/>
            </a:prstGeom>
          </p:spPr>
        </p:pic>
        <p:pic>
          <p:nvPicPr>
            <p:cNvPr id="7" name="Imagine 6">
              <a:extLst>
                <a:ext uri="{FF2B5EF4-FFF2-40B4-BE49-F238E27FC236}">
                  <a16:creationId xmlns:a16="http://schemas.microsoft.com/office/drawing/2014/main" id="{F8485E13-F983-48A2-B4F6-0535AB56339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938630" y="6122677"/>
              <a:ext cx="898636" cy="601200"/>
            </a:xfrm>
            <a:prstGeom prst="rect">
              <a:avLst/>
            </a:prstGeom>
          </p:spPr>
        </p:pic>
      </p:grpSp>
      <p:sp>
        <p:nvSpPr>
          <p:cNvPr id="8" name="Dreptunghi 7">
            <a:extLst>
              <a:ext uri="{FF2B5EF4-FFF2-40B4-BE49-F238E27FC236}">
                <a16:creationId xmlns:a16="http://schemas.microsoft.com/office/drawing/2014/main" id="{C4D956DB-A7F4-40A1-8985-E1638F37B4D5}"/>
              </a:ext>
            </a:extLst>
          </p:cNvPr>
          <p:cNvSpPr/>
          <p:nvPr/>
        </p:nvSpPr>
        <p:spPr>
          <a:xfrm>
            <a:off x="1250301" y="6642556"/>
            <a:ext cx="6096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800" dirty="0"/>
              <a:t>PICTURESSOURCE: http://www.napolimonitor.it/wp-content/uploads/2012/06/%C2%AE_archivio_monitor_26.jpg</a:t>
            </a:r>
          </a:p>
        </p:txBody>
      </p:sp>
    </p:spTree>
    <p:extLst>
      <p:ext uri="{BB962C8B-B14F-4D97-AF65-F5344CB8AC3E}">
        <p14:creationId xmlns:p14="http://schemas.microsoft.com/office/powerpoint/2010/main" val="34427708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98E9589A-E81B-41F3-A69D-C340C724A8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b="1" dirty="0"/>
              <a:t>Where does </a:t>
            </a:r>
            <a:r>
              <a:rPr lang="ro-RO" sz="4000" b="1" dirty="0" err="1"/>
              <a:t>emphasis</a:t>
            </a:r>
            <a:r>
              <a:rPr lang="ro-RO" sz="4000" b="1" dirty="0"/>
              <a:t> on e</a:t>
            </a:r>
            <a:r>
              <a:rPr lang="en-GB" sz="4000" b="1" dirty="0" err="1"/>
              <a:t>vidence</a:t>
            </a:r>
            <a:r>
              <a:rPr lang="en-GB" sz="4000" b="1" dirty="0"/>
              <a:t>-based p</a:t>
            </a:r>
            <a:r>
              <a:rPr lang="ro-RO" sz="4000" b="1" dirty="0" err="1"/>
              <a:t>lanning</a:t>
            </a:r>
            <a:r>
              <a:rPr lang="en-GB" sz="4000" b="1" dirty="0"/>
              <a:t> come from?</a:t>
            </a:r>
            <a:endParaRPr lang="en-GB" sz="4000" dirty="0"/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56653FCA-0F21-413C-8373-F4842744CD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00270"/>
            <a:ext cx="10515600" cy="4351338"/>
          </a:xfrm>
        </p:spPr>
        <p:txBody>
          <a:bodyPr>
            <a:normAutofit/>
          </a:bodyPr>
          <a:lstStyle/>
          <a:p>
            <a:r>
              <a:rPr lang="en-GB" dirty="0"/>
              <a:t>Using evidence to inform policy is not a new idea. What is new and interesting however, is the</a:t>
            </a:r>
            <a:r>
              <a:rPr lang="ro-RO" dirty="0"/>
              <a:t> </a:t>
            </a:r>
            <a:r>
              <a:rPr lang="en-GB" dirty="0">
                <a:solidFill>
                  <a:srgbClr val="C00000"/>
                </a:solidFill>
              </a:rPr>
              <a:t>increasing emphasis that has been retained on the concept </a:t>
            </a:r>
            <a:r>
              <a:rPr lang="ro-RO" dirty="0" err="1">
                <a:solidFill>
                  <a:srgbClr val="C00000"/>
                </a:solidFill>
              </a:rPr>
              <a:t>all</a:t>
            </a:r>
            <a:r>
              <a:rPr lang="ro-RO" dirty="0">
                <a:solidFill>
                  <a:srgbClr val="C00000"/>
                </a:solidFill>
              </a:rPr>
              <a:t> </a:t>
            </a:r>
            <a:r>
              <a:rPr lang="en-GB" dirty="0">
                <a:solidFill>
                  <a:srgbClr val="C00000"/>
                </a:solidFill>
              </a:rPr>
              <a:t>over</a:t>
            </a:r>
            <a:r>
              <a:rPr lang="ro-RO" dirty="0">
                <a:solidFill>
                  <a:srgbClr val="C00000"/>
                </a:solidFill>
              </a:rPr>
              <a:t> Europe at </a:t>
            </a:r>
            <a:r>
              <a:rPr lang="ro-RO" dirty="0" err="1">
                <a:solidFill>
                  <a:srgbClr val="C00000"/>
                </a:solidFill>
              </a:rPr>
              <a:t>the</a:t>
            </a:r>
            <a:r>
              <a:rPr lang="ro-RO" dirty="0">
                <a:solidFill>
                  <a:srgbClr val="C00000"/>
                </a:solidFill>
              </a:rPr>
              <a:t> </a:t>
            </a:r>
            <a:r>
              <a:rPr lang="ro-RO" dirty="0" err="1">
                <a:solidFill>
                  <a:srgbClr val="C00000"/>
                </a:solidFill>
              </a:rPr>
              <a:t>beginning</a:t>
            </a:r>
            <a:r>
              <a:rPr lang="ro-RO" dirty="0">
                <a:solidFill>
                  <a:srgbClr val="C00000"/>
                </a:solidFill>
              </a:rPr>
              <a:t> of </a:t>
            </a:r>
            <a:r>
              <a:rPr lang="ro-RO" dirty="0" err="1">
                <a:solidFill>
                  <a:srgbClr val="C00000"/>
                </a:solidFill>
              </a:rPr>
              <a:t>this</a:t>
            </a:r>
            <a:r>
              <a:rPr lang="ro-RO" dirty="0">
                <a:solidFill>
                  <a:srgbClr val="C00000"/>
                </a:solidFill>
              </a:rPr>
              <a:t> </a:t>
            </a:r>
            <a:r>
              <a:rPr lang="ro-RO" dirty="0" err="1">
                <a:solidFill>
                  <a:srgbClr val="C00000"/>
                </a:solidFill>
              </a:rPr>
              <a:t>century</a:t>
            </a:r>
            <a:r>
              <a:rPr lang="en-GB" dirty="0"/>
              <a:t>. </a:t>
            </a:r>
            <a:endParaRPr lang="ro-RO" dirty="0"/>
          </a:p>
          <a:p>
            <a:endParaRPr lang="ro-RO" dirty="0"/>
          </a:p>
          <a:p>
            <a:r>
              <a:rPr lang="en-GB" dirty="0"/>
              <a:t>The term</a:t>
            </a:r>
            <a:r>
              <a:rPr lang="ro-RO" dirty="0"/>
              <a:t> </a:t>
            </a:r>
            <a:r>
              <a:rPr lang="en-GB" dirty="0"/>
              <a:t>EBP was intended to denote</a:t>
            </a:r>
            <a:r>
              <a:rPr lang="ro-RO" dirty="0"/>
              <a:t> a </a:t>
            </a:r>
            <a:r>
              <a:rPr lang="ro-RO" dirty="0" err="1"/>
              <a:t>key-asset</a:t>
            </a:r>
            <a:r>
              <a:rPr lang="en-GB" dirty="0"/>
              <a:t> of government</a:t>
            </a:r>
            <a:r>
              <a:rPr lang="ro-RO" dirty="0"/>
              <a:t>s</a:t>
            </a:r>
            <a:r>
              <a:rPr lang="en-GB" dirty="0"/>
              <a:t> with a reforming mandate, committed </a:t>
            </a:r>
            <a:r>
              <a:rPr lang="en-GB" dirty="0">
                <a:solidFill>
                  <a:srgbClr val="C00000"/>
                </a:solidFill>
              </a:rPr>
              <a:t>to replacing ideologically-driven</a:t>
            </a:r>
            <a:r>
              <a:rPr lang="ro-RO" dirty="0">
                <a:solidFill>
                  <a:srgbClr val="C00000"/>
                </a:solidFill>
              </a:rPr>
              <a:t> </a:t>
            </a:r>
            <a:r>
              <a:rPr lang="en-GB" dirty="0">
                <a:solidFill>
                  <a:srgbClr val="C00000"/>
                </a:solidFill>
              </a:rPr>
              <a:t>politics with rational decision making.</a:t>
            </a:r>
          </a:p>
        </p:txBody>
      </p:sp>
      <p:grpSp>
        <p:nvGrpSpPr>
          <p:cNvPr id="5" name="Grupare 4">
            <a:extLst>
              <a:ext uri="{FF2B5EF4-FFF2-40B4-BE49-F238E27FC236}">
                <a16:creationId xmlns:a16="http://schemas.microsoft.com/office/drawing/2014/main" id="{DD6509F7-D797-4900-8A79-2E9DFBF08AE3}"/>
              </a:ext>
            </a:extLst>
          </p:cNvPr>
          <p:cNvGrpSpPr/>
          <p:nvPr/>
        </p:nvGrpSpPr>
        <p:grpSpPr>
          <a:xfrm>
            <a:off x="7938630" y="6122677"/>
            <a:ext cx="4109304" cy="601200"/>
            <a:chOff x="7938630" y="6122677"/>
            <a:chExt cx="4109304" cy="601200"/>
          </a:xfrm>
        </p:grpSpPr>
        <p:pic>
          <p:nvPicPr>
            <p:cNvPr id="6" name="Imagine 5">
              <a:extLst>
                <a:ext uri="{FF2B5EF4-FFF2-40B4-BE49-F238E27FC236}">
                  <a16:creationId xmlns:a16="http://schemas.microsoft.com/office/drawing/2014/main" id="{4075E4E8-59F7-404C-A736-12304401EEC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82384" y="6124377"/>
              <a:ext cx="1565550" cy="599500"/>
            </a:xfrm>
            <a:prstGeom prst="rect">
              <a:avLst/>
            </a:prstGeom>
          </p:spPr>
        </p:pic>
        <p:pic>
          <p:nvPicPr>
            <p:cNvPr id="7" name="Imagine 6">
              <a:extLst>
                <a:ext uri="{FF2B5EF4-FFF2-40B4-BE49-F238E27FC236}">
                  <a16:creationId xmlns:a16="http://schemas.microsoft.com/office/drawing/2014/main" id="{5ECEF605-C36E-4F4F-B7DA-8027F99A606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86546" y="6122677"/>
              <a:ext cx="1467263" cy="601200"/>
            </a:xfrm>
            <a:prstGeom prst="rect">
              <a:avLst/>
            </a:prstGeom>
          </p:spPr>
        </p:pic>
        <p:pic>
          <p:nvPicPr>
            <p:cNvPr id="8" name="Imagine 7">
              <a:extLst>
                <a:ext uri="{FF2B5EF4-FFF2-40B4-BE49-F238E27FC236}">
                  <a16:creationId xmlns:a16="http://schemas.microsoft.com/office/drawing/2014/main" id="{1C28AC0E-434A-49BB-8A52-E9F789CEDA4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38630" y="6122677"/>
              <a:ext cx="898636" cy="601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81854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13ADE50C-DAFB-453D-9689-0450E45FE6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4000" dirty="0" err="1">
                <a:latin typeface="+mn-lt"/>
              </a:rPr>
              <a:t>What</a:t>
            </a:r>
            <a:r>
              <a:rPr lang="ro-RO" sz="4000" dirty="0">
                <a:latin typeface="+mn-lt"/>
              </a:rPr>
              <a:t> </a:t>
            </a:r>
            <a:r>
              <a:rPr lang="ro-RO" sz="4000" dirty="0" err="1">
                <a:latin typeface="+mn-lt"/>
              </a:rPr>
              <a:t>is</a:t>
            </a:r>
            <a:r>
              <a:rPr lang="ro-RO" sz="4000" dirty="0">
                <a:latin typeface="+mn-lt"/>
              </a:rPr>
              <a:t> </a:t>
            </a:r>
            <a:r>
              <a:rPr lang="ro-RO" sz="4000" dirty="0" err="1">
                <a:latin typeface="+mn-lt"/>
              </a:rPr>
              <a:t>the</a:t>
            </a:r>
            <a:r>
              <a:rPr lang="ro-RO" sz="4000" dirty="0">
                <a:latin typeface="+mn-lt"/>
              </a:rPr>
              <a:t> </a:t>
            </a:r>
            <a:r>
              <a:rPr lang="ro-RO" sz="4000" dirty="0" err="1">
                <a:latin typeface="+mn-lt"/>
              </a:rPr>
              <a:t>added</a:t>
            </a:r>
            <a:r>
              <a:rPr lang="ro-RO" sz="4000" dirty="0">
                <a:latin typeface="+mn-lt"/>
              </a:rPr>
              <a:t> </a:t>
            </a:r>
            <a:r>
              <a:rPr lang="ro-RO" sz="4000" dirty="0" err="1">
                <a:latin typeface="+mn-lt"/>
              </a:rPr>
              <a:t>value</a:t>
            </a:r>
            <a:r>
              <a:rPr lang="ro-RO" sz="4000" dirty="0">
                <a:latin typeface="+mn-lt"/>
              </a:rPr>
              <a:t> of </a:t>
            </a:r>
            <a:r>
              <a:rPr lang="ro-RO" sz="4000" dirty="0" err="1">
                <a:latin typeface="+mn-lt"/>
              </a:rPr>
              <a:t>evidence</a:t>
            </a:r>
            <a:r>
              <a:rPr lang="ro-RO" sz="4000" dirty="0">
                <a:latin typeface="+mn-lt"/>
              </a:rPr>
              <a:t> </a:t>
            </a:r>
            <a:r>
              <a:rPr lang="ro-RO" sz="4000" dirty="0" err="1">
                <a:latin typeface="+mn-lt"/>
              </a:rPr>
              <a:t>based</a:t>
            </a:r>
            <a:r>
              <a:rPr lang="ro-RO" sz="4000" dirty="0">
                <a:latin typeface="+mn-lt"/>
              </a:rPr>
              <a:t> </a:t>
            </a:r>
            <a:r>
              <a:rPr lang="ro-RO" sz="4000" dirty="0" err="1">
                <a:latin typeface="+mn-lt"/>
              </a:rPr>
              <a:t>planning</a:t>
            </a:r>
            <a:endParaRPr lang="en-GB" sz="4000" dirty="0">
              <a:latin typeface="+mn-lt"/>
            </a:endParaRPr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32E8DDDE-1FB3-4B3D-8688-79AA1FC08E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endParaRPr lang="en-GB" dirty="0"/>
          </a:p>
          <a:p>
            <a:r>
              <a:rPr lang="en-GB" sz="3400" dirty="0"/>
              <a:t>Moving towards </a:t>
            </a:r>
            <a:r>
              <a:rPr lang="en-GB" sz="3400" dirty="0">
                <a:solidFill>
                  <a:srgbClr val="0070C0"/>
                </a:solidFill>
              </a:rPr>
              <a:t>evidence based policy </a:t>
            </a:r>
            <a:r>
              <a:rPr lang="ro-RO" sz="3400" dirty="0"/>
              <a:t>r</a:t>
            </a:r>
            <a:r>
              <a:rPr lang="en-GB" sz="3400" dirty="0" err="1"/>
              <a:t>equires</a:t>
            </a:r>
            <a:r>
              <a:rPr lang="en-GB" sz="3400" dirty="0"/>
              <a:t> skills in data analysis, interpretation of causes and effects, identification of key issues, </a:t>
            </a:r>
            <a:r>
              <a:rPr lang="en-GB" sz="3400" dirty="0">
                <a:solidFill>
                  <a:srgbClr val="C00000"/>
                </a:solidFill>
              </a:rPr>
              <a:t>developing policies to correctly address those issues. </a:t>
            </a:r>
          </a:p>
          <a:p>
            <a:r>
              <a:rPr lang="en-GB" sz="3400" dirty="0"/>
              <a:t>These </a:t>
            </a:r>
            <a:r>
              <a:rPr lang="en-GB" sz="3400" dirty="0">
                <a:solidFill>
                  <a:srgbClr val="0070C0"/>
                </a:solidFill>
              </a:rPr>
              <a:t>‘policy development’ skills need </a:t>
            </a:r>
            <a:r>
              <a:rPr lang="ro-RO" sz="3400" dirty="0" err="1">
                <a:solidFill>
                  <a:srgbClr val="0070C0"/>
                </a:solidFill>
              </a:rPr>
              <a:t>to</a:t>
            </a:r>
            <a:r>
              <a:rPr lang="ro-RO" sz="3400" dirty="0">
                <a:solidFill>
                  <a:srgbClr val="0070C0"/>
                </a:solidFill>
              </a:rPr>
              <a:t> </a:t>
            </a:r>
            <a:r>
              <a:rPr lang="ro-RO" sz="3400" dirty="0" err="1">
                <a:solidFill>
                  <a:srgbClr val="0070C0"/>
                </a:solidFill>
              </a:rPr>
              <a:t>be</a:t>
            </a:r>
            <a:r>
              <a:rPr lang="ro-RO" sz="3400" dirty="0">
                <a:solidFill>
                  <a:srgbClr val="0070C0"/>
                </a:solidFill>
              </a:rPr>
              <a:t> a </a:t>
            </a:r>
            <a:r>
              <a:rPr lang="ro-RO" sz="3400" dirty="0" err="1">
                <a:solidFill>
                  <a:srgbClr val="0070C0"/>
                </a:solidFill>
              </a:rPr>
              <a:t>common</a:t>
            </a:r>
            <a:r>
              <a:rPr lang="ro-RO" sz="3400" dirty="0">
                <a:solidFill>
                  <a:srgbClr val="0070C0"/>
                </a:solidFill>
              </a:rPr>
              <a:t> </a:t>
            </a:r>
            <a:r>
              <a:rPr lang="ro-RO" sz="3400" dirty="0" err="1">
                <a:solidFill>
                  <a:srgbClr val="0070C0"/>
                </a:solidFill>
              </a:rPr>
              <a:t>heritage</a:t>
            </a:r>
            <a:r>
              <a:rPr lang="ro-RO" sz="3400" dirty="0">
                <a:solidFill>
                  <a:srgbClr val="0070C0"/>
                </a:solidFill>
              </a:rPr>
              <a:t> </a:t>
            </a:r>
            <a:r>
              <a:rPr lang="ro-RO" sz="3400" dirty="0"/>
              <a:t>of </a:t>
            </a:r>
            <a:r>
              <a:rPr lang="ro-RO" sz="3400" dirty="0" err="1"/>
              <a:t>policy</a:t>
            </a:r>
            <a:r>
              <a:rPr lang="ro-RO" sz="3400" dirty="0"/>
              <a:t> </a:t>
            </a:r>
            <a:r>
              <a:rPr lang="ro-RO" sz="3400" dirty="0" err="1"/>
              <a:t>designers</a:t>
            </a:r>
            <a:r>
              <a:rPr lang="ro-RO" sz="3400" dirty="0"/>
              <a:t>/</a:t>
            </a:r>
            <a:r>
              <a:rPr lang="ro-RO" sz="3400" dirty="0" err="1"/>
              <a:t>makers</a:t>
            </a:r>
            <a:endParaRPr lang="ro-RO" sz="3400" dirty="0"/>
          </a:p>
          <a:p>
            <a:r>
              <a:rPr lang="en-GB" sz="3400" dirty="0"/>
              <a:t>Using ‘evidence’ to make policy can minimise influence of other criteria, e.g.: </a:t>
            </a:r>
            <a:endParaRPr lang="ro-RO" sz="3400" dirty="0"/>
          </a:p>
          <a:p>
            <a:r>
              <a:rPr lang="en-GB" sz="3400" dirty="0">
                <a:solidFill>
                  <a:srgbClr val="C00000"/>
                </a:solidFill>
              </a:rPr>
              <a:t>Power and influence of sect</a:t>
            </a:r>
            <a:r>
              <a:rPr lang="ro-RO" sz="3400" dirty="0">
                <a:solidFill>
                  <a:srgbClr val="C00000"/>
                </a:solidFill>
              </a:rPr>
              <a:t>oral </a:t>
            </a:r>
            <a:r>
              <a:rPr lang="en-GB" sz="3400" dirty="0">
                <a:solidFill>
                  <a:srgbClr val="C00000"/>
                </a:solidFill>
              </a:rPr>
              <a:t>interests </a:t>
            </a:r>
            <a:endParaRPr lang="ro-RO" sz="3400" dirty="0">
              <a:solidFill>
                <a:srgbClr val="C00000"/>
              </a:solidFill>
            </a:endParaRPr>
          </a:p>
          <a:p>
            <a:r>
              <a:rPr lang="en-GB" sz="3400" dirty="0">
                <a:solidFill>
                  <a:srgbClr val="C00000"/>
                </a:solidFill>
              </a:rPr>
              <a:t>Corruption</a:t>
            </a:r>
            <a:r>
              <a:rPr lang="ro-RO" sz="3400" dirty="0">
                <a:solidFill>
                  <a:srgbClr val="C00000"/>
                </a:solidFill>
              </a:rPr>
              <a:t>,</a:t>
            </a:r>
            <a:r>
              <a:rPr lang="en-GB" sz="3400" dirty="0">
                <a:solidFill>
                  <a:srgbClr val="C00000"/>
                </a:solidFill>
              </a:rPr>
              <a:t> </a:t>
            </a:r>
            <a:endParaRPr lang="ro-RO" sz="3400" dirty="0">
              <a:solidFill>
                <a:srgbClr val="C00000"/>
              </a:solidFill>
            </a:endParaRPr>
          </a:p>
          <a:p>
            <a:r>
              <a:rPr lang="en-GB" sz="3400" dirty="0">
                <a:solidFill>
                  <a:srgbClr val="C00000"/>
                </a:solidFill>
              </a:rPr>
              <a:t>Political ideology</a:t>
            </a:r>
            <a:r>
              <a:rPr lang="ro-RO" sz="3400" dirty="0">
                <a:solidFill>
                  <a:srgbClr val="C00000"/>
                </a:solidFill>
              </a:rPr>
              <a:t>,</a:t>
            </a:r>
            <a:r>
              <a:rPr lang="en-GB" sz="3400" dirty="0">
                <a:solidFill>
                  <a:srgbClr val="C00000"/>
                </a:solidFill>
              </a:rPr>
              <a:t> </a:t>
            </a:r>
            <a:endParaRPr lang="ro-RO" sz="3400" dirty="0">
              <a:solidFill>
                <a:srgbClr val="C00000"/>
              </a:solidFill>
            </a:endParaRPr>
          </a:p>
          <a:p>
            <a:r>
              <a:rPr lang="en-GB" sz="3400" dirty="0">
                <a:solidFill>
                  <a:srgbClr val="C00000"/>
                </a:solidFill>
              </a:rPr>
              <a:t>Arbitrariness</a:t>
            </a:r>
            <a:endParaRPr lang="ro-RO" sz="3400" dirty="0">
              <a:solidFill>
                <a:srgbClr val="C00000"/>
              </a:solidFill>
            </a:endParaRPr>
          </a:p>
          <a:p>
            <a:r>
              <a:rPr lang="ro-RO" sz="3400" dirty="0">
                <a:solidFill>
                  <a:srgbClr val="C00000"/>
                </a:solidFill>
              </a:rPr>
              <a:t>…</a:t>
            </a:r>
            <a:endParaRPr lang="en-GB" sz="3400" dirty="0">
              <a:solidFill>
                <a:srgbClr val="C00000"/>
              </a:solidFill>
            </a:endParaRPr>
          </a:p>
          <a:p>
            <a:pPr lvl="1"/>
            <a:endParaRPr lang="en-GB" dirty="0"/>
          </a:p>
          <a:p>
            <a:pPr marL="0" indent="0">
              <a:buNone/>
            </a:pPr>
            <a:r>
              <a:rPr lang="en-GB" sz="1300" dirty="0"/>
              <a:t>Scott C., “Measuring up to the Problem”, Paris 21, Jan 2005</a:t>
            </a:r>
          </a:p>
        </p:txBody>
      </p:sp>
      <p:grpSp>
        <p:nvGrpSpPr>
          <p:cNvPr id="6" name="Grupare 5">
            <a:extLst>
              <a:ext uri="{FF2B5EF4-FFF2-40B4-BE49-F238E27FC236}">
                <a16:creationId xmlns:a16="http://schemas.microsoft.com/office/drawing/2014/main" id="{558FC588-7C6E-494C-B19D-AAC8F8C5C594}"/>
              </a:ext>
            </a:extLst>
          </p:cNvPr>
          <p:cNvGrpSpPr/>
          <p:nvPr/>
        </p:nvGrpSpPr>
        <p:grpSpPr>
          <a:xfrm>
            <a:off x="7938630" y="6122677"/>
            <a:ext cx="4109304" cy="601200"/>
            <a:chOff x="7938630" y="6122677"/>
            <a:chExt cx="4109304" cy="601200"/>
          </a:xfrm>
        </p:grpSpPr>
        <p:pic>
          <p:nvPicPr>
            <p:cNvPr id="7" name="Imagine 6">
              <a:extLst>
                <a:ext uri="{FF2B5EF4-FFF2-40B4-BE49-F238E27FC236}">
                  <a16:creationId xmlns:a16="http://schemas.microsoft.com/office/drawing/2014/main" id="{4F917640-0DAB-4897-902F-E32DCBDA3F7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82384" y="6124377"/>
              <a:ext cx="1565550" cy="599500"/>
            </a:xfrm>
            <a:prstGeom prst="rect">
              <a:avLst/>
            </a:prstGeom>
          </p:spPr>
        </p:pic>
        <p:pic>
          <p:nvPicPr>
            <p:cNvPr id="8" name="Imagine 7">
              <a:extLst>
                <a:ext uri="{FF2B5EF4-FFF2-40B4-BE49-F238E27FC236}">
                  <a16:creationId xmlns:a16="http://schemas.microsoft.com/office/drawing/2014/main" id="{17798E57-46F9-4C1D-9E16-5E8131F0EC0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86546" y="6122677"/>
              <a:ext cx="1467263" cy="601200"/>
            </a:xfrm>
            <a:prstGeom prst="rect">
              <a:avLst/>
            </a:prstGeom>
          </p:spPr>
        </p:pic>
        <p:pic>
          <p:nvPicPr>
            <p:cNvPr id="9" name="Imagine 8">
              <a:extLst>
                <a:ext uri="{FF2B5EF4-FFF2-40B4-BE49-F238E27FC236}">
                  <a16:creationId xmlns:a16="http://schemas.microsoft.com/office/drawing/2014/main" id="{70D53F0B-7FAC-414A-8EEC-2CEFAB2823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38630" y="6122677"/>
              <a:ext cx="898636" cy="601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355437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7DAC9F-B8FE-4F78-911A-6B0348B48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509AC1-A46A-4CB1-84E7-1970B3E48119}" type="datetime1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21.5.2019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BDB7346-4B34-4B2D-85DB-BE1E7EEFFD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A3076D-0349-4817-BC6A-2BFE0D7355F6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6F8D086-2A3A-4F31-B99D-68BF666C628A}"/>
              </a:ext>
            </a:extLst>
          </p:cNvPr>
          <p:cNvSpPr txBox="1"/>
          <p:nvPr/>
        </p:nvSpPr>
        <p:spPr>
          <a:xfrm>
            <a:off x="1851842" y="3337620"/>
            <a:ext cx="23512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o-RO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Indexul de competitivitate regională (EUROSTAT)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" name="Grupare 7">
            <a:extLst>
              <a:ext uri="{FF2B5EF4-FFF2-40B4-BE49-F238E27FC236}">
                <a16:creationId xmlns:a16="http://schemas.microsoft.com/office/drawing/2014/main" id="{9BCDB1A9-97AC-410D-A78C-88CD7E9BC91E}"/>
              </a:ext>
            </a:extLst>
          </p:cNvPr>
          <p:cNvGrpSpPr/>
          <p:nvPr/>
        </p:nvGrpSpPr>
        <p:grpSpPr>
          <a:xfrm>
            <a:off x="4203129" y="0"/>
            <a:ext cx="7799788" cy="6721475"/>
            <a:chOff x="4203129" y="0"/>
            <a:chExt cx="7799788" cy="672147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87B964A0-1754-4634-BA4C-138A9600BCC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88322" y="107862"/>
              <a:ext cx="7314595" cy="6613613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3D85B3D-BE36-4BEB-B77A-8B54B95155C1}"/>
                </a:ext>
              </a:extLst>
            </p:cNvPr>
            <p:cNvSpPr/>
            <p:nvPr/>
          </p:nvSpPr>
          <p:spPr>
            <a:xfrm>
              <a:off x="4203129" y="0"/>
              <a:ext cx="2899635" cy="21206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0" name="Title 9">
            <a:extLst>
              <a:ext uri="{FF2B5EF4-FFF2-40B4-BE49-F238E27FC236}">
                <a16:creationId xmlns:a16="http://schemas.microsoft.com/office/drawing/2014/main" id="{B8CE8AA1-EC0A-4E22-B3EB-4B480DE050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5202" y="903665"/>
            <a:ext cx="5468814" cy="850923"/>
          </a:xfrm>
        </p:spPr>
        <p:txBody>
          <a:bodyPr>
            <a:normAutofit fontScale="90000"/>
          </a:bodyPr>
          <a:lstStyle/>
          <a:p>
            <a:r>
              <a:rPr lang="ro-RO" b="1" dirty="0" err="1"/>
              <a:t>Attractive</a:t>
            </a:r>
            <a:r>
              <a:rPr lang="ro-RO" b="1" dirty="0"/>
              <a:t> </a:t>
            </a:r>
            <a:br>
              <a:rPr lang="ro-RO" b="1" dirty="0"/>
            </a:br>
            <a:r>
              <a:rPr lang="ro-RO" b="1" dirty="0" err="1"/>
              <a:t>danube</a:t>
            </a:r>
            <a:r>
              <a:rPr lang="ro-RO" b="1" dirty="0"/>
              <a:t> </a:t>
            </a:r>
            <a:endParaRPr lang="en-US" b="1" dirty="0"/>
          </a:p>
        </p:txBody>
      </p: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163EA552-8A59-46A0-8ED4-F5CDB02D8B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147" y="1951081"/>
            <a:ext cx="3953333" cy="4351338"/>
          </a:xfrm>
          <a:ln w="57150">
            <a:solidFill>
              <a:srgbClr val="277588"/>
            </a:solidFill>
          </a:ln>
        </p:spPr>
        <p:txBody>
          <a:bodyPr>
            <a:normAutofit fontScale="92500"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sz="1800" dirty="0"/>
              <a:t>Precursor: ATTRACT-SEE Project (2012-2014);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sz="1800" dirty="0"/>
              <a:t>ATTRACT SEE: Analysis of the concept of territorial attractiveness and creation of a "common framework for territorial monitoring" - indicators at national level (21);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sz="1800" dirty="0"/>
              <a:t>Romania was not a partner in this project.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sz="1800" dirty="0"/>
              <a:t>ATTRACTIVE DANUBE is based on ATTRACT-SEE results as a starting point.</a:t>
            </a:r>
            <a:endParaRPr lang="ro-RO" sz="1800" dirty="0"/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§"/>
            </a:pPr>
            <a:endParaRPr lang="ro-RO" sz="1800" dirty="0"/>
          </a:p>
        </p:txBody>
      </p:sp>
      <p:sp>
        <p:nvSpPr>
          <p:cNvPr id="4" name="Dreptunghi 3">
            <a:extLst>
              <a:ext uri="{FF2B5EF4-FFF2-40B4-BE49-F238E27FC236}">
                <a16:creationId xmlns:a16="http://schemas.microsoft.com/office/drawing/2014/main" id="{31D4BC32-2BFC-475E-BE75-8FA338D93274}"/>
              </a:ext>
            </a:extLst>
          </p:cNvPr>
          <p:cNvSpPr/>
          <p:nvPr/>
        </p:nvSpPr>
        <p:spPr>
          <a:xfrm>
            <a:off x="0" y="0"/>
            <a:ext cx="3247053" cy="1446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ine 5">
            <a:extLst>
              <a:ext uri="{FF2B5EF4-FFF2-40B4-BE49-F238E27FC236}">
                <a16:creationId xmlns:a16="http://schemas.microsoft.com/office/drawing/2014/main" id="{8DFE8C9B-93EC-4B69-BA1E-1F541EB97B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05" y="-8234"/>
            <a:ext cx="4109060" cy="603556"/>
          </a:xfrm>
          <a:prstGeom prst="rect">
            <a:avLst/>
          </a:prstGeom>
        </p:spPr>
      </p:pic>
      <p:sp>
        <p:nvSpPr>
          <p:cNvPr id="7" name="Dreptunghi 6">
            <a:extLst>
              <a:ext uri="{FF2B5EF4-FFF2-40B4-BE49-F238E27FC236}">
                <a16:creationId xmlns:a16="http://schemas.microsoft.com/office/drawing/2014/main" id="{6CE007D5-46EF-4061-AB9C-8B67A6E8FD45}"/>
              </a:ext>
            </a:extLst>
          </p:cNvPr>
          <p:cNvSpPr/>
          <p:nvPr/>
        </p:nvSpPr>
        <p:spPr>
          <a:xfrm>
            <a:off x="7398713" y="185678"/>
            <a:ext cx="1785966" cy="781963"/>
          </a:xfrm>
          <a:prstGeom prst="rect">
            <a:avLst/>
          </a:prstGeom>
          <a:solidFill>
            <a:srgbClr val="6258A1"/>
          </a:solidFill>
          <a:ln>
            <a:solidFill>
              <a:srgbClr val="6258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u="sng" dirty="0"/>
              <a:t>To identify national actors </a:t>
            </a:r>
            <a:r>
              <a:rPr lang="en-US" sz="1100" dirty="0"/>
              <a:t>implied in the formulation of policies for attractiveness and territorial competitiveness</a:t>
            </a:r>
          </a:p>
        </p:txBody>
      </p:sp>
      <p:sp>
        <p:nvSpPr>
          <p:cNvPr id="15" name="Dreptunghi 14">
            <a:extLst>
              <a:ext uri="{FF2B5EF4-FFF2-40B4-BE49-F238E27FC236}">
                <a16:creationId xmlns:a16="http://schemas.microsoft.com/office/drawing/2014/main" id="{9B315E50-75EE-437D-8B22-CD0955D543E2}"/>
              </a:ext>
            </a:extLst>
          </p:cNvPr>
          <p:cNvSpPr/>
          <p:nvPr/>
        </p:nvSpPr>
        <p:spPr>
          <a:xfrm>
            <a:off x="9911403" y="213671"/>
            <a:ext cx="1929146" cy="699325"/>
          </a:xfrm>
          <a:prstGeom prst="rect">
            <a:avLst/>
          </a:prstGeom>
          <a:solidFill>
            <a:srgbClr val="3796D3"/>
          </a:solidFill>
          <a:ln>
            <a:solidFill>
              <a:srgbClr val="3796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i="1" dirty="0"/>
              <a:t>3</a:t>
            </a:r>
            <a:r>
              <a:rPr lang="en-US" sz="1100" dirty="0"/>
              <a:t> national atelier: </a:t>
            </a:r>
            <a:r>
              <a:rPr lang="en-US" sz="1100" b="1" u="sng" dirty="0"/>
              <a:t>Participatory based development process</a:t>
            </a:r>
            <a:r>
              <a:rPr lang="en-US" sz="1100" dirty="0"/>
              <a:t>, defining the indicators platform</a:t>
            </a:r>
          </a:p>
        </p:txBody>
      </p:sp>
      <p:sp>
        <p:nvSpPr>
          <p:cNvPr id="16" name="Dreptunghi 15">
            <a:extLst>
              <a:ext uri="{FF2B5EF4-FFF2-40B4-BE49-F238E27FC236}">
                <a16:creationId xmlns:a16="http://schemas.microsoft.com/office/drawing/2014/main" id="{525D4A71-C51B-4DEF-A537-48368FD3CB3E}"/>
              </a:ext>
            </a:extLst>
          </p:cNvPr>
          <p:cNvSpPr/>
          <p:nvPr/>
        </p:nvSpPr>
        <p:spPr>
          <a:xfrm>
            <a:off x="10010887" y="2365073"/>
            <a:ext cx="1785966" cy="781963"/>
          </a:xfrm>
          <a:prstGeom prst="rect">
            <a:avLst/>
          </a:prstGeom>
          <a:solidFill>
            <a:srgbClr val="97C333"/>
          </a:solidFill>
          <a:ln>
            <a:solidFill>
              <a:srgbClr val="97C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u="sng" dirty="0"/>
              <a:t>Evidence based planning</a:t>
            </a:r>
            <a:r>
              <a:rPr lang="en-US" sz="1100" dirty="0"/>
              <a:t>: seminars on increasing institutional capability in territorial planning</a:t>
            </a:r>
          </a:p>
        </p:txBody>
      </p:sp>
      <p:sp>
        <p:nvSpPr>
          <p:cNvPr id="17" name="Dreptunghi 16">
            <a:extLst>
              <a:ext uri="{FF2B5EF4-FFF2-40B4-BE49-F238E27FC236}">
                <a16:creationId xmlns:a16="http://schemas.microsoft.com/office/drawing/2014/main" id="{7444978F-A7F2-47F3-B734-C60E75384023}"/>
              </a:ext>
            </a:extLst>
          </p:cNvPr>
          <p:cNvSpPr/>
          <p:nvPr/>
        </p:nvSpPr>
        <p:spPr>
          <a:xfrm>
            <a:off x="7398714" y="2435290"/>
            <a:ext cx="1785965" cy="705535"/>
          </a:xfrm>
          <a:prstGeom prst="rect">
            <a:avLst/>
          </a:prstGeom>
          <a:solidFill>
            <a:srgbClr val="E3D006"/>
          </a:solidFill>
          <a:ln>
            <a:solidFill>
              <a:srgbClr val="E3D0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3 trans-national atelier on </a:t>
            </a:r>
            <a:r>
              <a:rPr lang="en-US" sz="1100" b="1" u="sng" dirty="0"/>
              <a:t>coordinating territorial planning policies </a:t>
            </a:r>
            <a:r>
              <a:rPr lang="en-US" sz="1100" dirty="0"/>
              <a:t>(Bucharest, Kosice, Podgorica)</a:t>
            </a:r>
          </a:p>
        </p:txBody>
      </p:sp>
      <p:sp>
        <p:nvSpPr>
          <p:cNvPr id="18" name="Dreptunghi 17">
            <a:extLst>
              <a:ext uri="{FF2B5EF4-FFF2-40B4-BE49-F238E27FC236}">
                <a16:creationId xmlns:a16="http://schemas.microsoft.com/office/drawing/2014/main" id="{9E079015-FE7E-4760-AEA4-3E3023D66127}"/>
              </a:ext>
            </a:extLst>
          </p:cNvPr>
          <p:cNvSpPr/>
          <p:nvPr/>
        </p:nvSpPr>
        <p:spPr>
          <a:xfrm>
            <a:off x="4828890" y="2424082"/>
            <a:ext cx="1894457" cy="664556"/>
          </a:xfrm>
          <a:prstGeom prst="rect">
            <a:avLst/>
          </a:prstGeom>
          <a:solidFill>
            <a:srgbClr val="7DCEF2"/>
          </a:solidFill>
          <a:ln>
            <a:solidFill>
              <a:srgbClr val="7DCE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u="sng" dirty="0"/>
              <a:t>Collecting relevant attractiveness indicators </a:t>
            </a:r>
            <a:r>
              <a:rPr lang="en-US" sz="1100" dirty="0"/>
              <a:t>to the relevant territorial scales</a:t>
            </a:r>
          </a:p>
        </p:txBody>
      </p:sp>
      <p:sp>
        <p:nvSpPr>
          <p:cNvPr id="19" name="Dreptunghi 18">
            <a:extLst>
              <a:ext uri="{FF2B5EF4-FFF2-40B4-BE49-F238E27FC236}">
                <a16:creationId xmlns:a16="http://schemas.microsoft.com/office/drawing/2014/main" id="{8CFB8B8B-7310-4FE8-BD93-6DB6E19FD6B6}"/>
              </a:ext>
            </a:extLst>
          </p:cNvPr>
          <p:cNvSpPr/>
          <p:nvPr/>
        </p:nvSpPr>
        <p:spPr>
          <a:xfrm>
            <a:off x="4883135" y="4664690"/>
            <a:ext cx="1785966" cy="781963"/>
          </a:xfrm>
          <a:prstGeom prst="rect">
            <a:avLst/>
          </a:prstGeom>
          <a:solidFill>
            <a:srgbClr val="20A43A"/>
          </a:solidFill>
          <a:ln>
            <a:solidFill>
              <a:srgbClr val="20A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11 NATIONAL PLATFORMS </a:t>
            </a:r>
            <a:r>
              <a:rPr lang="en-US" sz="1100" b="1" i="1" dirty="0"/>
              <a:t>monitoring Territorial Attractiveness </a:t>
            </a:r>
            <a:r>
              <a:rPr lang="en-US" sz="1100" dirty="0"/>
              <a:t>and 1 for the Danube Region (CO-TAMP)</a:t>
            </a:r>
          </a:p>
        </p:txBody>
      </p:sp>
      <p:sp>
        <p:nvSpPr>
          <p:cNvPr id="20" name="Dreptunghi 19">
            <a:extLst>
              <a:ext uri="{FF2B5EF4-FFF2-40B4-BE49-F238E27FC236}">
                <a16:creationId xmlns:a16="http://schemas.microsoft.com/office/drawing/2014/main" id="{702FFD39-0BA1-46D4-844F-8409C9D54687}"/>
              </a:ext>
            </a:extLst>
          </p:cNvPr>
          <p:cNvSpPr/>
          <p:nvPr/>
        </p:nvSpPr>
        <p:spPr>
          <a:xfrm>
            <a:off x="7454699" y="4636697"/>
            <a:ext cx="1785966" cy="781963"/>
          </a:xfrm>
          <a:prstGeom prst="rect">
            <a:avLst/>
          </a:prstGeom>
          <a:solidFill>
            <a:srgbClr val="EA6C18"/>
          </a:solidFill>
          <a:ln>
            <a:solidFill>
              <a:srgbClr val="EA6C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u="sng" dirty="0"/>
              <a:t>MEMORANDUM OF UNDERSTANDING </a:t>
            </a:r>
            <a:r>
              <a:rPr lang="en-US" sz="1100" dirty="0"/>
              <a:t>for valorizing TAMPS and CO-TAMP</a:t>
            </a:r>
          </a:p>
        </p:txBody>
      </p:sp>
      <p:sp>
        <p:nvSpPr>
          <p:cNvPr id="21" name="Dreptunghi 20">
            <a:extLst>
              <a:ext uri="{FF2B5EF4-FFF2-40B4-BE49-F238E27FC236}">
                <a16:creationId xmlns:a16="http://schemas.microsoft.com/office/drawing/2014/main" id="{F1672F94-A45F-4CFB-A00E-930653E9C749}"/>
              </a:ext>
            </a:extLst>
          </p:cNvPr>
          <p:cNvSpPr/>
          <p:nvPr/>
        </p:nvSpPr>
        <p:spPr>
          <a:xfrm>
            <a:off x="9999305" y="4580451"/>
            <a:ext cx="1785966" cy="781963"/>
          </a:xfrm>
          <a:prstGeom prst="rect">
            <a:avLst/>
          </a:prstGeom>
          <a:solidFill>
            <a:srgbClr val="E1081B"/>
          </a:solidFill>
          <a:ln>
            <a:solidFill>
              <a:srgbClr val="E108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More effective and efficient EB </a:t>
            </a:r>
            <a:r>
              <a:rPr lang="en-US" sz="1100" dirty="0" err="1"/>
              <a:t>Policicies</a:t>
            </a:r>
            <a:r>
              <a:rPr lang="en-US" sz="1100" dirty="0"/>
              <a:t> promoting quality of life of DR inhabitants</a:t>
            </a:r>
          </a:p>
        </p:txBody>
      </p:sp>
      <p:sp>
        <p:nvSpPr>
          <p:cNvPr id="22" name="Dreptunghi 21">
            <a:extLst>
              <a:ext uri="{FF2B5EF4-FFF2-40B4-BE49-F238E27FC236}">
                <a16:creationId xmlns:a16="http://schemas.microsoft.com/office/drawing/2014/main" id="{84A50C45-BF7A-4F85-9CEA-ACE14409F2C2}"/>
              </a:ext>
            </a:extLst>
          </p:cNvPr>
          <p:cNvSpPr/>
          <p:nvPr/>
        </p:nvSpPr>
        <p:spPr>
          <a:xfrm>
            <a:off x="11157527" y="6456217"/>
            <a:ext cx="196273" cy="2652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35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7DAC9F-B8FE-4F78-911A-6B0348B48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509AC1-A46A-4CB1-84E7-1970B3E48119}" type="datetime1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21.5.2019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BDB7346-4B34-4B2D-85DB-BE1E7EEFFD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A3076D-0349-4817-BC6A-2BFE0D7355F6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B8CE8AA1-EC0A-4E22-B3EB-4B480DE050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Aim/</a:t>
            </a:r>
            <a:r>
              <a:rPr lang="ro-RO" dirty="0"/>
              <a:t>Finalitate – TAMP</a:t>
            </a:r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72548AE-E509-4BEE-B427-B865450312EC}"/>
              </a:ext>
            </a:extLst>
          </p:cNvPr>
          <p:cNvSpPr/>
          <p:nvPr/>
        </p:nvSpPr>
        <p:spPr>
          <a:xfrm>
            <a:off x="118968" y="1171541"/>
            <a:ext cx="2782793" cy="532453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prstClr val="black"/>
                </a:solidFill>
              </a:rPr>
              <a:t>National Open Platform (</a:t>
            </a:r>
            <a:r>
              <a:rPr lang="en-GB" sz="2000" b="1" dirty="0">
                <a:solidFill>
                  <a:srgbClr val="277588"/>
                </a:solidFill>
              </a:rPr>
              <a:t>TAMP</a:t>
            </a:r>
            <a:r>
              <a:rPr lang="en-GB" sz="2000" dirty="0">
                <a:solidFill>
                  <a:prstClr val="black"/>
                </a:solidFill>
              </a:rPr>
              <a:t>)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prstClr val="black"/>
                </a:solidFill>
              </a:rPr>
              <a:t>Automated import of extended data sets (indicators on different territorial scales, time series, </a:t>
            </a:r>
            <a:r>
              <a:rPr lang="en-GB" sz="2000" dirty="0" err="1">
                <a:solidFill>
                  <a:prstClr val="black"/>
                </a:solidFill>
              </a:rPr>
              <a:t>eg</a:t>
            </a:r>
            <a:r>
              <a:rPr lang="en-GB" sz="2000" dirty="0">
                <a:solidFill>
                  <a:prstClr val="black"/>
                </a:solidFill>
              </a:rPr>
              <a:t> 2008-2021)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prstClr val="black"/>
                </a:solidFill>
              </a:rPr>
              <a:t>In the long run: platforms become assets administered by institutions (ongoing process).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§"/>
            </a:pPr>
            <a:endParaRPr lang="en-GB" sz="2000" dirty="0">
              <a:solidFill>
                <a:prstClr val="black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§"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§"/>
            </a:pPr>
            <a:endParaRPr kumimoji="0" lang="ro-RO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4DADD1A-E72B-418C-8539-BB85E5CB245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0703" y="1184155"/>
            <a:ext cx="9151297" cy="5303520"/>
          </a:xfrm>
          <a:prstGeom prst="rect">
            <a:avLst/>
          </a:prstGeom>
        </p:spPr>
      </p:pic>
      <p:sp>
        <p:nvSpPr>
          <p:cNvPr id="2" name="Dreptunghi 1">
            <a:extLst>
              <a:ext uri="{FF2B5EF4-FFF2-40B4-BE49-F238E27FC236}">
                <a16:creationId xmlns:a16="http://schemas.microsoft.com/office/drawing/2014/main" id="{C6E151A5-072E-4EC7-9D83-47EDB3FC03B5}"/>
              </a:ext>
            </a:extLst>
          </p:cNvPr>
          <p:cNvSpPr/>
          <p:nvPr/>
        </p:nvSpPr>
        <p:spPr>
          <a:xfrm>
            <a:off x="118968" y="0"/>
            <a:ext cx="3141468" cy="1117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ine 3">
            <a:extLst>
              <a:ext uri="{FF2B5EF4-FFF2-40B4-BE49-F238E27FC236}">
                <a16:creationId xmlns:a16="http://schemas.microsoft.com/office/drawing/2014/main" id="{8BF54DC1-A9F7-465E-BB5B-EFD7B11629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6" y="1465"/>
            <a:ext cx="4109060" cy="603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150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8C8ED087-5E86-40BF-9FF8-5297D3F8F27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35382" y="305341"/>
            <a:ext cx="4112203" cy="3194158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7DAC9F-B8FE-4F78-911A-6B0348B48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509AC1-A46A-4CB1-84E7-1970B3E48119}" type="datetime1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21.5.2019</a:t>
            </a:fld>
            <a:endParaRPr kumimoji="0" lang="cs-CZ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BDB7346-4B34-4B2D-85DB-BE1E7EEFFD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A3076D-0349-4817-BC6A-2BFE0D7355F6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B8CE8AA1-EC0A-4E22-B3EB-4B480DE050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5944" y="-444535"/>
            <a:ext cx="9429180" cy="930942"/>
          </a:xfrm>
        </p:spPr>
        <p:txBody>
          <a:bodyPr>
            <a:normAutofit/>
          </a:bodyPr>
          <a:lstStyle/>
          <a:p>
            <a:r>
              <a:rPr lang="ro-RO" sz="3200" dirty="0"/>
              <a:t>Procesele naționale</a:t>
            </a:r>
            <a:r>
              <a:rPr lang="en-US" sz="3200" dirty="0"/>
              <a:t>/national processes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256A98-EC26-4198-8131-A8A6117D3648}"/>
              </a:ext>
            </a:extLst>
          </p:cNvPr>
          <p:cNvSpPr txBox="1"/>
          <p:nvPr/>
        </p:nvSpPr>
        <p:spPr>
          <a:xfrm>
            <a:off x="259747" y="1236283"/>
            <a:ext cx="3340969" cy="510909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/>
            <a:r>
              <a:rPr lang="en-GB" sz="2800" b="1" dirty="0">
                <a:solidFill>
                  <a:srgbClr val="097784"/>
                </a:solidFill>
              </a:rPr>
              <a:t>NATIONALLY</a:t>
            </a:r>
          </a:p>
          <a:p>
            <a:pPr lvl="0"/>
            <a:endParaRPr lang="en-GB" sz="2800" b="1" dirty="0">
              <a:solidFill>
                <a:srgbClr val="097784"/>
              </a:solidFill>
            </a:endParaRPr>
          </a:p>
          <a:p>
            <a:pPr lvl="0"/>
            <a:r>
              <a:rPr lang="en-GB" b="1" dirty="0"/>
              <a:t>3 workshops</a:t>
            </a:r>
          </a:p>
          <a:p>
            <a:pPr lvl="0"/>
            <a:r>
              <a:rPr lang="en-GB" dirty="0"/>
              <a:t>Bucharest (June 2017), Brasov (October 2017), Cluj-Napoca (March 2018)</a:t>
            </a:r>
          </a:p>
          <a:p>
            <a:pPr lvl="0"/>
            <a:endParaRPr lang="en-GB" dirty="0"/>
          </a:p>
          <a:p>
            <a:pPr lvl="0"/>
            <a:r>
              <a:rPr lang="en-GB" b="1" dirty="0"/>
              <a:t>3 national authorities, 4 regional authorities, 2 county authorities, 9 LPAs, 20 other actors</a:t>
            </a:r>
            <a:r>
              <a:rPr lang="en-GB" dirty="0"/>
              <a:t> (NGO, business, academia)</a:t>
            </a:r>
          </a:p>
          <a:p>
            <a:pPr lvl="0"/>
            <a:endParaRPr lang="en-GB" dirty="0"/>
          </a:p>
          <a:p>
            <a:pPr lvl="0"/>
            <a:r>
              <a:rPr lang="en-GB" dirty="0"/>
              <a:t>A long list of </a:t>
            </a:r>
            <a:r>
              <a:rPr lang="en-GB" b="1" dirty="0"/>
              <a:t>92 indicators</a:t>
            </a:r>
          </a:p>
          <a:p>
            <a:pPr lvl="0"/>
            <a:endParaRPr lang="en-GB" dirty="0"/>
          </a:p>
          <a:p>
            <a:pPr lvl="0"/>
            <a:r>
              <a:rPr lang="en-GB" b="1" dirty="0"/>
              <a:t>A short list of 28 indicators</a:t>
            </a:r>
            <a:r>
              <a:rPr lang="en-GB" dirty="0"/>
              <a:t>, collected and inserted into the platform</a:t>
            </a:r>
            <a:endParaRPr kumimoji="0" lang="ro-RO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02EC462-F9AF-49B5-9B98-64F1D31B6CD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1051" y="1243276"/>
            <a:ext cx="4114887" cy="247914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D8863E7-D103-4F8E-98B3-EFC315C714C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6847" y="3685472"/>
            <a:ext cx="7969091" cy="2986925"/>
          </a:xfrm>
          <a:prstGeom prst="rect">
            <a:avLst/>
          </a:prstGeom>
        </p:spPr>
      </p:pic>
      <p:sp>
        <p:nvSpPr>
          <p:cNvPr id="2" name="Dreptunghi 1">
            <a:extLst>
              <a:ext uri="{FF2B5EF4-FFF2-40B4-BE49-F238E27FC236}">
                <a16:creationId xmlns:a16="http://schemas.microsoft.com/office/drawing/2014/main" id="{2B36E003-309E-4A68-8F92-9639078F7A41}"/>
              </a:ext>
            </a:extLst>
          </p:cNvPr>
          <p:cNvSpPr/>
          <p:nvPr/>
        </p:nvSpPr>
        <p:spPr>
          <a:xfrm>
            <a:off x="0" y="0"/>
            <a:ext cx="3297382" cy="1206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ine 5">
            <a:extLst>
              <a:ext uri="{FF2B5EF4-FFF2-40B4-BE49-F238E27FC236}">
                <a16:creationId xmlns:a16="http://schemas.microsoft.com/office/drawing/2014/main" id="{DFD74D65-E2BD-4577-ABE4-33823E42C05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25244" y="-1526"/>
            <a:ext cx="4109060" cy="603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2870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7DAC9F-B8FE-4F78-911A-6B0348B48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509AC1-A46A-4CB1-84E7-1970B3E48119}" type="datetime1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21.5.2019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BDB7346-4B34-4B2D-85DB-BE1E7EEFFD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A3076D-0349-4817-BC6A-2BFE0D7355F6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B8CE8AA1-EC0A-4E22-B3EB-4B480DE050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Aim/</a:t>
            </a:r>
            <a:r>
              <a:rPr lang="ro-RO" dirty="0"/>
              <a:t>Finalitate – Co-TAMP </a:t>
            </a:r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72548AE-E509-4BEE-B427-B865450312EC}"/>
              </a:ext>
            </a:extLst>
          </p:cNvPr>
          <p:cNvSpPr/>
          <p:nvPr/>
        </p:nvSpPr>
        <p:spPr>
          <a:xfrm>
            <a:off x="0" y="1211239"/>
            <a:ext cx="2923826" cy="470898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prstClr val="black"/>
                </a:solidFill>
              </a:rPr>
              <a:t>Integrated Assessment of the Danube Region </a:t>
            </a:r>
            <a:r>
              <a:rPr lang="en-GB" sz="2000" dirty="0" err="1">
                <a:solidFill>
                  <a:prstClr val="black"/>
                </a:solidFill>
              </a:rPr>
              <a:t>dpdv</a:t>
            </a:r>
            <a:r>
              <a:rPr lang="en-GB" sz="2000" dirty="0">
                <a:solidFill>
                  <a:prstClr val="black"/>
                </a:solidFill>
              </a:rPr>
              <a:t>. of performance (2008-2021) on the common criteria of the 22 indicators;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prstClr val="black"/>
                </a:solidFill>
              </a:rPr>
              <a:t>Comparability of spatial and temporal units;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prstClr val="black"/>
                </a:solidFill>
              </a:rPr>
              <a:t>Charts and automated </a:t>
            </a:r>
            <a:r>
              <a:rPr lang="en-GB" sz="2000" dirty="0" err="1">
                <a:solidFill>
                  <a:prstClr val="black"/>
                </a:solidFill>
              </a:rPr>
              <a:t>analyzes</a:t>
            </a:r>
            <a:endParaRPr lang="en-GB" sz="2000" dirty="0">
              <a:solidFill>
                <a:prstClr val="black"/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prstClr val="black"/>
                </a:solidFill>
              </a:rPr>
              <a:t>Distributions and customized classifications;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prstClr val="black"/>
                </a:solidFill>
              </a:rPr>
              <a:t>Export data (SHP, TSV)</a:t>
            </a:r>
            <a:endParaRPr kumimoji="0" lang="ro-RO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7F5FAB2-77B4-41E3-9BCB-FC20DBD9391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3259" y="1211239"/>
            <a:ext cx="9055915" cy="5253959"/>
          </a:xfrm>
          <a:prstGeom prst="rect">
            <a:avLst/>
          </a:prstGeom>
        </p:spPr>
      </p:pic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839A08E0-8F3B-492B-9DEF-30AF88527CF9}"/>
              </a:ext>
            </a:extLst>
          </p:cNvPr>
          <p:cNvSpPr txBox="1">
            <a:spLocks/>
          </p:cNvSpPr>
          <p:nvPr/>
        </p:nvSpPr>
        <p:spPr>
          <a:xfrm>
            <a:off x="3016652" y="6538912"/>
            <a:ext cx="6158696" cy="229645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  "/>
                <a:ea typeface="+mn-ea"/>
                <a:cs typeface="Arial" panose="020B0604020202020204" pitchFamily="34" charset="0"/>
              </a:rPr>
              <a:t>Al doilea seminar național de Capacity Building ATTRACTIVE DANUBE – Brașov, 07.05.2019</a:t>
            </a:r>
          </a:p>
        </p:txBody>
      </p:sp>
    </p:spTree>
    <p:extLst>
      <p:ext uri="{BB962C8B-B14F-4D97-AF65-F5344CB8AC3E}">
        <p14:creationId xmlns:p14="http://schemas.microsoft.com/office/powerpoint/2010/main" val="2859843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reptunghi 1">
            <a:extLst>
              <a:ext uri="{FF2B5EF4-FFF2-40B4-BE49-F238E27FC236}">
                <a16:creationId xmlns:a16="http://schemas.microsoft.com/office/drawing/2014/main" id="{66B3A702-B6F2-450D-ABD4-94BC14D2E551}"/>
              </a:ext>
            </a:extLst>
          </p:cNvPr>
          <p:cNvSpPr/>
          <p:nvPr/>
        </p:nvSpPr>
        <p:spPr>
          <a:xfrm>
            <a:off x="168413" y="151764"/>
            <a:ext cx="2640984" cy="930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7DAC9F-B8FE-4F78-911A-6B0348B48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509AC1-A46A-4CB1-84E7-1970B3E48119}" type="datetime1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21.5.2019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BDB7346-4B34-4B2D-85DB-BE1E7EEFFD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A3076D-0349-4817-BC6A-2BFE0D7355F6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B8CE8AA1-EC0A-4E22-B3EB-4B480DE050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2820" y="-1197"/>
            <a:ext cx="9429180" cy="930942"/>
          </a:xfrm>
        </p:spPr>
        <p:txBody>
          <a:bodyPr>
            <a:normAutofit/>
          </a:bodyPr>
          <a:lstStyle/>
          <a:p>
            <a:r>
              <a:rPr lang="ro-RO" dirty="0"/>
              <a:t>22 Indicatori comuni </a:t>
            </a:r>
            <a:r>
              <a:rPr lang="ro-RO" dirty="0" err="1"/>
              <a:t>co-tamp</a:t>
            </a:r>
            <a:endParaRPr lang="en-US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C3F29F2-82FB-4FF9-8E29-927BF33F9EBE}"/>
              </a:ext>
            </a:extLst>
          </p:cNvPr>
          <p:cNvSpPr/>
          <p:nvPr/>
        </p:nvSpPr>
        <p:spPr>
          <a:xfrm>
            <a:off x="178111" y="4539780"/>
            <a:ext cx="2743200" cy="1950365"/>
          </a:xfrm>
          <a:prstGeom prst="roundRect">
            <a:avLst/>
          </a:prstGeom>
          <a:solidFill>
            <a:srgbClr val="1A49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Aft>
                <a:spcPts val="600"/>
              </a:spcAft>
            </a:pPr>
            <a:r>
              <a:rPr lang="en-GB" sz="1400" dirty="0">
                <a:solidFill>
                  <a:prstClr val="white"/>
                </a:solidFill>
              </a:rPr>
              <a:t>Ozone concentration</a:t>
            </a:r>
          </a:p>
          <a:p>
            <a:pPr lvl="0">
              <a:spcAft>
                <a:spcPts val="600"/>
              </a:spcAft>
            </a:pPr>
            <a:r>
              <a:rPr lang="en-GB" sz="1400" dirty="0">
                <a:solidFill>
                  <a:prstClr val="white"/>
                </a:solidFill>
              </a:rPr>
              <a:t>Population connected to wastewater treatment systems</a:t>
            </a:r>
          </a:p>
          <a:p>
            <a:pPr lvl="0">
              <a:spcAft>
                <a:spcPts val="600"/>
              </a:spcAft>
            </a:pPr>
            <a:r>
              <a:rPr lang="en-GB" sz="1400" dirty="0">
                <a:solidFill>
                  <a:prstClr val="white"/>
                </a:solidFill>
              </a:rPr>
              <a:t>Electricity generated from renewable sources</a:t>
            </a:r>
          </a:p>
          <a:p>
            <a:pPr lvl="0">
              <a:spcAft>
                <a:spcPts val="600"/>
              </a:spcAft>
            </a:pPr>
            <a:r>
              <a:rPr lang="en-GB" sz="1400" dirty="0">
                <a:solidFill>
                  <a:prstClr val="white"/>
                </a:solidFill>
              </a:rPr>
              <a:t>Water consumption / inhabitant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B8D22D6-DE10-4EA3-9E2D-884D5135F3F6}"/>
              </a:ext>
            </a:extLst>
          </p:cNvPr>
          <p:cNvSpPr/>
          <p:nvPr/>
        </p:nvSpPr>
        <p:spPr>
          <a:xfrm>
            <a:off x="178110" y="2986122"/>
            <a:ext cx="3753811" cy="1016173"/>
          </a:xfrm>
          <a:prstGeom prst="roundRect">
            <a:avLst/>
          </a:prstGeom>
          <a:solidFill>
            <a:srgbClr val="9CB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Aft>
                <a:spcPts val="600"/>
              </a:spcAft>
            </a:pPr>
            <a:r>
              <a:rPr lang="en-GB" sz="1600" dirty="0">
                <a:solidFill>
                  <a:prstClr val="black"/>
                </a:solidFill>
              </a:rPr>
              <a:t>% of the protected terrestrial area</a:t>
            </a:r>
          </a:p>
          <a:p>
            <a:pPr lvl="0">
              <a:spcAft>
                <a:spcPts val="600"/>
              </a:spcAft>
            </a:pPr>
            <a:r>
              <a:rPr lang="en-GB" sz="1600" dirty="0">
                <a:solidFill>
                  <a:prstClr val="black"/>
                </a:solidFill>
              </a:rPr>
              <a:t>Population / households with broadband access (&gt; 1 Mbit / s)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71BCBAF5-455C-475F-863F-CFE74BAABE8C}"/>
              </a:ext>
            </a:extLst>
          </p:cNvPr>
          <p:cNvSpPr/>
          <p:nvPr/>
        </p:nvSpPr>
        <p:spPr>
          <a:xfrm>
            <a:off x="178111" y="1211239"/>
            <a:ext cx="5262570" cy="1332142"/>
          </a:xfrm>
          <a:prstGeom prst="roundRect">
            <a:avLst/>
          </a:prstGeom>
          <a:solidFill>
            <a:srgbClr val="FFE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Aft>
                <a:spcPts val="600"/>
              </a:spcAft>
            </a:pPr>
            <a:r>
              <a:rPr lang="en-GB" sz="1600" dirty="0">
                <a:solidFill>
                  <a:prstClr val="black"/>
                </a:solidFill>
              </a:rPr>
              <a:t>European cultural sites on the UNESCO list</a:t>
            </a:r>
          </a:p>
          <a:p>
            <a:pPr lvl="0">
              <a:spcAft>
                <a:spcPts val="600"/>
              </a:spcAft>
            </a:pPr>
            <a:r>
              <a:rPr lang="en-GB" sz="1600" dirty="0">
                <a:solidFill>
                  <a:prstClr val="black"/>
                </a:solidFill>
              </a:rPr>
              <a:t>Life expectancy at birth (M / F)</a:t>
            </a:r>
          </a:p>
          <a:p>
            <a:pPr lvl="0">
              <a:spcAft>
                <a:spcPts val="600"/>
              </a:spcAft>
            </a:pPr>
            <a:r>
              <a:rPr lang="en-GB" sz="1600" dirty="0">
                <a:solidFill>
                  <a:prstClr val="black"/>
                </a:solidFill>
              </a:rPr>
              <a:t>Gross household income</a:t>
            </a:r>
          </a:p>
          <a:p>
            <a:pPr lvl="0">
              <a:spcAft>
                <a:spcPts val="600"/>
              </a:spcAft>
            </a:pPr>
            <a:r>
              <a:rPr lang="en-GB" sz="1600" dirty="0">
                <a:solidFill>
                  <a:prstClr val="black"/>
                </a:solidFill>
              </a:rPr>
              <a:t>People at risk of poverty or social exclusion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04650C89-887D-46F5-AC1D-3AD441A1E335}"/>
              </a:ext>
            </a:extLst>
          </p:cNvPr>
          <p:cNvSpPr/>
          <p:nvPr/>
        </p:nvSpPr>
        <p:spPr>
          <a:xfrm>
            <a:off x="7665721" y="996217"/>
            <a:ext cx="4348168" cy="3272355"/>
          </a:xfrm>
          <a:prstGeom prst="roundRect">
            <a:avLst/>
          </a:prstGeom>
          <a:solidFill>
            <a:srgbClr val="FFC3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Aft>
                <a:spcPts val="600"/>
              </a:spcAft>
            </a:pPr>
            <a:r>
              <a:rPr lang="en-GB" sz="1600" dirty="0">
                <a:solidFill>
                  <a:srgbClr val="C00000"/>
                </a:solidFill>
              </a:rPr>
              <a:t>Population 25-64 with higher education (%)</a:t>
            </a:r>
          </a:p>
          <a:p>
            <a:pPr lvl="0">
              <a:spcAft>
                <a:spcPts val="600"/>
              </a:spcAft>
            </a:pPr>
            <a:r>
              <a:rPr lang="en-GB" sz="1600" dirty="0">
                <a:solidFill>
                  <a:srgbClr val="C00000"/>
                </a:solidFill>
              </a:rPr>
              <a:t>R &amp; D expenditure (% of GDP)</a:t>
            </a:r>
          </a:p>
          <a:p>
            <a:pPr lvl="0">
              <a:spcAft>
                <a:spcPts val="600"/>
              </a:spcAft>
            </a:pPr>
            <a:r>
              <a:rPr lang="en-GB" sz="1600" dirty="0">
                <a:solidFill>
                  <a:srgbClr val="C00000"/>
                </a:solidFill>
              </a:rPr>
              <a:t>Employment rate by sex</a:t>
            </a:r>
          </a:p>
          <a:p>
            <a:pPr lvl="0">
              <a:spcAft>
                <a:spcPts val="600"/>
              </a:spcAft>
            </a:pPr>
            <a:r>
              <a:rPr lang="en-GB" sz="1600" dirty="0">
                <a:solidFill>
                  <a:srgbClr val="C00000"/>
                </a:solidFill>
              </a:rPr>
              <a:t>Unemployment rate among young people</a:t>
            </a:r>
          </a:p>
          <a:p>
            <a:pPr lvl="0">
              <a:spcAft>
                <a:spcPts val="600"/>
              </a:spcAft>
            </a:pPr>
            <a:r>
              <a:rPr lang="en-GB" sz="1600" dirty="0">
                <a:solidFill>
                  <a:srgbClr val="C00000"/>
                </a:solidFill>
              </a:rPr>
              <a:t>Share of jobs by sectors</a:t>
            </a:r>
          </a:p>
          <a:p>
            <a:pPr lvl="0">
              <a:spcAft>
                <a:spcPts val="600"/>
              </a:spcAft>
            </a:pPr>
            <a:r>
              <a:rPr lang="en-GB" sz="1600" dirty="0">
                <a:solidFill>
                  <a:srgbClr val="C00000"/>
                </a:solidFill>
              </a:rPr>
              <a:t>Number of overnights for tourists / place. / year</a:t>
            </a:r>
          </a:p>
          <a:p>
            <a:pPr lvl="0">
              <a:spcAft>
                <a:spcPts val="600"/>
              </a:spcAft>
            </a:pPr>
            <a:r>
              <a:rPr lang="en-GB" sz="1600" dirty="0">
                <a:solidFill>
                  <a:srgbClr val="C00000"/>
                </a:solidFill>
              </a:rPr>
              <a:t>Share of jobs in tourism out of total</a:t>
            </a:r>
          </a:p>
          <a:p>
            <a:pPr lvl="0">
              <a:spcAft>
                <a:spcPts val="600"/>
              </a:spcAft>
            </a:pPr>
            <a:r>
              <a:rPr lang="en-GB" sz="1600" dirty="0">
                <a:solidFill>
                  <a:srgbClr val="C00000"/>
                </a:solidFill>
              </a:rPr>
              <a:t>  Population growth rate</a:t>
            </a:r>
          </a:p>
          <a:p>
            <a:pPr lvl="0">
              <a:spcAft>
                <a:spcPts val="600"/>
              </a:spcAft>
            </a:pPr>
            <a:r>
              <a:rPr lang="en-GB" sz="1600" dirty="0">
                <a:solidFill>
                  <a:srgbClr val="C00000"/>
                </a:solidFill>
              </a:rPr>
              <a:t>Aging Index</a:t>
            </a:r>
            <a:endParaRPr kumimoji="0" lang="ro-RO" sz="1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16951EFA-DBDF-4FC5-ADD9-0512EE3991EC}"/>
              </a:ext>
            </a:extLst>
          </p:cNvPr>
          <p:cNvSpPr/>
          <p:nvPr/>
        </p:nvSpPr>
        <p:spPr>
          <a:xfrm>
            <a:off x="8547449" y="4759615"/>
            <a:ext cx="3466440" cy="805742"/>
          </a:xfrm>
          <a:prstGeom prst="roundRect">
            <a:avLst/>
          </a:prstGeom>
          <a:solidFill>
            <a:srgbClr val="0977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lvl="0">
              <a:spcAft>
                <a:spcPts val="600"/>
              </a:spcAft>
            </a:pPr>
            <a:r>
              <a:rPr lang="en-GB" sz="1600" dirty="0">
                <a:solidFill>
                  <a:prstClr val="white"/>
                </a:solidFill>
              </a:rPr>
              <a:t>% of foreign students out of total students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4B62D7-D56F-40CA-846F-59F69A6CF43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7277" y="2182831"/>
            <a:ext cx="6177356" cy="452340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A11E425-7DFF-42AF-9573-E5C2136A2A27}"/>
              </a:ext>
            </a:extLst>
          </p:cNvPr>
          <p:cNvSpPr txBox="1"/>
          <p:nvPr/>
        </p:nvSpPr>
        <p:spPr>
          <a:xfrm>
            <a:off x="255227" y="4214823"/>
            <a:ext cx="3064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o-RO" sz="2400" b="1" i="0" u="none" strike="noStrike" kern="1200" cap="none" spc="0" normalizeH="0" baseline="0" noProof="0" dirty="0">
                <a:ln>
                  <a:noFill/>
                </a:ln>
                <a:solidFill>
                  <a:srgbClr val="1A498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CAPITAL DE MEDIU 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1A498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6E6E856-F02E-4EB3-BE9B-82B39B4FE082}"/>
              </a:ext>
            </a:extLst>
          </p:cNvPr>
          <p:cNvSpPr txBox="1"/>
          <p:nvPr/>
        </p:nvSpPr>
        <p:spPr>
          <a:xfrm>
            <a:off x="168412" y="2647179"/>
            <a:ext cx="3064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o-RO" sz="2400" b="1" i="0" u="none" strike="noStrike" kern="1200" cap="none" spc="0" normalizeH="0" baseline="0" noProof="0" dirty="0">
                <a:ln>
                  <a:noFill/>
                </a:ln>
                <a:solidFill>
                  <a:srgbClr val="9CB1D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CAPITAL ANTROPIC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9CB1D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9967859-FD42-44A7-8F43-635145AA34CC}"/>
              </a:ext>
            </a:extLst>
          </p:cNvPr>
          <p:cNvSpPr txBox="1"/>
          <p:nvPr/>
        </p:nvSpPr>
        <p:spPr>
          <a:xfrm>
            <a:off x="1998745" y="877861"/>
            <a:ext cx="39125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o-RO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CAPITAL SOCIO-CULTURAL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7D3C8B1-BD98-46E3-97D2-6A5901B87EFF}"/>
              </a:ext>
            </a:extLst>
          </p:cNvPr>
          <p:cNvSpPr txBox="1"/>
          <p:nvPr/>
        </p:nvSpPr>
        <p:spPr>
          <a:xfrm>
            <a:off x="5842247" y="1211239"/>
            <a:ext cx="18920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o-RO" sz="2400" b="1" i="0" u="none" strike="noStrike" kern="1200" cap="none" spc="0" normalizeH="0" baseline="0" noProof="0" dirty="0">
                <a:ln>
                  <a:noFill/>
                </a:ln>
                <a:solidFill>
                  <a:srgbClr val="FFC33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CAPITAL ECONOMIC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o-RO" sz="2400" b="1" i="0" u="none" strike="noStrike" kern="1200" cap="none" spc="0" normalizeH="0" baseline="0" noProof="0" dirty="0">
                <a:ln>
                  <a:noFill/>
                </a:ln>
                <a:solidFill>
                  <a:srgbClr val="FFC33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/UMAN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FFC33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4F652AC-C68D-4F8D-A776-37C5CA40806A}"/>
              </a:ext>
            </a:extLst>
          </p:cNvPr>
          <p:cNvSpPr txBox="1"/>
          <p:nvPr/>
        </p:nvSpPr>
        <p:spPr>
          <a:xfrm>
            <a:off x="8806556" y="4422906"/>
            <a:ext cx="33854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o-RO" sz="2400" b="1" i="0" u="none" strike="noStrike" kern="1200" cap="none" spc="0" normalizeH="0" baseline="0" noProof="0" dirty="0">
                <a:ln>
                  <a:noFill/>
                </a:ln>
                <a:solidFill>
                  <a:srgbClr val="09778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CAPITAL INSTITUȚIONAL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09778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Imagine 3">
            <a:extLst>
              <a:ext uri="{FF2B5EF4-FFF2-40B4-BE49-F238E27FC236}">
                <a16:creationId xmlns:a16="http://schemas.microsoft.com/office/drawing/2014/main" id="{584F7FDE-70C8-4E4E-9527-6185155D7E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82940" y="6114107"/>
            <a:ext cx="4109060" cy="603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5150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7DAC9F-B8FE-4F78-911A-6B0348B48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509AC1-A46A-4CB1-84E7-1970B3E48119}" type="datetime1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21.5.2019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BDB7346-4B34-4B2D-85DB-BE1E7EEFFD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A3076D-0349-4817-BC6A-2BFE0D7355F6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B8CE8AA1-EC0A-4E22-B3EB-4B480DE050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7328" y="-472242"/>
            <a:ext cx="9429180" cy="1212436"/>
          </a:xfrm>
        </p:spPr>
        <p:txBody>
          <a:bodyPr>
            <a:normAutofit/>
          </a:bodyPr>
          <a:lstStyle/>
          <a:p>
            <a:r>
              <a:rPr lang="ro-RO" dirty="0"/>
              <a:t>re</a:t>
            </a:r>
            <a:r>
              <a:rPr lang="en-US" dirty="0" err="1"/>
              <a:t>sults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FF3B7D-6E8B-4D29-A62C-0E45F820E22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42" y="1058466"/>
            <a:ext cx="5588277" cy="26253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0733E09-324D-4A14-9593-5EA575BDB26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1164" y="3753197"/>
            <a:ext cx="5790836" cy="272492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34B5C2B-BCF6-4FAA-A3D3-1857C16F2C2C}"/>
              </a:ext>
            </a:extLst>
          </p:cNvPr>
          <p:cNvSpPr/>
          <p:nvPr/>
        </p:nvSpPr>
        <p:spPr>
          <a:xfrm>
            <a:off x="5615705" y="1107144"/>
            <a:ext cx="6557817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en-GB" sz="2000" b="1" dirty="0">
                <a:solidFill>
                  <a:prstClr val="black"/>
                </a:solidFill>
              </a:rPr>
              <a:t>AT THE LEVEL OF THE DANUBE REGION:</a:t>
            </a: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prstClr val="black"/>
                </a:solidFill>
              </a:rPr>
              <a:t>A Common Territorial Attractiveness Monitoring Platform (CO-TAMP): 22 indicators, 2008-2021 (annually)</a:t>
            </a: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prstClr val="black"/>
                </a:solidFill>
              </a:rPr>
              <a:t>  An ATLAS and an Attractive Danube PLANNING MANUAL</a:t>
            </a: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prstClr val="black"/>
                </a:solidFill>
              </a:rPr>
              <a:t>A process of planning transnational policies and developing a partnership memorandum on CO-TAMP's sustainability at region level.</a:t>
            </a:r>
            <a:endParaRPr kumimoji="0" lang="ro-RO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8F04EE3-B4C7-473D-9F9D-40BC9442108D}"/>
              </a:ext>
            </a:extLst>
          </p:cNvPr>
          <p:cNvSpPr/>
          <p:nvPr/>
        </p:nvSpPr>
        <p:spPr>
          <a:xfrm>
            <a:off x="217646" y="3622722"/>
            <a:ext cx="6347101" cy="30223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en-GB" sz="2000" b="1" dirty="0">
                <a:solidFill>
                  <a:prstClr val="black"/>
                </a:solidFill>
              </a:rPr>
              <a:t>AT THE LEVEL OF ROMANIA:</a:t>
            </a: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prstClr val="black"/>
                </a:solidFill>
              </a:rPr>
              <a:t>A participatory process (3 workshops) that led to the realization of the TAMP Romania platform (28 indicators, 2008-2021, multiple territorial scales);</a:t>
            </a: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prstClr val="black"/>
                </a:solidFill>
              </a:rPr>
              <a:t>A capacity building process on using and adapting the platform to local needs (3 seminars, an international seminar)</a:t>
            </a: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prstClr val="black"/>
                </a:solidFill>
              </a:rPr>
              <a:t>MEMORANDUM OF UNDERSTANDING:TAMP ROMANIA</a:t>
            </a:r>
            <a:endParaRPr kumimoji="0" lang="ro-RO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Dreptunghi 1">
            <a:extLst>
              <a:ext uri="{FF2B5EF4-FFF2-40B4-BE49-F238E27FC236}">
                <a16:creationId xmlns:a16="http://schemas.microsoft.com/office/drawing/2014/main" id="{2A200068-BA45-40B7-BD6D-EB29D6D4F55D}"/>
              </a:ext>
            </a:extLst>
          </p:cNvPr>
          <p:cNvSpPr/>
          <p:nvPr/>
        </p:nvSpPr>
        <p:spPr>
          <a:xfrm>
            <a:off x="129309" y="0"/>
            <a:ext cx="3260436" cy="1134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Imagine 12">
            <a:extLst>
              <a:ext uri="{FF2B5EF4-FFF2-40B4-BE49-F238E27FC236}">
                <a16:creationId xmlns:a16="http://schemas.microsoft.com/office/drawing/2014/main" id="{7AA8ED02-657C-4C71-AD45-4450758195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05" y="-8234"/>
            <a:ext cx="4109060" cy="603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56354"/>
      </p:ext>
    </p:extLst>
  </p:cSld>
  <p:clrMapOvr>
    <a:masterClrMapping/>
  </p:clrMapOvr>
</p:sld>
</file>

<file path=ppt/theme/theme1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_AD_2_wide-screen" id="{E6C5DAA8-141B-44A3-8FDF-AF21AAE33E76}" vid="{83EC92FD-3C96-41AC-85CB-A17F738612FD}"/>
    </a:ext>
  </a:extLst>
</a:theme>
</file>

<file path=ppt/theme/theme3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1882</Words>
  <Application>Microsoft Office PowerPoint</Application>
  <PresentationFormat>Breitbild</PresentationFormat>
  <Paragraphs>201</Paragraphs>
  <Slides>19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19</vt:i4>
      </vt:variant>
    </vt:vector>
  </HeadingPairs>
  <TitlesOfParts>
    <vt:vector size="29" baseType="lpstr">
      <vt:lpstr>Arial</vt:lpstr>
      <vt:lpstr>Arial Narrow</vt:lpstr>
      <vt:lpstr>Calibri</vt:lpstr>
      <vt:lpstr>Calibri  </vt:lpstr>
      <vt:lpstr>Calibri   </vt:lpstr>
      <vt:lpstr>Calibri Light</vt:lpstr>
      <vt:lpstr>Montserrat</vt:lpstr>
      <vt:lpstr>Wingdings</vt:lpstr>
      <vt:lpstr>Temă Office</vt:lpstr>
      <vt:lpstr>Motiv Office</vt:lpstr>
      <vt:lpstr>Attractive Danube – Towards evidence-based decision-making in regional policies Memorandum of Understanding </vt:lpstr>
      <vt:lpstr>Where does emphasis on evidence-based planning come from?</vt:lpstr>
      <vt:lpstr>What is the added value of evidence based planning</vt:lpstr>
      <vt:lpstr>Attractive  danube </vt:lpstr>
      <vt:lpstr>Aim/Finalitate – TAMP</vt:lpstr>
      <vt:lpstr>Procesele naționale/national processes</vt:lpstr>
      <vt:lpstr>Aim/Finalitate – Co-TAMP </vt:lpstr>
      <vt:lpstr>22 Indicatori comuni co-tamp</vt:lpstr>
      <vt:lpstr>results</vt:lpstr>
      <vt:lpstr>PowerPoint-Präsentation</vt:lpstr>
      <vt:lpstr>Use of evidence in the real world of planning</vt:lpstr>
      <vt:lpstr>Territorial Attractiveness: a complex planning process/concept 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EVIDENCE BASED PLANNING AS A FUNDAMENT FOR THE SUSTAINABLE AND INTEGRATED DEVELOPMENT</dc:title>
  <dc:creator>pietro elisei</dc:creator>
  <cp:lastModifiedBy>Boehm-Gartner Simone</cp:lastModifiedBy>
  <cp:revision>25</cp:revision>
  <dcterms:created xsi:type="dcterms:W3CDTF">2019-05-09T11:32:17Z</dcterms:created>
  <dcterms:modified xsi:type="dcterms:W3CDTF">2019-05-21T07:59:46Z</dcterms:modified>
</cp:coreProperties>
</file>