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69" r:id="rId3"/>
    <p:sldId id="270" r:id="rId4"/>
    <p:sldId id="267" r:id="rId5"/>
    <p:sldId id="281" r:id="rId6"/>
    <p:sldId id="282" r:id="rId7"/>
    <p:sldId id="283" r:id="rId8"/>
    <p:sldId id="276" r:id="rId9"/>
  </p:sldIdLst>
  <p:sldSz cx="12192000" cy="6858000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194"/>
    <a:srgbClr val="CC0066"/>
    <a:srgbClr val="FFFFFF"/>
    <a:srgbClr val="0066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Sample X.jpg">
            <a:extLst>
              <a:ext uri="{FF2B5EF4-FFF2-40B4-BE49-F238E27FC236}">
                <a16:creationId xmlns:a16="http://schemas.microsoft.com/office/drawing/2014/main" id="{4B913D84-01B7-46A6-B81B-6CFD0D1662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80024"/>
            <a:ext cx="12192000" cy="397797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7D6BA7-EE09-4A90-9D62-0E36A81E0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6367" y="1122363"/>
            <a:ext cx="10054920" cy="1005017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C8479A5-E770-4ECE-AA10-8C4FB7B3D7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0637" y="2295752"/>
            <a:ext cx="4114800" cy="1655762"/>
          </a:xfrm>
        </p:spPr>
        <p:txBody>
          <a:bodyPr>
            <a:normAutofit/>
          </a:bodyPr>
          <a:lstStyle>
            <a:lvl1pPr marL="0" indent="0" algn="r">
              <a:buNone/>
              <a:defRPr sz="1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094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4EC75-0560-4B3F-9F6A-DF968617E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9107009-36BC-45C8-A76A-215CA6657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9524D9-D810-4F91-AD25-8B908A2C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FBCFBE-3763-42C2-9A0B-4025BA78C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E649D5-9DAA-446A-B92C-6B5A6908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7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A917A7E-7DCA-4F6F-BC95-00782AD8F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296955"/>
            <a:ext cx="2628900" cy="488000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6AAFCA8-1680-4544-8F1C-3234A4759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296953"/>
            <a:ext cx="7734300" cy="488000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5F96E0-83DA-4FCE-972A-072A62744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DBEA1C-B9D2-4EBA-B1BC-C5F084DB3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D3FF3E-AA57-48CF-9F80-6ECC14B8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3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57A80E-D2FE-472B-A76B-F069CB0B2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75B374-A580-44F9-8BA7-44C5BE7B4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8E5134-0D3D-4B94-9E16-38A3B82A3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F0F8D2-4BDD-4BD1-B933-C1AFD0A1A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9A4BFF-263F-4C77-B4CC-AE37F858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26B1C4D-70BD-472F-8120-A558291214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21" b="65600"/>
          <a:stretch/>
        </p:blipFill>
        <p:spPr>
          <a:xfrm>
            <a:off x="3012895" y="5158266"/>
            <a:ext cx="9190189" cy="170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0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A249D-AD6E-47B0-B4A2-8E6173CFE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3DFDF5-F104-4466-B8CA-0738D8841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41FA69-4F36-4676-B5A8-530D96D62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565DCC-6391-4154-B313-0107EFC30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39E09A-3F0B-48FD-A9A0-8A15C355E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5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ECDF0-5B11-4975-9F6B-53F6A0EDF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A83F61-68A1-41EF-AB08-CACB48F713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600567"/>
            <a:ext cx="5181600" cy="357639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D35FB9-FEA8-4E1C-AD08-66E4F72A1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600567"/>
            <a:ext cx="5181600" cy="357639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016EDAA-D194-44DA-A5FE-57332A5B1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C27480-9AA3-49E3-845B-EF1BA4B58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79CD5F1-2701-4374-8EF2-2683A82C39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34" b="65600"/>
          <a:stretch/>
        </p:blipFill>
        <p:spPr>
          <a:xfrm>
            <a:off x="3012895" y="5158266"/>
            <a:ext cx="9188630" cy="170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372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03E5-F731-4B84-9606-64AAB577C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2913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6C070D-E8E4-4D76-BA6A-662EE399A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40895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BB666D-F130-45DE-8427-14B0B794C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28999"/>
            <a:ext cx="5157787" cy="27606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A03ABD4-CF23-472D-BF07-0A390B6908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40895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435E458-1F95-447B-85E6-2C339507B7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28999"/>
            <a:ext cx="5183188" cy="27606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4549783-9977-4DBF-8110-0CC1595E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E80AD9-22E7-421E-9C14-96B51A1F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F6D03FB-C2D4-480D-A29A-541E6B0F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520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8D25F9-56B8-434E-918A-186358C3F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E02160-C167-4116-BE9B-EDA9FDA27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898A32-7758-4117-8A57-7324BB34D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0DA810-145F-4B78-A240-E97985F8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6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9A47A57-7E1F-45FD-9CE7-61D0EBF7B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536590-25AB-4F40-93C4-08E9FB530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92A925-7A6A-4F6A-83B9-74D82BC2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5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9F481B-B5B5-429C-AE37-01C3F242B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240970"/>
            <a:ext cx="3932237" cy="13478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1E104A-A6E8-4D6B-B766-966F57ABB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40970"/>
            <a:ext cx="6172200" cy="46200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59CB83E-F469-49D3-A498-6D785B380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36506"/>
            <a:ext cx="3932237" cy="303248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E4F385-D476-4280-93AC-7F7CF01F5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C4C574-15C6-4FDB-9632-B994D7B21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7A812C-1E89-4D3A-AC84-26947D33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279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81E8C-5F83-4C5B-84A6-F1AD7BCA3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180322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DA67887-EEFB-40DB-B128-A37A7B097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80322"/>
            <a:ext cx="6172200" cy="46807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6102ADA-E06D-44F8-8391-5984DFD81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80522"/>
            <a:ext cx="3932237" cy="30884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124901-1BFD-43E6-953F-3B01C512A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627DEB-596A-418A-ABD9-91E02CD16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2C76C01-D306-4E27-A0D8-8F85CB9E5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8E94593-C5FB-4904-85B6-63BC0899D9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12" b="65791"/>
          <a:stretch/>
        </p:blipFill>
        <p:spPr>
          <a:xfrm>
            <a:off x="3012895" y="5158266"/>
            <a:ext cx="9179105" cy="169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A794F62-7AC8-499A-B703-DE8E54BF5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56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1F7620-2EA7-4751-888B-7B059E5B1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59224"/>
            <a:ext cx="10515600" cy="3517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C834DA-36D8-4696-9136-E62CAE730D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10/14/2024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0AA296-B704-4385-9EE4-2F543728B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051779-0535-4662-A17F-ABAE77258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0A4623-A935-4E84-AC43-A449BFE329F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58" y="494246"/>
            <a:ext cx="1439998" cy="49378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ACF4E08-1CAD-4DE5-8DCE-F99C029E5F4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32" y="386655"/>
            <a:ext cx="1732722" cy="70896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1AAB0F8-C112-4DE1-845F-75E20CD47B9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893" y="417406"/>
            <a:ext cx="835394" cy="64746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047BC2D-AE68-43EC-8999-3CE88264720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896" y="205131"/>
            <a:ext cx="3649396" cy="107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8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Wiener Melange" panose="020B0502020209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Wiener Melange" panose="020B0502020209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Wiener Melange" panose="020B0502020209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Wiener Melange" panose="020B0502020209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Wiener Melange" panose="020B0502020209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Wiener Melange" panose="020B0502020209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pa10-danube.eu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twitter.com/pa10_eusdr" TargetMode="External"/><Relationship Id="rId4" Type="http://schemas.openxmlformats.org/officeDocument/2006/relationships/hyperlink" Target="https://de-de.facebook.com/EUSDRPA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1925" y="1428250"/>
            <a:ext cx="10828149" cy="909942"/>
          </a:xfrm>
        </p:spPr>
        <p:txBody>
          <a:bodyPr>
            <a:normAutofit/>
          </a:bodyPr>
          <a:lstStyle/>
          <a:p>
            <a:r>
              <a:rPr lang="de-AT" dirty="0" err="1">
                <a:solidFill>
                  <a:srgbClr val="003366"/>
                </a:solidFill>
              </a:rPr>
              <a:t>Digitalisation</a:t>
            </a:r>
            <a:r>
              <a:rPr lang="de-AT" dirty="0">
                <a:solidFill>
                  <a:srgbClr val="003366"/>
                </a:solidFill>
              </a:rPr>
              <a:t> </a:t>
            </a:r>
            <a:r>
              <a:rPr lang="de-AT" dirty="0" err="1">
                <a:solidFill>
                  <a:srgbClr val="003366"/>
                </a:solidFill>
              </a:rPr>
              <a:t>of</a:t>
            </a:r>
            <a:r>
              <a:rPr lang="de-AT" dirty="0">
                <a:solidFill>
                  <a:srgbClr val="003366"/>
                </a:solidFill>
              </a:rPr>
              <a:t> Public Services</a:t>
            </a:r>
            <a:endParaRPr lang="de-AT" dirty="0">
              <a:solidFill>
                <a:srgbClr val="003366"/>
              </a:solidFill>
              <a:latin typeface="Wiener Melange" panose="020B0502020209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458120" y="2352777"/>
            <a:ext cx="5623168" cy="1655762"/>
          </a:xfrm>
        </p:spPr>
        <p:txBody>
          <a:bodyPr/>
          <a:lstStyle/>
          <a:p>
            <a:r>
              <a:rPr lang="de-AT" dirty="0">
                <a:solidFill>
                  <a:srgbClr val="003366"/>
                </a:solidFill>
                <a:latin typeface="Wiener Melange" panose="020B0502020209020204" pitchFamily="34" charset="0"/>
              </a:rPr>
              <a:t>Extended Steering Group Meeting | </a:t>
            </a:r>
            <a:r>
              <a:rPr lang="de-AT" dirty="0">
                <a:solidFill>
                  <a:srgbClr val="003366"/>
                </a:solidFill>
              </a:rPr>
              <a:t>09 </a:t>
            </a:r>
            <a:r>
              <a:rPr lang="de-AT" dirty="0" err="1">
                <a:solidFill>
                  <a:srgbClr val="003366"/>
                </a:solidFill>
              </a:rPr>
              <a:t>October</a:t>
            </a:r>
            <a:r>
              <a:rPr lang="de-AT" dirty="0">
                <a:solidFill>
                  <a:srgbClr val="003366"/>
                </a:solidFill>
              </a:rPr>
              <a:t> 2024</a:t>
            </a:r>
            <a:r>
              <a:rPr lang="de-AT" dirty="0">
                <a:solidFill>
                  <a:srgbClr val="003366"/>
                </a:solidFill>
                <a:latin typeface="Wiener Melange" panose="020B0502020209020204" pitchFamily="34" charset="0"/>
              </a:rPr>
              <a:t> | Online</a:t>
            </a:r>
          </a:p>
        </p:txBody>
      </p:sp>
    </p:spTree>
    <p:extLst>
      <p:ext uri="{BB962C8B-B14F-4D97-AF65-F5344CB8AC3E}">
        <p14:creationId xmlns:p14="http://schemas.microsoft.com/office/powerpoint/2010/main" val="324841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E853077-A76E-4F09-BE10-CCFA8756AF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95"/>
          <a:stretch/>
        </p:blipFill>
        <p:spPr>
          <a:xfrm>
            <a:off x="1286164" y="1749696"/>
            <a:ext cx="11430000" cy="5061527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8775D9-C9A3-4859-ABED-5DCD82B63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88" y="1098236"/>
            <a:ext cx="3671765" cy="1302921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de-DE" sz="2400" dirty="0">
                <a:solidFill>
                  <a:srgbClr val="003366"/>
                </a:solidFill>
              </a:rPr>
              <a:t>Purpose of </a:t>
            </a:r>
            <a:r>
              <a:rPr lang="de-DE" sz="2400" dirty="0" err="1">
                <a:solidFill>
                  <a:srgbClr val="003366"/>
                </a:solidFill>
              </a:rPr>
              <a:t>the</a:t>
            </a:r>
            <a:r>
              <a:rPr lang="de-DE" sz="2400" dirty="0">
                <a:solidFill>
                  <a:srgbClr val="003366"/>
                </a:solidFill>
              </a:rPr>
              <a:t> </a:t>
            </a:r>
            <a:r>
              <a:rPr lang="de-DE" sz="2400" dirty="0" err="1">
                <a:solidFill>
                  <a:srgbClr val="003366"/>
                </a:solidFill>
              </a:rPr>
              <a:t>meeting</a:t>
            </a:r>
            <a:endParaRPr lang="de-DE" sz="2400" dirty="0">
              <a:solidFill>
                <a:srgbClr val="003366"/>
              </a:solidFill>
            </a:endParaRPr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903F9082-C56F-4254-89B0-D2ED100C55DA}"/>
              </a:ext>
            </a:extLst>
          </p:cNvPr>
          <p:cNvSpPr txBox="1">
            <a:spLocks/>
          </p:cNvSpPr>
          <p:nvPr/>
        </p:nvSpPr>
        <p:spPr>
          <a:xfrm>
            <a:off x="546688" y="2105297"/>
            <a:ext cx="3554257" cy="3584304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Wiener Melange" panose="020B0502020209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Wiener Melange" panose="020B0502020209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Wiener Melange" panose="020B0502020209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Wiener Melange" panose="020B0502020209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Wiener Melange" panose="020B0502020209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Establishing the state of play across EUSDR Member States</a:t>
            </a:r>
          </a:p>
          <a:p>
            <a:pPr>
              <a:lnSpc>
                <a:spcPct val="134000"/>
              </a:lnSpc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Mapping of existing initiatives</a:t>
            </a:r>
          </a:p>
          <a:p>
            <a:pPr>
              <a:lnSpc>
                <a:spcPct val="134000"/>
              </a:lnSpc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Identifying concrete stakeholders and groups of stakeholders to involve</a:t>
            </a:r>
            <a:endParaRPr lang="de-DE" sz="29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34000"/>
              </a:lnSpc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Define areas of intervention (e.g. funding, legal/administrative advice, advocacy etc.)</a:t>
            </a:r>
          </a:p>
          <a:p>
            <a:pPr>
              <a:lnSpc>
                <a:spcPct val="134000"/>
              </a:lnSpc>
            </a:pPr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Define possible next steps/ stakeholders</a:t>
            </a:r>
            <a:endParaRPr lang="de-DE" sz="2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D129F-C56C-458C-B489-DFD48B3C8A83}"/>
              </a:ext>
            </a:extLst>
          </p:cNvPr>
          <p:cNvSpPr txBox="1"/>
          <p:nvPr/>
        </p:nvSpPr>
        <p:spPr>
          <a:xfrm rot="5400000">
            <a:off x="10915115" y="2844801"/>
            <a:ext cx="22998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Fig. 1 </a:t>
            </a:r>
            <a:r>
              <a:rPr lang="de-DE" sz="1000" dirty="0" err="1"/>
              <a:t>Macrovector</a:t>
            </a:r>
            <a:r>
              <a:rPr lang="de-DE" sz="1000" dirty="0"/>
              <a:t>, Freepik.com, 2024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83884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E085A3-43D6-478A-9C63-258BA1C22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7" t="12256" b="26061"/>
          <a:stretch/>
        </p:blipFill>
        <p:spPr>
          <a:xfrm>
            <a:off x="1533236" y="2544618"/>
            <a:ext cx="10896600" cy="423025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8775D9-C9A3-4859-ABED-5DCD82B63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434" y="1964963"/>
            <a:ext cx="2875709" cy="1325563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de-DE" sz="2400" dirty="0" err="1">
                <a:solidFill>
                  <a:srgbClr val="003366"/>
                </a:solidFill>
              </a:rPr>
              <a:t>Digitalisation</a:t>
            </a:r>
            <a:r>
              <a:rPr lang="de-DE" sz="2400" dirty="0">
                <a:solidFill>
                  <a:srgbClr val="003366"/>
                </a:solidFill>
              </a:rPr>
              <a:t> </a:t>
            </a:r>
            <a:r>
              <a:rPr lang="de-DE" sz="2400" dirty="0" err="1">
                <a:solidFill>
                  <a:srgbClr val="003366"/>
                </a:solidFill>
              </a:rPr>
              <a:t>of</a:t>
            </a:r>
            <a:r>
              <a:rPr lang="de-DE" sz="2400" dirty="0">
                <a:solidFill>
                  <a:srgbClr val="003366"/>
                </a:solidFill>
              </a:rPr>
              <a:t> Public Services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A398DD-CBEF-4103-AF72-5F363797B1AC}"/>
              </a:ext>
            </a:extLst>
          </p:cNvPr>
          <p:cNvSpPr txBox="1"/>
          <p:nvPr/>
        </p:nvSpPr>
        <p:spPr>
          <a:xfrm rot="5400000">
            <a:off x="10915115" y="2844801"/>
            <a:ext cx="22998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Fig. 2 </a:t>
            </a:r>
            <a:r>
              <a:rPr lang="de-DE" sz="1000" dirty="0" err="1"/>
              <a:t>Macrovector</a:t>
            </a:r>
            <a:r>
              <a:rPr lang="de-DE" sz="1000" dirty="0"/>
              <a:t>, Freepik.com, 2024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51856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2593F-0C47-424A-8B54-53E6CA8BF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3549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err="1">
                <a:solidFill>
                  <a:srgbClr val="003366"/>
                </a:solidFill>
              </a:rPr>
              <a:t>Aspects</a:t>
            </a:r>
            <a:r>
              <a:rPr lang="de-DE" sz="3600" dirty="0">
                <a:solidFill>
                  <a:srgbClr val="003366"/>
                </a:solidFill>
              </a:rPr>
              <a:t> </a:t>
            </a:r>
            <a:r>
              <a:rPr lang="de-DE" sz="3600" dirty="0" err="1">
                <a:solidFill>
                  <a:srgbClr val="003366"/>
                </a:solidFill>
              </a:rPr>
              <a:t>of</a:t>
            </a:r>
            <a:r>
              <a:rPr lang="de-DE" sz="3600" dirty="0">
                <a:solidFill>
                  <a:srgbClr val="003366"/>
                </a:solidFill>
              </a:rPr>
              <a:t> </a:t>
            </a:r>
            <a:r>
              <a:rPr lang="de-DE" sz="3600" dirty="0" err="1">
                <a:solidFill>
                  <a:srgbClr val="003366"/>
                </a:solidFill>
              </a:rPr>
              <a:t>digitalistion</a:t>
            </a:r>
            <a:r>
              <a:rPr lang="de-DE" sz="3600" dirty="0">
                <a:solidFill>
                  <a:srgbClr val="003366"/>
                </a:solidFill>
              </a:rPr>
              <a:t> in </a:t>
            </a:r>
            <a:r>
              <a:rPr lang="de-DE" sz="3600" dirty="0" err="1">
                <a:solidFill>
                  <a:srgbClr val="003366"/>
                </a:solidFill>
              </a:rPr>
              <a:t>public</a:t>
            </a:r>
            <a:r>
              <a:rPr lang="de-DE" sz="3600" dirty="0">
                <a:solidFill>
                  <a:srgbClr val="003366"/>
                </a:solidFill>
              </a:rPr>
              <a:t> </a:t>
            </a:r>
            <a:r>
              <a:rPr lang="de-DE" sz="3600" dirty="0" err="1">
                <a:solidFill>
                  <a:srgbClr val="003366"/>
                </a:solidFill>
              </a:rPr>
              <a:t>services</a:t>
            </a:r>
            <a:endParaRPr lang="de-DE" sz="3600" dirty="0">
              <a:solidFill>
                <a:srgbClr val="003366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B2F2168-6EE0-4CF0-9F97-AA000FDC3024}"/>
              </a:ext>
            </a:extLst>
          </p:cNvPr>
          <p:cNvSpPr/>
          <p:nvPr/>
        </p:nvSpPr>
        <p:spPr>
          <a:xfrm>
            <a:off x="838200" y="2939141"/>
            <a:ext cx="2313992" cy="313508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8CD7A99-A7C7-4042-B8B9-981FB5B1F9F0}"/>
              </a:ext>
            </a:extLst>
          </p:cNvPr>
          <p:cNvSpPr/>
          <p:nvPr/>
        </p:nvSpPr>
        <p:spPr>
          <a:xfrm>
            <a:off x="3584510" y="2939140"/>
            <a:ext cx="2313992" cy="313508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88D6312-CDCB-4589-9E29-23AA712F35E8}"/>
              </a:ext>
            </a:extLst>
          </p:cNvPr>
          <p:cNvSpPr/>
          <p:nvPr/>
        </p:nvSpPr>
        <p:spPr>
          <a:xfrm>
            <a:off x="6330820" y="2939140"/>
            <a:ext cx="2313992" cy="31350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93E6CF6-5A1C-4D22-A88C-F9EF0861F7DA}"/>
              </a:ext>
            </a:extLst>
          </p:cNvPr>
          <p:cNvSpPr/>
          <p:nvPr/>
        </p:nvSpPr>
        <p:spPr>
          <a:xfrm>
            <a:off x="9077130" y="2939140"/>
            <a:ext cx="2313992" cy="31350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ADDAFC3-FD02-45D5-88E3-32ACA2964AC1}"/>
              </a:ext>
            </a:extLst>
          </p:cNvPr>
          <p:cNvSpPr/>
          <p:nvPr/>
        </p:nvSpPr>
        <p:spPr>
          <a:xfrm>
            <a:off x="838200" y="2556586"/>
            <a:ext cx="2313992" cy="38255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Legal Framework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087E406-C6E3-40A6-954D-0C3849A2B776}"/>
              </a:ext>
            </a:extLst>
          </p:cNvPr>
          <p:cNvSpPr/>
          <p:nvPr/>
        </p:nvSpPr>
        <p:spPr>
          <a:xfrm>
            <a:off x="3584510" y="2556586"/>
            <a:ext cx="2313992" cy="3825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Redesign</a:t>
            </a:r>
            <a:endParaRPr lang="de-DE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D197985-20AC-4413-A3F6-FE15891E653E}"/>
              </a:ext>
            </a:extLst>
          </p:cNvPr>
          <p:cNvSpPr/>
          <p:nvPr/>
        </p:nvSpPr>
        <p:spPr>
          <a:xfrm>
            <a:off x="6330820" y="2556586"/>
            <a:ext cx="2313992" cy="382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Interoperability</a:t>
            </a:r>
            <a:endParaRPr lang="de-DE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19EE7A-DA4F-4BF5-A68E-6FF58E944213}"/>
              </a:ext>
            </a:extLst>
          </p:cNvPr>
          <p:cNvSpPr/>
          <p:nvPr/>
        </p:nvSpPr>
        <p:spPr>
          <a:xfrm>
            <a:off x="9077130" y="2556586"/>
            <a:ext cx="2313992" cy="382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Funding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B646ABD-2B1C-4FFB-8683-1CF4D034609D}"/>
              </a:ext>
            </a:extLst>
          </p:cNvPr>
          <p:cNvSpPr txBox="1"/>
          <p:nvPr/>
        </p:nvSpPr>
        <p:spPr>
          <a:xfrm>
            <a:off x="838200" y="3066702"/>
            <a:ext cx="23139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Date </a:t>
            </a:r>
            <a:r>
              <a:rPr lang="de-DE" sz="1200" dirty="0" err="1">
                <a:latin typeface="Wiener Melange" panose="020B0502020209020204" pitchFamily="34" charset="0"/>
              </a:rPr>
              <a:t>Protection</a:t>
            </a:r>
            <a:r>
              <a:rPr lang="de-DE" sz="1200" dirty="0">
                <a:latin typeface="Wiener Melange" panose="020B0502020209020204" pitchFamily="34" charset="0"/>
              </a:rPr>
              <a:t> and Privacy Laws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Legislation </a:t>
            </a:r>
            <a:r>
              <a:rPr lang="de-DE" sz="1200" dirty="0" err="1">
                <a:latin typeface="Wiener Melange" panose="020B0502020209020204" pitchFamily="34" charset="0"/>
              </a:rPr>
              <a:t>for</a:t>
            </a:r>
            <a:r>
              <a:rPr lang="de-DE" sz="1200" dirty="0">
                <a:latin typeface="Wiener Melange" panose="020B0502020209020204" pitchFamily="34" charset="0"/>
              </a:rPr>
              <a:t> e-Government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Digital </a:t>
            </a:r>
            <a:r>
              <a:rPr lang="de-DE" sz="1200" dirty="0" err="1">
                <a:latin typeface="Wiener Melange" panose="020B0502020209020204" pitchFamily="34" charset="0"/>
              </a:rPr>
              <a:t>Inclusion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Changing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legislation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Different </a:t>
            </a:r>
            <a:r>
              <a:rPr lang="de-DE" sz="1200" dirty="0" err="1">
                <a:latin typeface="Wiener Melange" panose="020B0502020209020204" pitchFamily="34" charset="0"/>
              </a:rPr>
              <a:t>Administratuibs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responsible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for</a:t>
            </a:r>
            <a:r>
              <a:rPr lang="de-DE" sz="1200" dirty="0">
                <a:latin typeface="Wiener Melange" panose="020B0502020209020204" pitchFamily="34" charset="0"/>
              </a:rPr>
              <a:t> different </a:t>
            </a:r>
            <a:r>
              <a:rPr lang="de-DE" sz="1200" dirty="0" err="1">
                <a:latin typeface="Wiener Melange" panose="020B0502020209020204" pitchFamily="34" charset="0"/>
              </a:rPr>
              <a:t>processes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Lack </a:t>
            </a:r>
            <a:r>
              <a:rPr lang="de-DE" sz="1200" dirty="0" err="1">
                <a:latin typeface="Wiener Melange" panose="020B0502020209020204" pitchFamily="34" charset="0"/>
              </a:rPr>
              <a:t>of</a:t>
            </a:r>
            <a:r>
              <a:rPr lang="de-DE" sz="1200" dirty="0">
                <a:latin typeface="Wiener Melange" panose="020B0502020209020204" pitchFamily="34" charset="0"/>
              </a:rPr>
              <a:t> multi-</a:t>
            </a:r>
            <a:r>
              <a:rPr lang="de-DE" sz="1200" dirty="0" err="1">
                <a:latin typeface="Wiener Melange" panose="020B0502020209020204" pitchFamily="34" charset="0"/>
              </a:rPr>
              <a:t>öevel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governance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Lack </a:t>
            </a:r>
            <a:r>
              <a:rPr lang="de-DE" sz="1200" dirty="0" err="1">
                <a:latin typeface="Wiener Melange" panose="020B0502020209020204" pitchFamily="34" charset="0"/>
              </a:rPr>
              <a:t>of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local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government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consultation</a:t>
            </a:r>
            <a:endParaRPr lang="de-DE" sz="1200" dirty="0">
              <a:latin typeface="Wiener Melange" panose="020B0502020209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7D7C692-9217-4BA3-AAE3-C483C82B9455}"/>
              </a:ext>
            </a:extLst>
          </p:cNvPr>
          <p:cNvSpPr txBox="1"/>
          <p:nvPr/>
        </p:nvSpPr>
        <p:spPr>
          <a:xfrm>
            <a:off x="3584510" y="3066702"/>
            <a:ext cx="2313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Citizen-</a:t>
            </a:r>
            <a:r>
              <a:rPr lang="de-DE" sz="1200" dirty="0" err="1">
                <a:latin typeface="Wiener Melange" panose="020B0502020209020204" pitchFamily="34" charset="0"/>
              </a:rPr>
              <a:t>Centrinc</a:t>
            </a:r>
            <a:r>
              <a:rPr lang="de-DE" sz="1200" dirty="0">
                <a:latin typeface="Wiener Melange" panose="020B0502020209020204" pitchFamily="34" charset="0"/>
              </a:rPr>
              <a:t> Approach: </a:t>
            </a:r>
            <a:r>
              <a:rPr lang="de-DE" sz="1200" dirty="0" err="1">
                <a:latin typeface="Wiener Melange" panose="020B0502020209020204" pitchFamily="34" charset="0"/>
              </a:rPr>
              <a:t>focus</a:t>
            </a:r>
            <a:r>
              <a:rPr lang="de-DE" sz="1200" dirty="0">
                <a:latin typeface="Wiener Melange" panose="020B0502020209020204" pitchFamily="34" charset="0"/>
              </a:rPr>
              <a:t> on user-</a:t>
            </a:r>
            <a:r>
              <a:rPr lang="de-DE" sz="1200" dirty="0" err="1">
                <a:latin typeface="Wiener Melange" panose="020B0502020209020204" pitchFamily="34" charset="0"/>
              </a:rPr>
              <a:t>friendly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experiences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Automation (</a:t>
            </a:r>
            <a:r>
              <a:rPr lang="de-DE" sz="1200" dirty="0" err="1">
                <a:latin typeface="Wiener Melange" panose="020B0502020209020204" pitchFamily="34" charset="0"/>
              </a:rPr>
              <a:t>e.g</a:t>
            </a:r>
            <a:r>
              <a:rPr lang="de-DE" sz="1200" dirty="0">
                <a:latin typeface="Wiener Melange" panose="020B0502020209020204" pitchFamily="34" charset="0"/>
              </a:rPr>
              <a:t>, </a:t>
            </a:r>
            <a:r>
              <a:rPr lang="de-DE" sz="1200" dirty="0" err="1">
                <a:latin typeface="Wiener Melange" panose="020B0502020209020204" pitchFamily="34" charset="0"/>
              </a:rPr>
              <a:t>tax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filling</a:t>
            </a:r>
            <a:r>
              <a:rPr lang="de-DE" sz="1200" dirty="0">
                <a:latin typeface="Wiener Melange" panose="020B0502020209020204" pitchFamily="34" charset="0"/>
              </a:rPr>
              <a:t>)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End-</a:t>
            </a:r>
            <a:r>
              <a:rPr lang="de-DE" sz="1200" dirty="0" err="1">
                <a:latin typeface="Wiener Melange" panose="020B0502020209020204" pitchFamily="34" charset="0"/>
              </a:rPr>
              <a:t>to</a:t>
            </a:r>
            <a:r>
              <a:rPr lang="de-DE" sz="1200" dirty="0">
                <a:latin typeface="Wiener Melange" panose="020B0502020209020204" pitchFamily="34" charset="0"/>
              </a:rPr>
              <a:t>-end Digital </a:t>
            </a:r>
            <a:r>
              <a:rPr lang="de-DE" sz="1200" dirty="0" err="1">
                <a:latin typeface="Wiener Melange" panose="020B0502020209020204" pitchFamily="34" charset="0"/>
              </a:rPr>
              <a:t>Processes</a:t>
            </a:r>
            <a:r>
              <a:rPr lang="de-DE" sz="1200" dirty="0">
                <a:latin typeface="Wiener Melange" panose="020B0502020209020204" pitchFamily="34" charset="0"/>
              </a:rPr>
              <a:t> (</a:t>
            </a:r>
            <a:r>
              <a:rPr lang="de-DE" sz="1200" dirty="0" err="1">
                <a:latin typeface="Wiener Melange" panose="020B0502020209020204" pitchFamily="34" charset="0"/>
              </a:rPr>
              <a:t>from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application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to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delivery</a:t>
            </a:r>
            <a:r>
              <a:rPr lang="de-DE" sz="1200" dirty="0">
                <a:latin typeface="Wiener Melange" panose="020B0502020209020204" pitchFamily="34" charset="0"/>
              </a:rPr>
              <a:t> – </a:t>
            </a:r>
            <a:r>
              <a:rPr lang="de-DE" sz="1200" dirty="0" err="1">
                <a:latin typeface="Wiener Melange" panose="020B0502020209020204" pitchFamily="34" charset="0"/>
              </a:rPr>
              <a:t>no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paper</a:t>
            </a:r>
            <a:r>
              <a:rPr lang="de-DE" sz="1200" dirty="0">
                <a:latin typeface="Wiener Melange" panose="020B0502020209020204" pitchFamily="34" charset="0"/>
              </a:rPr>
              <a:t>)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Skills and </a:t>
            </a:r>
            <a:r>
              <a:rPr lang="de-DE" sz="1200" dirty="0" err="1">
                <a:latin typeface="Wiener Melange" panose="020B0502020209020204" pitchFamily="34" charset="0"/>
              </a:rPr>
              <a:t>competences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training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Harmonize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demands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by</a:t>
            </a:r>
            <a:r>
              <a:rPr lang="de-DE" sz="1200" dirty="0">
                <a:latin typeface="Wiener Melange" panose="020B0502020209020204" pitchFamily="34" charset="0"/>
              </a:rPr>
              <a:t> type </a:t>
            </a:r>
            <a:r>
              <a:rPr lang="de-DE" sz="1200" dirty="0" err="1">
                <a:latin typeface="Wiener Melange" panose="020B0502020209020204" pitchFamily="34" charset="0"/>
              </a:rPr>
              <a:t>of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communication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Coordinatiopn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with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business</a:t>
            </a:r>
            <a:r>
              <a:rPr lang="de-DE" sz="1200" dirty="0">
                <a:latin typeface="Wiener Melange" panose="020B0502020209020204" pitchFamily="34" charset="0"/>
              </a:rPr>
              <a:t> and </a:t>
            </a:r>
            <a:r>
              <a:rPr lang="de-DE" sz="1200" dirty="0" err="1">
                <a:latin typeface="Wiener Melange" panose="020B0502020209020204" pitchFamily="34" charset="0"/>
              </a:rPr>
              <a:t>academia</a:t>
            </a:r>
            <a:r>
              <a:rPr lang="de-DE" sz="1200" dirty="0">
                <a:latin typeface="Wiener Melange" panose="020B0502020209020204" pitchFamily="34" charset="0"/>
              </a:rPr>
              <a:t> (</a:t>
            </a:r>
            <a:r>
              <a:rPr lang="de-DE" sz="1200" dirty="0" err="1">
                <a:latin typeface="Wiener Melange" panose="020B0502020209020204" pitchFamily="34" charset="0"/>
              </a:rPr>
              <a:t>public</a:t>
            </a:r>
            <a:r>
              <a:rPr lang="de-DE" sz="1200" dirty="0">
                <a:latin typeface="Wiener Melange" panose="020B0502020209020204" pitchFamily="34" charset="0"/>
              </a:rPr>
              <a:t>-private </a:t>
            </a:r>
            <a:r>
              <a:rPr lang="de-DE" sz="1200" dirty="0" err="1">
                <a:latin typeface="Wiener Melange" panose="020B0502020209020204" pitchFamily="34" charset="0"/>
              </a:rPr>
              <a:t>parterships</a:t>
            </a:r>
            <a:r>
              <a:rPr lang="de-DE" sz="1200" dirty="0">
                <a:latin typeface="Wiener Melange" panose="020B0502020209020204" pitchFamily="34" charset="0"/>
              </a:rPr>
              <a:t>)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Training </a:t>
            </a:r>
            <a:r>
              <a:rPr lang="de-DE" sz="1200" dirty="0" err="1">
                <a:latin typeface="Wiener Melange" panose="020B0502020209020204" pitchFamily="34" charset="0"/>
              </a:rPr>
              <a:t>of</a:t>
            </a:r>
            <a:r>
              <a:rPr lang="de-DE" sz="1200" dirty="0">
                <a:latin typeface="Wiener Melange" panose="020B0502020209020204" pitchFamily="34" charset="0"/>
              </a:rPr>
              <a:t> social </a:t>
            </a:r>
            <a:r>
              <a:rPr lang="de-DE" sz="1200" dirty="0" err="1">
                <a:latin typeface="Wiener Melange" panose="020B0502020209020204" pitchFamily="34" charset="0"/>
              </a:rPr>
              <a:t>workers</a:t>
            </a:r>
            <a:endParaRPr lang="de-DE" sz="1200" dirty="0">
              <a:latin typeface="Wiener Melange" panose="020B0502020209020204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395C0D1-8B24-4DDE-90D3-F7150F918801}"/>
              </a:ext>
            </a:extLst>
          </p:cNvPr>
          <p:cNvSpPr txBox="1"/>
          <p:nvPr/>
        </p:nvSpPr>
        <p:spPr>
          <a:xfrm>
            <a:off x="6330820" y="3088661"/>
            <a:ext cx="23139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Cross-Agency </a:t>
            </a:r>
            <a:r>
              <a:rPr lang="de-DE" sz="1200" dirty="0" err="1">
                <a:latin typeface="Wiener Melange" panose="020B0502020209020204" pitchFamily="34" charset="0"/>
              </a:rPr>
              <a:t>collaboration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National and </a:t>
            </a:r>
            <a:r>
              <a:rPr lang="de-DE" sz="1200" dirty="0" err="1">
                <a:latin typeface="Wiener Melange" panose="020B0502020209020204" pitchFamily="34" charset="0"/>
              </a:rPr>
              <a:t>Local</a:t>
            </a:r>
            <a:r>
              <a:rPr lang="de-DE" sz="1200" dirty="0">
                <a:latin typeface="Wiener Melange" panose="020B0502020209020204" pitchFamily="34" charset="0"/>
              </a:rPr>
              <a:t> Government Alignment (</a:t>
            </a:r>
            <a:r>
              <a:rPr lang="de-DE" sz="1200" dirty="0" err="1">
                <a:latin typeface="Wiener Melange" panose="020B0502020209020204" pitchFamily="34" charset="0"/>
              </a:rPr>
              <a:t>ensuring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they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operate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together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efficiently</a:t>
            </a:r>
            <a:r>
              <a:rPr lang="de-DE" sz="1200" dirty="0">
                <a:latin typeface="Wiener Melange" panose="020B0502020209020204" pitchFamily="34" charset="0"/>
              </a:rPr>
              <a:t>)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International </a:t>
            </a:r>
            <a:r>
              <a:rPr lang="de-DE" sz="1200" dirty="0" err="1">
                <a:latin typeface="Wiener Melange" panose="020B0502020209020204" pitchFamily="34" charset="0"/>
              </a:rPr>
              <a:t>Cooperation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European </a:t>
            </a:r>
            <a:r>
              <a:rPr lang="de-DE" sz="1200" dirty="0" err="1">
                <a:latin typeface="Wiener Melange" panose="020B0502020209020204" pitchFamily="34" charset="0"/>
              </a:rPr>
              <a:t>Interoperability</a:t>
            </a:r>
            <a:r>
              <a:rPr lang="de-DE" sz="1200" dirty="0">
                <a:latin typeface="Wiener Melange" panose="020B0502020209020204" pitchFamily="34" charset="0"/>
              </a:rPr>
              <a:t> Framework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Decentralised</a:t>
            </a:r>
            <a:r>
              <a:rPr lang="de-DE" sz="1200" dirty="0">
                <a:latin typeface="Wiener Melange" panose="020B0502020209020204" pitchFamily="34" charset="0"/>
              </a:rPr>
              <a:t> Access Point </a:t>
            </a:r>
            <a:r>
              <a:rPr lang="de-DE" sz="1200" dirty="0" err="1">
                <a:latin typeface="Wiener Melange" panose="020B0502020209020204" pitchFamily="34" charset="0"/>
              </a:rPr>
              <a:t>towards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One</a:t>
            </a:r>
            <a:r>
              <a:rPr lang="de-DE" sz="1200" dirty="0">
                <a:latin typeface="Wiener Melange" panose="020B0502020209020204" pitchFamily="34" charset="0"/>
              </a:rPr>
              <a:t> Access Point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Cross-</a:t>
            </a:r>
            <a:r>
              <a:rPr lang="de-DE" sz="1200" dirty="0" err="1">
                <a:latin typeface="Wiener Melange" panose="020B0502020209020204" pitchFamily="34" charset="0"/>
              </a:rPr>
              <a:t>border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collaboration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addressed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through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citizen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activation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Test </a:t>
            </a:r>
            <a:r>
              <a:rPr lang="de-DE" sz="1200" dirty="0" err="1">
                <a:latin typeface="Wiener Melange" panose="020B0502020209020204" pitchFamily="34" charset="0"/>
              </a:rPr>
              <a:t>proposals</a:t>
            </a:r>
            <a:r>
              <a:rPr lang="de-DE" sz="1200" dirty="0">
                <a:latin typeface="Wiener Melange" panose="020B0502020209020204" pitchFamily="34" charset="0"/>
              </a:rPr>
              <a:t> on </a:t>
            </a:r>
            <a:r>
              <a:rPr lang="de-DE" sz="1200" dirty="0" err="1">
                <a:latin typeface="Wiener Melange" panose="020B0502020209020204" pitchFamily="34" charset="0"/>
              </a:rPr>
              <a:t>cross-border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interoperability</a:t>
            </a:r>
            <a:r>
              <a:rPr lang="de-DE" sz="1200" dirty="0">
                <a:latin typeface="Wiener Melange" panose="020B0502020209020204" pitchFamily="34" charset="0"/>
              </a:rPr>
              <a:t> (</a:t>
            </a:r>
            <a:r>
              <a:rPr lang="de-DE" sz="1200" dirty="0" err="1">
                <a:latin typeface="Wiener Melange" panose="020B0502020209020204" pitchFamily="34" charset="0"/>
              </a:rPr>
              <a:t>guidelines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provided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by</a:t>
            </a:r>
            <a:r>
              <a:rPr lang="de-DE" sz="1200" dirty="0">
                <a:latin typeface="Wiener Melange" panose="020B0502020209020204" pitchFamily="34" charset="0"/>
              </a:rPr>
              <a:t> EC)</a:t>
            </a:r>
          </a:p>
          <a:p>
            <a:pPr marL="171450" indent="-171450">
              <a:buFont typeface="Wingdings 3" panose="05040102010807070707" pitchFamily="18" charset="2"/>
              <a:buChar char="_"/>
            </a:pPr>
            <a:endParaRPr lang="de-DE" sz="1200" dirty="0">
              <a:latin typeface="Wiener Melange" panose="020B05020202090202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D4528FF-4B3C-473D-A010-F42C5BF2A43F}"/>
              </a:ext>
            </a:extLst>
          </p:cNvPr>
          <p:cNvSpPr txBox="1"/>
          <p:nvPr/>
        </p:nvSpPr>
        <p:spPr>
          <a:xfrm>
            <a:off x="9077130" y="3096614"/>
            <a:ext cx="2313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>
                <a:latin typeface="Wiener Melange" panose="020B0502020209020204" pitchFamily="34" charset="0"/>
              </a:rPr>
              <a:t>Grants and </a:t>
            </a:r>
            <a:r>
              <a:rPr lang="de-DE" sz="1200" dirty="0" err="1">
                <a:latin typeface="Wiener Melange" panose="020B0502020209020204" pitchFamily="34" charset="0"/>
              </a:rPr>
              <a:t>Subsidies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Sustainability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r>
              <a:rPr lang="de-DE" sz="1200" dirty="0" err="1">
                <a:latin typeface="Wiener Melange" panose="020B0502020209020204" pitchFamily="34" charset="0"/>
              </a:rPr>
              <a:t>Prioritise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when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resources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are</a:t>
            </a:r>
            <a:r>
              <a:rPr lang="de-DE" sz="1200" dirty="0">
                <a:latin typeface="Wiener Melange" panose="020B0502020209020204" pitchFamily="34" charset="0"/>
              </a:rPr>
              <a:t> </a:t>
            </a:r>
            <a:r>
              <a:rPr lang="de-DE" sz="1200" dirty="0" err="1">
                <a:latin typeface="Wiener Melange" panose="020B0502020209020204" pitchFamily="34" charset="0"/>
              </a:rPr>
              <a:t>lacking</a:t>
            </a: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endParaRPr lang="de-DE" sz="1200" dirty="0">
              <a:latin typeface="Wiener Melange" panose="020B0502020209020204" pitchFamily="34" charset="0"/>
            </a:endParaRPr>
          </a:p>
          <a:p>
            <a:pPr marL="171450" indent="-171450">
              <a:buFont typeface="Wingdings 3" panose="05040102010807070707" pitchFamily="18" charset="2"/>
              <a:buChar char="_"/>
            </a:pPr>
            <a:endParaRPr lang="de-DE" sz="1200" dirty="0">
              <a:latin typeface="Wiener Melange" panose="020B05020202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2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49A5D4-5786-4125-92B7-70515E51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7" name="Titel 1">
            <a:extLst>
              <a:ext uri="{FF2B5EF4-FFF2-40B4-BE49-F238E27FC236}">
                <a16:creationId xmlns:a16="http://schemas.microsoft.com/office/drawing/2014/main" id="{4BFFF234-6814-4D36-8BF1-8AA71037BFAC}"/>
              </a:ext>
            </a:extLst>
          </p:cNvPr>
          <p:cNvSpPr txBox="1">
            <a:spLocks/>
          </p:cNvSpPr>
          <p:nvPr/>
        </p:nvSpPr>
        <p:spPr>
          <a:xfrm>
            <a:off x="401471" y="2979646"/>
            <a:ext cx="56021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Wiener Melange" panose="020B0502020209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de-DE" sz="2400">
                <a:solidFill>
                  <a:srgbClr val="003366"/>
                </a:solidFill>
              </a:rPr>
              <a:t>Which areas should be prioritised to address the current challenges/opportunities in digitalising the public sector?</a:t>
            </a:r>
            <a:endParaRPr lang="de-DE" sz="24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7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49A5D4-5786-4125-92B7-70515E51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F75C8C3E-7EC4-4961-B770-4665441B41C6}"/>
              </a:ext>
            </a:extLst>
          </p:cNvPr>
          <p:cNvSpPr txBox="1">
            <a:spLocks/>
          </p:cNvSpPr>
          <p:nvPr/>
        </p:nvSpPr>
        <p:spPr>
          <a:xfrm>
            <a:off x="401471" y="2979646"/>
            <a:ext cx="56021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Wiener Melange" panose="020B0502020209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de-DE" sz="2400">
                <a:solidFill>
                  <a:srgbClr val="003366"/>
                </a:solidFill>
              </a:rPr>
              <a:t>What are some potential joint initiatives/themes that can be addressed across multiple countries to demonstrate the benefits of digitalisation in the public sector?</a:t>
            </a:r>
            <a:endParaRPr lang="de-DE" sz="24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4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749A5D4-5786-4125-92B7-70515E51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1F0B6EF-605A-4856-8595-3A03A6702A05}"/>
              </a:ext>
            </a:extLst>
          </p:cNvPr>
          <p:cNvSpPr txBox="1">
            <a:spLocks/>
          </p:cNvSpPr>
          <p:nvPr/>
        </p:nvSpPr>
        <p:spPr>
          <a:xfrm>
            <a:off x="401471" y="2979646"/>
            <a:ext cx="56021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Wiener Melange" panose="020B0502020209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de-DE" sz="2400">
                <a:solidFill>
                  <a:schemeClr val="accent1">
                    <a:lumMod val="50000"/>
                  </a:schemeClr>
                </a:solidFill>
              </a:rPr>
              <a:t>Which stakeholders are relevant in the launch and maintainance of digital services?</a:t>
            </a: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40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2BB5FAB-C60C-425F-8ABF-51724A8F66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95"/>
          <a:stretch/>
        </p:blipFill>
        <p:spPr>
          <a:xfrm>
            <a:off x="1286164" y="1778271"/>
            <a:ext cx="11430000" cy="5061527"/>
          </a:xfrm>
          <a:prstGeom prst="rect">
            <a:avLst/>
          </a:prstGeom>
          <a:effectLst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21055D-ED66-4ED2-9A23-322F6C180971}"/>
              </a:ext>
            </a:extLst>
          </p:cNvPr>
          <p:cNvSpPr txBox="1"/>
          <p:nvPr/>
        </p:nvSpPr>
        <p:spPr>
          <a:xfrm>
            <a:off x="503382" y="1362424"/>
            <a:ext cx="771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 err="1">
                <a:solidFill>
                  <a:srgbClr val="003366"/>
                </a:solidFill>
              </a:rPr>
              <a:t>Priority</a:t>
            </a:r>
            <a:r>
              <a:rPr lang="de-DE" sz="1800" b="1" dirty="0">
                <a:solidFill>
                  <a:srgbClr val="003366"/>
                </a:solidFill>
              </a:rPr>
              <a:t> Area 10 - „</a:t>
            </a:r>
            <a:r>
              <a:rPr lang="de-DE" sz="1800" b="1" dirty="0" err="1">
                <a:solidFill>
                  <a:srgbClr val="003366"/>
                </a:solidFill>
              </a:rPr>
              <a:t>Institutional</a:t>
            </a:r>
            <a:r>
              <a:rPr lang="de-DE" sz="1800" b="1" dirty="0">
                <a:solidFill>
                  <a:srgbClr val="003366"/>
                </a:solidFill>
              </a:rPr>
              <a:t> </a:t>
            </a:r>
            <a:r>
              <a:rPr lang="de-DE" sz="1800" b="1" dirty="0" err="1">
                <a:solidFill>
                  <a:srgbClr val="003366"/>
                </a:solidFill>
              </a:rPr>
              <a:t>Capacity</a:t>
            </a:r>
            <a:r>
              <a:rPr lang="de-DE" sz="1800" b="1" dirty="0">
                <a:solidFill>
                  <a:srgbClr val="003366"/>
                </a:solidFill>
              </a:rPr>
              <a:t> and </a:t>
            </a:r>
            <a:r>
              <a:rPr lang="de-DE" sz="1800" b="1" dirty="0" err="1">
                <a:solidFill>
                  <a:srgbClr val="003366"/>
                </a:solidFill>
              </a:rPr>
              <a:t>Cooperation</a:t>
            </a:r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8775D9-C9A3-4859-ABED-5DCD82B63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71" y="1871283"/>
            <a:ext cx="5389729" cy="1557717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br>
              <a:rPr lang="de-DE" sz="1200" b="1" dirty="0">
                <a:solidFill>
                  <a:srgbClr val="003366"/>
                </a:solidFill>
              </a:rPr>
            </a:br>
            <a:br>
              <a:rPr lang="de-DE" sz="1200" dirty="0">
                <a:solidFill>
                  <a:srgbClr val="003366"/>
                </a:solidFill>
              </a:rPr>
            </a:br>
            <a:r>
              <a:rPr lang="de-DE" sz="1200" dirty="0">
                <a:solidFill>
                  <a:srgbClr val="003366"/>
                </a:solidFill>
              </a:rPr>
              <a:t>https://capacitycooperation.danube-region.eu/</a:t>
            </a:r>
            <a:br>
              <a:rPr lang="de-DE" sz="1200" dirty="0">
                <a:solidFill>
                  <a:srgbClr val="003366"/>
                </a:solidFill>
              </a:rPr>
            </a:br>
            <a:r>
              <a:rPr lang="de-DE" sz="1200" dirty="0">
                <a:solidFill>
                  <a:srgbClr val="003366"/>
                </a:solidFill>
                <a:hlinkClick r:id="rId3"/>
              </a:rPr>
              <a:t>info@pa10-danube.eu</a:t>
            </a:r>
            <a:br>
              <a:rPr lang="de-DE" sz="1200" dirty="0">
                <a:solidFill>
                  <a:srgbClr val="003366"/>
                </a:solidFill>
              </a:rPr>
            </a:br>
            <a:r>
              <a:rPr lang="de-DE" sz="1200" dirty="0">
                <a:solidFill>
                  <a:srgbClr val="003366"/>
                </a:solidFill>
                <a:hlinkClick r:id="rId4"/>
              </a:rPr>
              <a:t>https://de-de.facebook.com/EUSDRPA10</a:t>
            </a:r>
            <a:br>
              <a:rPr lang="de-DE" sz="1200" dirty="0">
                <a:solidFill>
                  <a:srgbClr val="003366"/>
                </a:solidFill>
              </a:rPr>
            </a:br>
            <a:r>
              <a:rPr lang="de-DE" sz="1200" dirty="0">
                <a:solidFill>
                  <a:srgbClr val="003366"/>
                </a:solidFill>
                <a:hlinkClick r:id="rId5"/>
              </a:rPr>
              <a:t>https://twitter.com/pa10_eusdr</a:t>
            </a:r>
            <a:br>
              <a:rPr lang="de-DE" sz="1200" dirty="0">
                <a:solidFill>
                  <a:srgbClr val="003366"/>
                </a:solidFill>
              </a:rPr>
            </a:br>
            <a:br>
              <a:rPr lang="de-DE" sz="1200" dirty="0">
                <a:solidFill>
                  <a:srgbClr val="003366"/>
                </a:solidFill>
              </a:rPr>
            </a:br>
            <a:br>
              <a:rPr lang="de-DE" sz="1200" dirty="0">
                <a:solidFill>
                  <a:srgbClr val="003366"/>
                </a:solidFill>
              </a:rPr>
            </a:br>
            <a:endParaRPr lang="de-DE" sz="1200" dirty="0">
              <a:solidFill>
                <a:srgbClr val="00336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89F120-D248-4564-BA20-EFE01DB609B5}"/>
              </a:ext>
            </a:extLst>
          </p:cNvPr>
          <p:cNvSpPr txBox="1"/>
          <p:nvPr/>
        </p:nvSpPr>
        <p:spPr>
          <a:xfrm rot="5400000">
            <a:off x="10915115" y="2844801"/>
            <a:ext cx="22998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Fig. 1 </a:t>
            </a:r>
            <a:r>
              <a:rPr lang="de-DE" sz="1000" dirty="0" err="1"/>
              <a:t>Macrovector</a:t>
            </a:r>
            <a:r>
              <a:rPr lang="de-DE" sz="1000" dirty="0"/>
              <a:t>, Freepik.com, 2024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88564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Wiener Melange</vt:lpstr>
      <vt:lpstr>Wingdings</vt:lpstr>
      <vt:lpstr>Wingdings 3</vt:lpstr>
      <vt:lpstr>Office</vt:lpstr>
      <vt:lpstr>Digitalisation of Public Services</vt:lpstr>
      <vt:lpstr>Purpose of the meeting</vt:lpstr>
      <vt:lpstr>Digitalisation of Public Services</vt:lpstr>
      <vt:lpstr>Aspects of digitalistion in public services</vt:lpstr>
      <vt:lpstr>PowerPoint Presentation</vt:lpstr>
      <vt:lpstr>PowerPoint Presentation</vt:lpstr>
      <vt:lpstr>PowerPoint Presentation</vt:lpstr>
      <vt:lpstr>  https://capacitycooperation.danube-region.eu/ info@pa10-danube.eu https://de-de.facebook.com/EUSDRPA10 https://twitter.com/pa10_eusdr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Singer Claudia</dc:creator>
  <cp:lastModifiedBy>Prasacu Andreea</cp:lastModifiedBy>
  <cp:revision>72</cp:revision>
  <cp:lastPrinted>2023-02-28T07:26:57Z</cp:lastPrinted>
  <dcterms:created xsi:type="dcterms:W3CDTF">2019-11-19T12:29:44Z</dcterms:created>
  <dcterms:modified xsi:type="dcterms:W3CDTF">2024-10-17T10:13:51Z</dcterms:modified>
</cp:coreProperties>
</file>