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 id="2147483708" r:id="rId4"/>
    <p:sldMasterId id="2147483720" r:id="rId5"/>
    <p:sldMasterId id="2147483732" r:id="rId6"/>
  </p:sldMasterIdLst>
  <p:notesMasterIdLst>
    <p:notesMasterId r:id="rId40"/>
  </p:notesMasterIdLst>
  <p:handoutMasterIdLst>
    <p:handoutMasterId r:id="rId41"/>
  </p:handoutMasterIdLst>
  <p:sldIdLst>
    <p:sldId id="570" r:id="rId7"/>
    <p:sldId id="571" r:id="rId8"/>
    <p:sldId id="591" r:id="rId9"/>
    <p:sldId id="602" r:id="rId10"/>
    <p:sldId id="600" r:id="rId11"/>
    <p:sldId id="592" r:id="rId12"/>
    <p:sldId id="593" r:id="rId13"/>
    <p:sldId id="573" r:id="rId14"/>
    <p:sldId id="574" r:id="rId15"/>
    <p:sldId id="453" r:id="rId16"/>
    <p:sldId id="450" r:id="rId17"/>
    <p:sldId id="575" r:id="rId18"/>
    <p:sldId id="598" r:id="rId19"/>
    <p:sldId id="601" r:id="rId20"/>
    <p:sldId id="618" r:id="rId21"/>
    <p:sldId id="603" r:id="rId22"/>
    <p:sldId id="604" r:id="rId23"/>
    <p:sldId id="605" r:id="rId24"/>
    <p:sldId id="614" r:id="rId25"/>
    <p:sldId id="606" r:id="rId26"/>
    <p:sldId id="607" r:id="rId27"/>
    <p:sldId id="608" r:id="rId28"/>
    <p:sldId id="610" r:id="rId29"/>
    <p:sldId id="609" r:id="rId30"/>
    <p:sldId id="615" r:id="rId31"/>
    <p:sldId id="616" r:id="rId32"/>
    <p:sldId id="617" r:id="rId33"/>
    <p:sldId id="613" r:id="rId34"/>
    <p:sldId id="611" r:id="rId35"/>
    <p:sldId id="612" r:id="rId36"/>
    <p:sldId id="589" r:id="rId37"/>
    <p:sldId id="599" r:id="rId38"/>
    <p:sldId id="588" r:id="rId39"/>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lapértelmezett szakasz" id="{D2595BF6-6D43-49E2-9F74-8EA8E00C1A4D}">
          <p14:sldIdLst/>
        </p14:section>
        <p14:section name="Title" id="{661B0744-E1AC-4300-89C6-254DA6AABD6D}">
          <p14:sldIdLst/>
        </p14:section>
        <p14:section name="Subtitle" id="{D070F3F6-229B-4E9C-A46B-56F8F5CB6902}">
          <p14:sldIdLst>
            <p14:sldId id="570"/>
            <p14:sldId id="571"/>
            <p14:sldId id="591"/>
            <p14:sldId id="602"/>
            <p14:sldId id="600"/>
            <p14:sldId id="592"/>
            <p14:sldId id="593"/>
            <p14:sldId id="573"/>
            <p14:sldId id="574"/>
            <p14:sldId id="453"/>
            <p14:sldId id="450"/>
            <p14:sldId id="575"/>
            <p14:sldId id="598"/>
            <p14:sldId id="601"/>
            <p14:sldId id="618"/>
            <p14:sldId id="603"/>
            <p14:sldId id="604"/>
            <p14:sldId id="605"/>
            <p14:sldId id="614"/>
            <p14:sldId id="606"/>
            <p14:sldId id="607"/>
            <p14:sldId id="608"/>
            <p14:sldId id="610"/>
            <p14:sldId id="609"/>
            <p14:sldId id="615"/>
            <p14:sldId id="616"/>
            <p14:sldId id="617"/>
            <p14:sldId id="613"/>
            <p14:sldId id="611"/>
            <p14:sldId id="612"/>
            <p14:sldId id="589"/>
            <p14:sldId id="599"/>
            <p14:sldId id="588"/>
          </p14:sldIdLst>
        </p14:section>
        <p14:section name="Inner page" id="{EB31CABC-5144-4090-88C0-E46CD3C8CB2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4F81BD"/>
    <a:srgbClr val="365F92"/>
    <a:srgbClr val="365F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96625" autoAdjust="0"/>
  </p:normalViewPr>
  <p:slideViewPr>
    <p:cSldViewPr>
      <p:cViewPr>
        <p:scale>
          <a:sx n="90" d="100"/>
          <a:sy n="9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34E5695-9292-48F5-BAA3-FDE8AC7CE299}" type="datetimeFigureOut">
              <a:rPr lang="en-GB" smtClean="0"/>
              <a:pPr/>
              <a:t>23/09/2019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33C194-2918-4575-B1D5-252E911C1367}" type="slidenum">
              <a:rPr lang="en-GB" smtClean="0"/>
              <a:pPr/>
              <a:t>‹#›</a:t>
            </a:fld>
            <a:endParaRPr lang="en-GB"/>
          </a:p>
        </p:txBody>
      </p:sp>
    </p:spTree>
    <p:extLst>
      <p:ext uri="{BB962C8B-B14F-4D97-AF65-F5344CB8AC3E}">
        <p14:creationId xmlns:p14="http://schemas.microsoft.com/office/powerpoint/2010/main" xmlns="" val="128922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D8D0BA-9600-4F5E-85FE-BDC6311B21DF}" type="datetimeFigureOut">
              <a:rPr lang="en-GB" smtClean="0"/>
              <a:pPr/>
              <a:t>23/09/2019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0E85D38-8E99-4DDC-9B32-93F285C62D61}" type="slidenum">
              <a:rPr lang="en-GB" smtClean="0"/>
              <a:pPr/>
              <a:t>‹#›</a:t>
            </a:fld>
            <a:endParaRPr lang="en-GB"/>
          </a:p>
        </p:txBody>
      </p:sp>
    </p:spTree>
    <p:extLst>
      <p:ext uri="{BB962C8B-B14F-4D97-AF65-F5344CB8AC3E}">
        <p14:creationId xmlns:p14="http://schemas.microsoft.com/office/powerpoint/2010/main" xmlns="" val="8617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gi-network.org/2018/Policy_Performance/Economic_Policies" TargetMode="External"/><Relationship Id="rId7" Type="http://schemas.openxmlformats.org/officeDocument/2006/relationships/hyperlink" Target="http://www.sgi-network.org/2018/Governance/Executive_Accountabilit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sgi-network.org/2018/Governance/Executive_Capacity" TargetMode="External"/><Relationship Id="rId5" Type="http://schemas.openxmlformats.org/officeDocument/2006/relationships/hyperlink" Target="http://www.sgi-network.org/2018/Policy_Performance/Environmental_Policies" TargetMode="External"/><Relationship Id="rId4" Type="http://schemas.openxmlformats.org/officeDocument/2006/relationships/hyperlink" Target="http://www.sgi-network.org/2018/Policy_Performance/Social_Polici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E85D38-8E99-4DDC-9B32-93F285C62D61}" type="slidenum">
              <a:rPr lang="en-GB" smtClean="0"/>
              <a:pPr/>
              <a:t>2</a:t>
            </a:fld>
            <a:endParaRPr lang="en-GB"/>
          </a:p>
        </p:txBody>
      </p:sp>
    </p:spTree>
    <p:extLst>
      <p:ext uri="{BB962C8B-B14F-4D97-AF65-F5344CB8AC3E}">
        <p14:creationId xmlns:p14="http://schemas.microsoft.com/office/powerpoint/2010/main" xmlns="" val="166642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Definition: The index of Government Effectiveness captures perceptions of the quality of public services, the quality of the civil service and the degree of its independence from political pressures, the quality of policy formulation and implementation, and the credibility of the government's commitment to such policies.</a:t>
            </a:r>
            <a:endParaRPr lang="en-GB" dirty="0"/>
          </a:p>
        </p:txBody>
      </p:sp>
      <p:sp>
        <p:nvSpPr>
          <p:cNvPr id="4" name="Slide Number Placeholder 3"/>
          <p:cNvSpPr>
            <a:spLocks noGrp="1"/>
          </p:cNvSpPr>
          <p:nvPr>
            <p:ph type="sldNum" sz="quarter" idx="10"/>
          </p:nvPr>
        </p:nvSpPr>
        <p:spPr/>
        <p:txBody>
          <a:bodyPr/>
          <a:lstStyle/>
          <a:p>
            <a:fld id="{60E85D38-8E99-4DDC-9B32-93F285C62D61}" type="slidenum">
              <a:rPr lang="en-GB" smtClean="0"/>
              <a:pPr/>
              <a:t>19</a:t>
            </a:fld>
            <a:endParaRPr lang="en-GB"/>
          </a:p>
        </p:txBody>
      </p:sp>
    </p:spTree>
    <p:extLst>
      <p:ext uri="{BB962C8B-B14F-4D97-AF65-F5344CB8AC3E}">
        <p14:creationId xmlns:p14="http://schemas.microsoft.com/office/powerpoint/2010/main" xmlns="" val="400749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Sgi-network.org</a:t>
            </a:r>
          </a:p>
          <a:p>
            <a:r>
              <a:rPr lang="en-US" sz="1000" dirty="0" smtClean="0">
                <a:latin typeface="+mn-lt"/>
              </a:rPr>
              <a:t>Policy performance: </a:t>
            </a:r>
            <a:r>
              <a:rPr lang="en-US" sz="1000" b="1" dirty="0" smtClean="0">
                <a:effectLst/>
                <a:hlinkClick r:id="rId3"/>
              </a:rPr>
              <a:t>Do economic policies address sustainability challenges?</a:t>
            </a:r>
            <a:r>
              <a:rPr lang="en-US" sz="1000" b="1" dirty="0" smtClean="0">
                <a:effectLst/>
              </a:rPr>
              <a:t> </a:t>
            </a:r>
            <a:r>
              <a:rPr lang="en-US" sz="1000" b="1" dirty="0" smtClean="0">
                <a:effectLst/>
                <a:hlinkClick r:id="rId4"/>
              </a:rPr>
              <a:t>Do social policies facilitate an equal and fair society?</a:t>
            </a:r>
            <a:r>
              <a:rPr lang="en-US" sz="1000" b="1" dirty="0" smtClean="0">
                <a:effectLst/>
              </a:rPr>
              <a:t> </a:t>
            </a:r>
            <a:r>
              <a:rPr lang="en-US" sz="1000" b="1" dirty="0" smtClean="0">
                <a:effectLst/>
                <a:latin typeface="+mn-lt"/>
                <a:hlinkClick r:id="rId5"/>
              </a:rPr>
              <a:t>Do environmental policies address sustainability issues</a:t>
            </a:r>
            <a:r>
              <a:rPr lang="en-US" sz="1000" b="1" dirty="0" smtClean="0">
                <a:effectLst/>
                <a:latin typeface="+mn-lt"/>
              </a:rPr>
              <a:t>? </a:t>
            </a:r>
          </a:p>
          <a:p>
            <a:r>
              <a:rPr lang="en-US" sz="1000" dirty="0" smtClean="0">
                <a:latin typeface="+mn-lt"/>
              </a:rPr>
              <a:t>Policy performance: </a:t>
            </a:r>
            <a:r>
              <a:rPr lang="en-US" sz="1000" b="1" dirty="0" smtClean="0">
                <a:effectLst/>
                <a:hlinkClick r:id="rId6"/>
              </a:rPr>
              <a:t>Does the government have strong steering capabilities?</a:t>
            </a:r>
            <a:r>
              <a:rPr lang="en-US" sz="1000" b="1" dirty="0" smtClean="0">
                <a:effectLst/>
              </a:rPr>
              <a:t> </a:t>
            </a:r>
            <a:r>
              <a:rPr lang="en-US" sz="1000" b="1" dirty="0" smtClean="0">
                <a:effectLst/>
                <a:hlinkClick r:id="rId7"/>
              </a:rPr>
              <a:t>Are non-governmental actors involved in policy-making?</a:t>
            </a:r>
            <a:endParaRPr lang="en-GB" sz="1000" dirty="0">
              <a:latin typeface="+mn-lt"/>
            </a:endParaRPr>
          </a:p>
        </p:txBody>
      </p:sp>
      <p:sp>
        <p:nvSpPr>
          <p:cNvPr id="4" name="Slide Number Placeholder 3"/>
          <p:cNvSpPr>
            <a:spLocks noGrp="1"/>
          </p:cNvSpPr>
          <p:nvPr>
            <p:ph type="sldNum" sz="quarter" idx="10"/>
          </p:nvPr>
        </p:nvSpPr>
        <p:spPr/>
        <p:txBody>
          <a:bodyPr/>
          <a:lstStyle/>
          <a:p>
            <a:fld id="{60E85D38-8E99-4DDC-9B32-93F285C62D61}" type="slidenum">
              <a:rPr lang="en-GB" smtClean="0"/>
              <a:pPr/>
              <a:t>20</a:t>
            </a:fld>
            <a:endParaRPr lang="en-GB"/>
          </a:p>
        </p:txBody>
      </p:sp>
    </p:spTree>
    <p:extLst>
      <p:ext uri="{BB962C8B-B14F-4D97-AF65-F5344CB8AC3E}">
        <p14:creationId xmlns:p14="http://schemas.microsoft.com/office/powerpoint/2010/main" xmlns="" val="178129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Open HR systems are </a:t>
            </a:r>
            <a:r>
              <a:rPr lang="en-US" sz="1200" b="0" i="0" u="none" strike="noStrike" kern="1200" baseline="0" dirty="0" err="1" smtClean="0">
                <a:solidFill>
                  <a:schemeClr val="tx1"/>
                </a:solidFill>
                <a:latin typeface="+mn-lt"/>
                <a:ea typeface="+mn-ea"/>
                <a:cs typeface="+mn-cs"/>
              </a:rPr>
              <a:t>characterised</a:t>
            </a:r>
            <a:r>
              <a:rPr lang="en-US" sz="1200" b="0" i="0" u="none" strike="noStrike" kern="1200" baseline="0" dirty="0" smtClean="0">
                <a:solidFill>
                  <a:schemeClr val="tx1"/>
                </a:solidFill>
                <a:latin typeface="+mn-lt"/>
                <a:ea typeface="+mn-ea"/>
                <a:cs typeface="+mn-cs"/>
              </a:rPr>
              <a:t> by a rather position-related recruitment, open access to public service and greater exchange and mobility with the private sector, whereas in closed systems external entry to the system is restricted </a:t>
            </a:r>
            <a:endParaRPr lang="en-GB" dirty="0"/>
          </a:p>
        </p:txBody>
      </p:sp>
      <p:sp>
        <p:nvSpPr>
          <p:cNvPr id="4" name="Slide Number Placeholder 3"/>
          <p:cNvSpPr>
            <a:spLocks noGrp="1"/>
          </p:cNvSpPr>
          <p:nvPr>
            <p:ph type="sldNum" sz="quarter" idx="10"/>
          </p:nvPr>
        </p:nvSpPr>
        <p:spPr/>
        <p:txBody>
          <a:bodyPr/>
          <a:lstStyle/>
          <a:p>
            <a:fld id="{60E85D38-8E99-4DDC-9B32-93F285C62D61}" type="slidenum">
              <a:rPr lang="en-GB" smtClean="0"/>
              <a:pPr/>
              <a:t>21</a:t>
            </a:fld>
            <a:endParaRPr lang="en-GB"/>
          </a:p>
        </p:txBody>
      </p:sp>
    </p:spTree>
    <p:extLst>
      <p:ext uri="{BB962C8B-B14F-4D97-AF65-F5344CB8AC3E}">
        <p14:creationId xmlns:p14="http://schemas.microsoft.com/office/powerpoint/2010/main" xmlns="" val="344119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xmlns="" val="4280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E85D38-8E99-4DDC-9B32-93F285C62D61}" type="slidenum">
              <a:rPr lang="en-GB" smtClean="0"/>
              <a:pPr/>
              <a:t>26</a:t>
            </a:fld>
            <a:endParaRPr lang="en-GB"/>
          </a:p>
        </p:txBody>
      </p:sp>
    </p:spTree>
    <p:extLst>
      <p:ext uri="{BB962C8B-B14F-4D97-AF65-F5344CB8AC3E}">
        <p14:creationId xmlns:p14="http://schemas.microsoft.com/office/powerpoint/2010/main" xmlns="" val="171374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54C2E-BFF4-4BA0-BA17-682786DE366D}"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xmlns="" val="4280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25518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397389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339996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13033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48448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07820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47566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8" name="Footer Placeholder 7"/>
          <p:cNvSpPr>
            <a:spLocks noGrp="1"/>
          </p:cNvSpPr>
          <p:nvPr>
            <p:ph type="ftr" sz="quarter" idx="11"/>
          </p:nvPr>
        </p:nvSpPr>
        <p:spPr/>
        <p:txBody>
          <a:bodyPr/>
          <a:lstStyle/>
          <a:p>
            <a:endParaRPr lang="hu-HU">
              <a:solidFill>
                <a:prstClr val="black">
                  <a:tint val="75000"/>
                </a:prstClr>
              </a:solidFill>
            </a:endParaRPr>
          </a:p>
        </p:txBody>
      </p:sp>
      <p:sp>
        <p:nvSpPr>
          <p:cNvPr id="9" name="Slide Number Placeholder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06910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80777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3" name="Footer Placeholder 2"/>
          <p:cNvSpPr>
            <a:spLocks noGrp="1"/>
          </p:cNvSpPr>
          <p:nvPr>
            <p:ph type="ftr" sz="quarter" idx="11"/>
          </p:nvPr>
        </p:nvSpPr>
        <p:spPr/>
        <p:txBody>
          <a:bodyPr/>
          <a:lstStyle/>
          <a:p>
            <a:endParaRPr lang="hu-HU">
              <a:solidFill>
                <a:prstClr val="black">
                  <a:tint val="75000"/>
                </a:prstClr>
              </a:solidFill>
            </a:endParaRPr>
          </a:p>
        </p:txBody>
      </p:sp>
      <p:sp>
        <p:nvSpPr>
          <p:cNvPr id="4" name="Slide Number Placeholder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93100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4"/>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7367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1786742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34886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42952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42"/>
            <a:ext cx="2057401"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420307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27893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068933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16239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99788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9526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416859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90825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3550193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768814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3583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08827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824380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858027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045901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836415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065822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13680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92206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3167855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243071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55529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84111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591907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547235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86349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143661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124474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870425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17754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3868003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337312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02184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725091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233008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82957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656097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990914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31689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105748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1669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4120548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053894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884711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472400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1232017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579939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4144066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17138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9707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142409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6BE71-8626-4196-A2F3-F2EB7A7FF7C1}" type="datetimeFigureOut">
              <a:rPr lang="hu-HU" smtClean="0"/>
              <a:pPr/>
              <a:t>2019. 09. 23.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171006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pPr/>
              <a:t>2019. 09. 23.</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pPr/>
              <a:t>‹#›</a:t>
            </a:fld>
            <a:endParaRPr lang="hu-HU"/>
          </a:p>
        </p:txBody>
      </p:sp>
    </p:spTree>
    <p:extLst>
      <p:ext uri="{BB962C8B-B14F-4D97-AF65-F5344CB8AC3E}">
        <p14:creationId xmlns:p14="http://schemas.microsoft.com/office/powerpoint/2010/main" xmlns="" val="523519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301114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746163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6742356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30538229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2019. 09. 23.</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xmlns="" val="27627647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interreg-danube.eu/calls/calls-for-proposals/third-call-for-proposa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e.123rf.com/photo_39940874_vier-st%C3%BCck-puzzle-diagramm.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www.interreg-danube.eu/"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844826"/>
            <a:ext cx="7702624" cy="1080120"/>
          </a:xfrm>
        </p:spPr>
        <p:txBody>
          <a:bodyPr anchor="t">
            <a:normAutofit fontScale="90000"/>
          </a:bodyPr>
          <a:lstStyle/>
          <a:p>
            <a:pPr algn="l"/>
            <a:r>
              <a:rPr lang="en-US" sz="3100" dirty="0" smtClean="0">
                <a:solidFill>
                  <a:schemeClr val="bg1"/>
                </a:solidFill>
                <a:latin typeface="Cambria" panose="02040503050406030204" pitchFamily="18" charset="0"/>
              </a:rPr>
              <a:t>3</a:t>
            </a:r>
            <a:r>
              <a:rPr lang="en-US" sz="3100" baseline="30000" dirty="0" smtClean="0">
                <a:solidFill>
                  <a:schemeClr val="bg1"/>
                </a:solidFill>
                <a:latin typeface="Cambria" panose="02040503050406030204" pitchFamily="18" charset="0"/>
              </a:rPr>
              <a:t>rd</a:t>
            </a:r>
            <a:r>
              <a:rPr lang="en-US" sz="3100" dirty="0" smtClean="0">
                <a:solidFill>
                  <a:schemeClr val="bg1"/>
                </a:solidFill>
                <a:latin typeface="Cambria" panose="02040503050406030204" pitchFamily="18" charset="0"/>
              </a:rPr>
              <a:t> </a:t>
            </a:r>
            <a:r>
              <a:rPr lang="en-US" sz="3100" dirty="0" err="1" smtClean="0">
                <a:solidFill>
                  <a:schemeClr val="bg1"/>
                </a:solidFill>
                <a:latin typeface="Cambria" panose="02040503050406030204" pitchFamily="18" charset="0"/>
              </a:rPr>
              <a:t>CfP</a:t>
            </a:r>
            <a:r>
              <a:rPr lang="en-US" sz="3100" dirty="0" smtClean="0">
                <a:solidFill>
                  <a:schemeClr val="bg1"/>
                </a:solidFill>
                <a:latin typeface="Cambria" panose="02040503050406030204" pitchFamily="18" charset="0"/>
              </a:rPr>
              <a:t> Thematic Seminar </a:t>
            </a:r>
            <a:br>
              <a:rPr lang="en-US" sz="3100" dirty="0" smtClean="0">
                <a:solidFill>
                  <a:schemeClr val="bg1"/>
                </a:solidFill>
                <a:latin typeface="Cambria" panose="02040503050406030204" pitchFamily="18" charset="0"/>
              </a:rPr>
            </a:br>
            <a:r>
              <a:rPr lang="en-US" sz="4000" dirty="0" smtClean="0">
                <a:solidFill>
                  <a:schemeClr val="bg1"/>
                </a:solidFill>
                <a:latin typeface="Cambria" panose="02040503050406030204" pitchFamily="18" charset="0"/>
              </a:rPr>
              <a:t>Specific Objective 4.1.</a:t>
            </a:r>
            <a:br>
              <a:rPr lang="en-US" sz="4000" dirty="0" smtClean="0">
                <a:solidFill>
                  <a:schemeClr val="bg1"/>
                </a:solidFill>
                <a:latin typeface="Cambria" panose="02040503050406030204" pitchFamily="18" charset="0"/>
              </a:rPr>
            </a:br>
            <a:r>
              <a:rPr lang="en-US" sz="4000" dirty="0" smtClean="0">
                <a:solidFill>
                  <a:schemeClr val="bg1"/>
                </a:solidFill>
                <a:latin typeface="Cambria" panose="02040503050406030204" pitchFamily="18" charset="0"/>
              </a:rPr>
              <a:t>Well Governed Danube Region</a:t>
            </a:r>
            <a:br>
              <a:rPr lang="en-US" sz="4000" dirty="0" smtClean="0">
                <a:solidFill>
                  <a:schemeClr val="bg1"/>
                </a:solidFill>
                <a:latin typeface="Cambria" panose="02040503050406030204" pitchFamily="18" charset="0"/>
              </a:rPr>
            </a:br>
            <a:r>
              <a:rPr lang="en-US" sz="4000" dirty="0" smtClean="0">
                <a:solidFill>
                  <a:schemeClr val="bg1"/>
                </a:solidFill>
                <a:latin typeface="Cambria" panose="02040503050406030204" pitchFamily="18" charset="0"/>
              </a:rPr>
              <a:t/>
            </a:r>
            <a:br>
              <a:rPr lang="en-US" sz="4000" dirty="0" smtClean="0">
                <a:solidFill>
                  <a:schemeClr val="bg1"/>
                </a:solidFill>
                <a:latin typeface="Cambria" panose="02040503050406030204" pitchFamily="18" charset="0"/>
              </a:rPr>
            </a:br>
            <a:r>
              <a:rPr lang="en-US" sz="3600" i="1" dirty="0">
                <a:solidFill>
                  <a:schemeClr val="bg1"/>
                </a:solidFill>
                <a:latin typeface="Cambria" panose="02040503050406030204" pitchFamily="18" charset="0"/>
              </a:rPr>
              <a:t>SK National </a:t>
            </a:r>
            <a:r>
              <a:rPr lang="en-US" sz="3600" i="1" dirty="0" smtClean="0">
                <a:solidFill>
                  <a:schemeClr val="bg1"/>
                </a:solidFill>
                <a:latin typeface="Cambria" panose="02040503050406030204" pitchFamily="18" charset="0"/>
              </a:rPr>
              <a:t/>
            </a:r>
            <a:br>
              <a:rPr lang="en-US" sz="3600" i="1" dirty="0" smtClean="0">
                <a:solidFill>
                  <a:schemeClr val="bg1"/>
                </a:solidFill>
                <a:latin typeface="Cambria" panose="02040503050406030204" pitchFamily="18" charset="0"/>
              </a:rPr>
            </a:br>
            <a:r>
              <a:rPr lang="en-US" sz="3600" i="1" dirty="0" smtClean="0">
                <a:solidFill>
                  <a:schemeClr val="bg1"/>
                </a:solidFill>
                <a:latin typeface="Cambria" panose="02040503050406030204" pitchFamily="18" charset="0"/>
              </a:rPr>
              <a:t>Info Day</a:t>
            </a:r>
            <a:r>
              <a:rPr lang="en-US" sz="4800" dirty="0">
                <a:solidFill>
                  <a:schemeClr val="bg1"/>
                </a:solidFill>
                <a:latin typeface="Cambria" panose="02040503050406030204" pitchFamily="18" charset="0"/>
              </a:rPr>
              <a:t/>
            </a:r>
            <a:br>
              <a:rPr lang="en-US" sz="4800" dirty="0">
                <a:solidFill>
                  <a:schemeClr val="bg1"/>
                </a:solidFill>
                <a:latin typeface="Cambria" panose="02040503050406030204" pitchFamily="18" charset="0"/>
              </a:rPr>
            </a:br>
            <a:r>
              <a:rPr lang="en-US" sz="4000" dirty="0">
                <a:solidFill>
                  <a:schemeClr val="bg1"/>
                </a:solidFill>
                <a:latin typeface="Cambria" panose="02040503050406030204" pitchFamily="18" charset="0"/>
              </a:rPr>
              <a:t/>
            </a:r>
            <a:br>
              <a:rPr lang="en-US" sz="4000" dirty="0">
                <a:solidFill>
                  <a:schemeClr val="bg1"/>
                </a:solidFill>
                <a:latin typeface="Cambria" panose="02040503050406030204" pitchFamily="18" charset="0"/>
              </a:rPr>
            </a:br>
            <a:endParaRPr lang="en-US" sz="3600" dirty="0">
              <a:solidFill>
                <a:schemeClr val="bg1"/>
              </a:solidFill>
              <a:latin typeface="Cambria" panose="02040503050406030204" pitchFamily="18" charset="0"/>
            </a:endParaRPr>
          </a:p>
        </p:txBody>
      </p:sp>
      <p:sp>
        <p:nvSpPr>
          <p:cNvPr id="3" name="TextBox 2"/>
          <p:cNvSpPr txBox="1"/>
          <p:nvPr/>
        </p:nvSpPr>
        <p:spPr>
          <a:xfrm>
            <a:off x="755575" y="5589240"/>
            <a:ext cx="3960440" cy="338554"/>
          </a:xfrm>
          <a:prstGeom prst="rect">
            <a:avLst/>
          </a:prstGeom>
          <a:noFill/>
        </p:spPr>
        <p:txBody>
          <a:bodyPr wrap="square" rtlCol="0">
            <a:spAutoFit/>
          </a:bodyPr>
          <a:lstStyle/>
          <a:p>
            <a:pPr algn="just"/>
            <a:r>
              <a:rPr lang="en-US" sz="1600" b="1" i="1" dirty="0" smtClean="0">
                <a:solidFill>
                  <a:prstClr val="white"/>
                </a:solidFill>
                <a:latin typeface="Cambria" pitchFamily="18" charset="0"/>
              </a:rPr>
              <a:t>15</a:t>
            </a:r>
            <a:r>
              <a:rPr lang="en-US" sz="1600" b="1" i="1" baseline="30000" dirty="0" smtClean="0">
                <a:solidFill>
                  <a:prstClr val="white"/>
                </a:solidFill>
                <a:latin typeface="Cambria" pitchFamily="18" charset="0"/>
              </a:rPr>
              <a:t>th</a:t>
            </a:r>
            <a:r>
              <a:rPr lang="en-US" sz="1600" b="1" i="1" dirty="0" smtClean="0">
                <a:solidFill>
                  <a:prstClr val="white"/>
                </a:solidFill>
                <a:latin typeface="Cambria" pitchFamily="18" charset="0"/>
              </a:rPr>
              <a:t> January 2019,  Bratislava</a:t>
            </a:r>
            <a:endParaRPr lang="en-US" sz="1600" dirty="0">
              <a:solidFill>
                <a:prstClr val="white"/>
              </a:solidFill>
              <a:latin typeface="Cambria" pitchFamily="18" charset="0"/>
            </a:endParaRPr>
          </a:p>
        </p:txBody>
      </p:sp>
    </p:spTree>
    <p:extLst>
      <p:ext uri="{BB962C8B-B14F-4D97-AF65-F5344CB8AC3E}">
        <p14:creationId xmlns:p14="http://schemas.microsoft.com/office/powerpoint/2010/main" xmlns="" val="397037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r>
              <a:rPr lang="en-US" sz="2000" b="1" dirty="0" smtClean="0">
                <a:solidFill>
                  <a:srgbClr val="244061"/>
                </a:solidFill>
                <a:latin typeface="Cambria"/>
                <a:ea typeface="Arial Unicode MS"/>
                <a:cs typeface="Times New Roman"/>
              </a:rPr>
              <a:t>Budget</a:t>
            </a:r>
            <a:r>
              <a:rPr lang="en-US" sz="2000" b="1" dirty="0" smtClean="0">
                <a:solidFill>
                  <a:srgbClr val="FF0000"/>
                </a:solidFill>
                <a:latin typeface="Cambria"/>
                <a:ea typeface="Arial Unicode MS"/>
                <a:cs typeface="Times New Roman"/>
              </a:rPr>
              <a:t>*</a:t>
            </a:r>
            <a:r>
              <a:rPr lang="en-US" sz="2000" b="1" dirty="0" smtClean="0">
                <a:solidFill>
                  <a:srgbClr val="244061"/>
                </a:solidFill>
                <a:latin typeface="Cambria"/>
                <a:ea typeface="Arial Unicode MS"/>
                <a:cs typeface="Times New Roman"/>
              </a:rPr>
              <a:t> of the 3</a:t>
            </a:r>
            <a:r>
              <a:rPr lang="en-US" sz="2000" b="1" baseline="30000" dirty="0" smtClean="0">
                <a:solidFill>
                  <a:srgbClr val="244061"/>
                </a:solidFill>
                <a:latin typeface="Cambria"/>
                <a:ea typeface="Arial Unicode MS"/>
                <a:cs typeface="Times New Roman"/>
              </a:rPr>
              <a:t>rd</a:t>
            </a:r>
            <a:r>
              <a:rPr lang="en-US" sz="2000" b="1" dirty="0" smtClean="0">
                <a:solidFill>
                  <a:srgbClr val="244061"/>
                </a:solidFill>
                <a:latin typeface="Cambria"/>
                <a:ea typeface="Arial Unicode MS"/>
                <a:cs typeface="Times New Roman"/>
              </a:rPr>
              <a:t> Call for Proposals</a:t>
            </a:r>
            <a:r>
              <a:rPr lang="hu-HU" sz="2000" b="1" dirty="0" smtClean="0">
                <a:solidFill>
                  <a:srgbClr val="244061"/>
                </a:solidFill>
                <a:latin typeface="Cambria"/>
                <a:ea typeface="Arial Unicode MS"/>
                <a:cs typeface="Times New Roman"/>
              </a:rPr>
              <a:t> </a:t>
            </a:r>
            <a:r>
              <a:rPr lang="hu-HU" sz="2000" b="1" dirty="0" err="1" smtClean="0">
                <a:solidFill>
                  <a:srgbClr val="244061"/>
                </a:solidFill>
                <a:latin typeface="Cambria"/>
                <a:ea typeface="Arial Unicode MS"/>
                <a:cs typeface="Times New Roman"/>
              </a:rPr>
              <a:t>in</a:t>
            </a:r>
            <a:r>
              <a:rPr lang="hu-HU" sz="2000" b="1" dirty="0" smtClean="0">
                <a:solidFill>
                  <a:srgbClr val="244061"/>
                </a:solidFill>
                <a:latin typeface="Cambria"/>
                <a:ea typeface="Arial Unicode MS"/>
                <a:cs typeface="Times New Roman"/>
              </a:rPr>
              <a:t> EUR</a:t>
            </a:r>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endParaRPr lang="en-GB" sz="2000" b="1" dirty="0">
              <a:solidFill>
                <a:srgbClr val="244061"/>
              </a:solidFill>
              <a:latin typeface="Cambria"/>
              <a:ea typeface="Arial Unicode MS"/>
              <a:cs typeface="Times New Roman"/>
            </a:endParaRPr>
          </a:p>
          <a:p>
            <a:endParaRPr lang="en-GB" sz="2000" b="1" dirty="0" smtClean="0">
              <a:solidFill>
                <a:srgbClr val="244061"/>
              </a:solidFill>
              <a:latin typeface="Cambria"/>
              <a:ea typeface="Arial Unicode MS"/>
              <a:cs typeface="Times New Roman"/>
            </a:endParaRPr>
          </a:p>
          <a:p>
            <a:r>
              <a:rPr lang="en-GB" sz="2000" b="1" i="1" dirty="0" smtClean="0">
                <a:solidFill>
                  <a:srgbClr val="FF0000"/>
                </a:solidFill>
                <a:latin typeface="Cambria"/>
                <a:ea typeface="Arial Unicode MS"/>
                <a:cs typeface="Times New Roman"/>
              </a:rPr>
              <a:t>* All amounts in the table are subject to MC approval.</a:t>
            </a:r>
            <a:endParaRPr lang="en-US" sz="2000" b="1" i="1" dirty="0" smtClean="0">
              <a:solidFill>
                <a:srgbClr val="FF0000"/>
              </a:solidFill>
              <a:latin typeface="Cambria"/>
              <a:ea typeface="Arial Unicode MS"/>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xmlns="" val="2229799612"/>
              </p:ext>
            </p:extLst>
          </p:nvPr>
        </p:nvGraphicFramePr>
        <p:xfrm>
          <a:off x="683568" y="2492896"/>
          <a:ext cx="7776864" cy="1981200"/>
        </p:xfrm>
        <a:graphic>
          <a:graphicData uri="http://schemas.openxmlformats.org/drawingml/2006/table">
            <a:tbl>
              <a:tblPr firstRow="1" bandRow="1">
                <a:tableStyleId>{5C22544A-7EE6-4342-B048-85BDC9FD1C3A}</a:tableStyleId>
              </a:tblPr>
              <a:tblGrid>
                <a:gridCol w="1368152"/>
                <a:gridCol w="1296144"/>
                <a:gridCol w="1224136"/>
                <a:gridCol w="1296144"/>
                <a:gridCol w="1224136"/>
                <a:gridCol w="1368152"/>
              </a:tblGrid>
              <a:tr h="370840">
                <a:tc>
                  <a:txBody>
                    <a:bodyPr/>
                    <a:lstStyle/>
                    <a:p>
                      <a:pPr algn="ctr"/>
                      <a:r>
                        <a:rPr lang="en-US" sz="2000" dirty="0" smtClean="0">
                          <a:latin typeface="Cambria" panose="02040503050406030204" pitchFamily="18" charset="0"/>
                        </a:rPr>
                        <a:t>PA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ERDF</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IPA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ENI MD</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ENI UA</a:t>
                      </a:r>
                      <a:endParaRPr lang="en-GB"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Total</a:t>
                      </a:r>
                      <a:endParaRPr lang="en-GB" sz="2000" dirty="0">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PA1</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13,463,630.97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795,801.87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594,479.00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648,471.95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15,502,383.79</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PA2</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16,460,009.81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974,337.27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743,098.00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810,590.70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18,988,035.78</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PA3</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11,068,880.71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671,049.92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520,168.50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567,413.00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12,827,512.13</a:t>
                      </a:r>
                      <a:endParaRPr lang="en-GB" sz="1400" b="1" dirty="0">
                        <a:solidFill>
                          <a:schemeClr val="tx2">
                            <a:lumMod val="75000"/>
                          </a:schemeClr>
                        </a:solidFill>
                        <a:latin typeface="Cambria" panose="02040503050406030204" pitchFamily="18" charset="0"/>
                      </a:endParaRPr>
                    </a:p>
                  </a:txBody>
                  <a:tcPr/>
                </a:tc>
              </a:tr>
              <a:tr h="370840">
                <a:tc>
                  <a:txBody>
                    <a:bodyPr/>
                    <a:lstStyle/>
                    <a:p>
                      <a:r>
                        <a:rPr lang="en-US" sz="2000" dirty="0" smtClean="0">
                          <a:solidFill>
                            <a:schemeClr val="tx2">
                              <a:lumMod val="75000"/>
                            </a:schemeClr>
                          </a:solidFill>
                          <a:latin typeface="Cambria" panose="02040503050406030204" pitchFamily="18" charset="0"/>
                        </a:rPr>
                        <a:t>PA4/SO4.1</a:t>
                      </a:r>
                      <a:endParaRPr lang="en-GB" sz="20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9,918,396.26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858,974.77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625,000.00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dirty="0" smtClean="0">
                          <a:solidFill>
                            <a:schemeClr val="tx2">
                              <a:lumMod val="75000"/>
                            </a:schemeClr>
                          </a:solidFill>
                          <a:latin typeface="Cambria" panose="02040503050406030204" pitchFamily="18" charset="0"/>
                        </a:rPr>
                        <a:t>625,000.00 </a:t>
                      </a:r>
                      <a:endParaRPr lang="en-GB" sz="1400" dirty="0">
                        <a:solidFill>
                          <a:schemeClr val="tx2">
                            <a:lumMod val="75000"/>
                          </a:schemeClr>
                        </a:solidFill>
                        <a:latin typeface="Cambria" panose="02040503050406030204" pitchFamily="18" charset="0"/>
                      </a:endParaRPr>
                    </a:p>
                  </a:txBody>
                  <a:tcPr/>
                </a:tc>
                <a:tc>
                  <a:txBody>
                    <a:bodyPr/>
                    <a:lstStyle/>
                    <a:p>
                      <a:pPr algn="ctr"/>
                      <a:r>
                        <a:rPr lang="en-GB" sz="1400" b="1" dirty="0" smtClean="0">
                          <a:solidFill>
                            <a:schemeClr val="tx2">
                              <a:lumMod val="75000"/>
                            </a:schemeClr>
                          </a:solidFill>
                          <a:latin typeface="Cambria" panose="02040503050406030204" pitchFamily="18" charset="0"/>
                        </a:rPr>
                        <a:t>12,027,371.03</a:t>
                      </a:r>
                      <a:endParaRPr lang="en-GB" sz="1400" b="1" dirty="0">
                        <a:solidFill>
                          <a:schemeClr val="tx2">
                            <a:lumMod val="75000"/>
                          </a:schemeClr>
                        </a:solidFill>
                        <a:latin typeface="Cambria" panose="02040503050406030204" pitchFamily="18" charset="0"/>
                      </a:endParaRPr>
                    </a:p>
                  </a:txBody>
                  <a:tcPr/>
                </a:tc>
              </a:tr>
            </a:tbl>
          </a:graphicData>
        </a:graphic>
      </p:graphicFrame>
      <p:sp>
        <p:nvSpPr>
          <p:cNvPr id="5" name="Cím 1"/>
          <p:cNvSpPr txBox="1">
            <a:spLocks/>
          </p:cNvSpPr>
          <p:nvPr/>
        </p:nvSpPr>
        <p:spPr>
          <a:xfrm>
            <a:off x="345584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97897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800" b="1" dirty="0" smtClean="0">
                <a:solidFill>
                  <a:srgbClr val="4F81BD"/>
                </a:solidFill>
                <a:latin typeface="Cambria" panose="02040503050406030204" pitchFamily="18" charset="0"/>
              </a:rPr>
              <a:t>Information for applicants / official launch</a:t>
            </a:r>
            <a:endParaRPr lang="en-GB" sz="2800" b="1" dirty="0">
              <a:solidFill>
                <a:srgbClr val="4F81BD"/>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400" b="1" dirty="0" smtClean="0">
                <a:solidFill>
                  <a:schemeClr val="tx2">
                    <a:lumMod val="75000"/>
                  </a:schemeClr>
                </a:solidFill>
                <a:latin typeface="Cambria" panose="02040503050406030204" pitchFamily="18" charset="0"/>
              </a:rPr>
              <a:t>Official launch beginning of 2019</a:t>
            </a:r>
            <a:endParaRPr lang="en-US" sz="2400" b="1" dirty="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US" sz="2400" b="1" dirty="0" smtClean="0">
                <a:solidFill>
                  <a:schemeClr val="tx2">
                    <a:lumMod val="75000"/>
                  </a:schemeClr>
                </a:solidFill>
                <a:latin typeface="Cambria" panose="02040503050406030204" pitchFamily="18" charset="0"/>
              </a:rPr>
              <a:t>BUT “Application pack” already available:</a:t>
            </a:r>
            <a:endParaRPr lang="en-US" sz="2400" b="1" dirty="0">
              <a:solidFill>
                <a:schemeClr val="tx2">
                  <a:lumMod val="75000"/>
                </a:schemeClr>
              </a:solidFill>
              <a:latin typeface="Cambria" panose="02040503050406030204" pitchFamily="18" charset="0"/>
            </a:endParaRPr>
          </a:p>
          <a:p>
            <a:pPr marL="742950" lvl="1" indent="-285750" algn="l">
              <a:spcAft>
                <a:spcPts val="600"/>
              </a:spcAft>
              <a:buFontTx/>
              <a:buChar char="-"/>
            </a:pPr>
            <a:r>
              <a:rPr lang="en-US" sz="2200" dirty="0">
                <a:solidFill>
                  <a:schemeClr val="tx2">
                    <a:lumMod val="75000"/>
                  </a:schemeClr>
                </a:solidFill>
                <a:latin typeface="Cambria" panose="02040503050406030204" pitchFamily="18" charset="0"/>
              </a:rPr>
              <a:t>Applicants </a:t>
            </a:r>
            <a:r>
              <a:rPr lang="en-US" sz="2200" dirty="0" smtClean="0">
                <a:solidFill>
                  <a:schemeClr val="tx2">
                    <a:lumMod val="75000"/>
                  </a:schemeClr>
                </a:solidFill>
                <a:latin typeface="Cambria" panose="02040503050406030204" pitchFamily="18" charset="0"/>
              </a:rPr>
              <a:t>Manual</a:t>
            </a:r>
          </a:p>
          <a:p>
            <a:pPr marL="742950" lvl="1" indent="-285750" algn="l">
              <a:spcAft>
                <a:spcPts val="600"/>
              </a:spcAft>
              <a:buFontTx/>
              <a:buChar char="-"/>
            </a:pPr>
            <a:r>
              <a:rPr lang="en-US" sz="2200" dirty="0" err="1" smtClean="0">
                <a:solidFill>
                  <a:schemeClr val="tx2">
                    <a:lumMod val="75000"/>
                  </a:schemeClr>
                </a:solidFill>
                <a:latin typeface="Cambria" panose="02040503050406030204" pitchFamily="18" charset="0"/>
              </a:rPr>
              <a:t>EoI</a:t>
            </a:r>
            <a:r>
              <a:rPr lang="en-US" sz="2200" dirty="0" smtClean="0">
                <a:solidFill>
                  <a:schemeClr val="tx2">
                    <a:lumMod val="75000"/>
                  </a:schemeClr>
                </a:solidFill>
                <a:latin typeface="Cambria" panose="02040503050406030204" pitchFamily="18" charset="0"/>
              </a:rPr>
              <a:t> templates</a:t>
            </a:r>
            <a:endParaRPr lang="en-US" sz="2200" dirty="0">
              <a:solidFill>
                <a:schemeClr val="tx2">
                  <a:lumMod val="75000"/>
                </a:schemeClr>
              </a:solidFill>
              <a:latin typeface="Cambria" panose="02040503050406030204" pitchFamily="18" charset="0"/>
            </a:endParaRPr>
          </a:p>
          <a:p>
            <a:pPr marL="742950" lvl="1" indent="-285750" algn="l">
              <a:spcAft>
                <a:spcPts val="600"/>
              </a:spcAft>
              <a:buFontTx/>
              <a:buChar char="-"/>
            </a:pPr>
            <a:r>
              <a:rPr lang="en-US" sz="2200" dirty="0" smtClean="0">
                <a:solidFill>
                  <a:schemeClr val="tx2">
                    <a:lumMod val="75000"/>
                  </a:schemeClr>
                </a:solidFill>
                <a:latin typeface="Cambria" panose="02040503050406030204" pitchFamily="18" charset="0"/>
              </a:rPr>
              <a:t>Guidelines </a:t>
            </a:r>
            <a:r>
              <a:rPr lang="en-US" sz="2200" dirty="0">
                <a:solidFill>
                  <a:schemeClr val="tx2">
                    <a:lumMod val="75000"/>
                  </a:schemeClr>
                </a:solidFill>
                <a:latin typeface="Cambria" panose="02040503050406030204" pitchFamily="18" charset="0"/>
              </a:rPr>
              <a:t>for </a:t>
            </a:r>
            <a:r>
              <a:rPr lang="en-US" sz="2200" dirty="0" err="1" smtClean="0">
                <a:solidFill>
                  <a:schemeClr val="tx2">
                    <a:lumMod val="75000"/>
                  </a:schemeClr>
                </a:solidFill>
                <a:latin typeface="Cambria" panose="02040503050406030204" pitchFamily="18" charset="0"/>
              </a:rPr>
              <a:t>EoI</a:t>
            </a:r>
            <a:r>
              <a:rPr lang="en-US" sz="2200" dirty="0" smtClean="0">
                <a:solidFill>
                  <a:schemeClr val="tx2">
                    <a:lumMod val="75000"/>
                  </a:schemeClr>
                </a:solidFill>
                <a:latin typeface="Cambria" panose="02040503050406030204" pitchFamily="18" charset="0"/>
              </a:rPr>
              <a:t> </a:t>
            </a:r>
          </a:p>
          <a:p>
            <a:pPr lvl="1" algn="l">
              <a:spcAft>
                <a:spcPts val="600"/>
              </a:spcAft>
            </a:pPr>
            <a:endParaRPr lang="en-US" sz="2200" dirty="0" smtClean="0">
              <a:solidFill>
                <a:schemeClr val="tx2">
                  <a:lumMod val="75000"/>
                </a:schemeClr>
              </a:solidFill>
              <a:latin typeface="Cambria" panose="02040503050406030204" pitchFamily="18" charset="0"/>
            </a:endParaRPr>
          </a:p>
          <a:p>
            <a:r>
              <a:rPr lang="en-US" sz="2000" b="1" dirty="0" smtClean="0">
                <a:solidFill>
                  <a:schemeClr val="tx2">
                    <a:lumMod val="75000"/>
                  </a:schemeClr>
                </a:solidFill>
                <a:latin typeface="Cambria"/>
                <a:ea typeface="Arial Unicode MS"/>
                <a:cs typeface="Times New Roman"/>
                <a:hlinkClick r:id="rId2"/>
              </a:rPr>
              <a:t>http</a:t>
            </a:r>
            <a:r>
              <a:rPr lang="en-US" sz="2000" b="1" dirty="0">
                <a:solidFill>
                  <a:schemeClr val="tx2">
                    <a:lumMod val="75000"/>
                  </a:schemeClr>
                </a:solidFill>
                <a:latin typeface="Cambria"/>
                <a:ea typeface="Arial Unicode MS"/>
                <a:cs typeface="Times New Roman"/>
                <a:hlinkClick r:id="rId2"/>
              </a:rPr>
              <a:t>://</a:t>
            </a:r>
            <a:r>
              <a:rPr lang="en-US" sz="2000" b="1" dirty="0" smtClean="0">
                <a:solidFill>
                  <a:schemeClr val="tx2">
                    <a:lumMod val="75000"/>
                  </a:schemeClr>
                </a:solidFill>
                <a:latin typeface="Cambria"/>
                <a:ea typeface="Arial Unicode MS"/>
                <a:cs typeface="Times New Roman"/>
                <a:hlinkClick r:id="rId2"/>
              </a:rPr>
              <a:t>www.interreg-danube.eu/calls/calls-for-proposals/third-call-for-proposals</a:t>
            </a:r>
            <a:r>
              <a:rPr lang="en-US" sz="2000" b="1" dirty="0" smtClean="0">
                <a:solidFill>
                  <a:schemeClr val="tx2">
                    <a:lumMod val="75000"/>
                  </a:schemeClr>
                </a:solidFill>
                <a:latin typeface="Cambria"/>
                <a:ea typeface="Arial Unicode MS"/>
                <a:cs typeface="Times New Roman"/>
              </a:rPr>
              <a:t> </a:t>
            </a:r>
            <a:endParaRPr lang="en-US" sz="2000" b="1" dirty="0">
              <a:solidFill>
                <a:schemeClr val="tx2">
                  <a:lumMod val="75000"/>
                </a:schemeClr>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08202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484784"/>
            <a:ext cx="8456705" cy="5050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971600" y="1628800"/>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9511" y="2348880"/>
            <a:ext cx="7550154" cy="4509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Oval 9"/>
          <p:cNvSpPr/>
          <p:nvPr/>
        </p:nvSpPr>
        <p:spPr>
          <a:xfrm>
            <a:off x="2123728" y="5013176"/>
            <a:ext cx="230425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03608" y="4149080"/>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18122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1600" b="1" dirty="0">
              <a:solidFill>
                <a:srgbClr val="244061"/>
              </a:solidFill>
              <a:latin typeface="Cambria"/>
              <a:ea typeface="Arial Unicode MS"/>
              <a:cs typeface="Times New Roman"/>
            </a:endParaRPr>
          </a:p>
          <a:p>
            <a:pPr algn="l"/>
            <a:endParaRPr lang="en-US" sz="2400"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grpSp>
        <p:nvGrpSpPr>
          <p:cNvPr id="5" name="Group 4"/>
          <p:cNvGrpSpPr/>
          <p:nvPr/>
        </p:nvGrpSpPr>
        <p:grpSpPr>
          <a:xfrm>
            <a:off x="639389" y="1872244"/>
            <a:ext cx="3797971" cy="1186866"/>
            <a:chOff x="250865" y="518432"/>
            <a:chExt cx="3797971" cy="1186866"/>
          </a:xfrm>
          <a:scene3d>
            <a:camera prst="orthographicFront"/>
            <a:lightRig rig="flat" dir="t"/>
          </a:scene3d>
        </p:grpSpPr>
        <p:sp>
          <p:nvSpPr>
            <p:cNvPr id="25" name="Rectangle 24"/>
            <p:cNvSpPr/>
            <p:nvPr/>
          </p:nvSpPr>
          <p:spPr>
            <a:xfrm>
              <a:off x="250865" y="518432"/>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50865" y="518432"/>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t" anchorCtr="0">
              <a:noAutofit/>
            </a:bodyPr>
            <a:lstStyle/>
            <a:p>
              <a:pPr defTabSz="800100">
                <a:lnSpc>
                  <a:spcPct val="90000"/>
                </a:lnSpc>
                <a:spcBef>
                  <a:spcPct val="0"/>
                </a:spcBef>
                <a:spcAft>
                  <a:spcPct val="35000"/>
                </a:spcAft>
              </a:pPr>
              <a:r>
                <a:rPr lang="hu-HU" b="1" dirty="0" smtClean="0">
                  <a:solidFill>
                    <a:srgbClr val="1F497D">
                      <a:lumMod val="75000"/>
                    </a:srgbClr>
                  </a:solidFill>
                </a:rPr>
                <a:t>1.</a:t>
              </a:r>
              <a:r>
                <a:rPr lang="en-US" b="1" dirty="0" smtClean="0">
                  <a:solidFill>
                    <a:srgbClr val="1F497D">
                      <a:lumMod val="75000"/>
                    </a:srgbClr>
                  </a:solidFill>
                </a:rPr>
                <a:t> </a:t>
              </a:r>
              <a:r>
                <a:rPr lang="en-GB" b="1" dirty="0" smtClean="0">
                  <a:solidFill>
                    <a:srgbClr val="1F497D">
                      <a:lumMod val="75000"/>
                    </a:srgbClr>
                  </a:solidFill>
                  <a:latin typeface="Cambria" panose="02040503050406030204" pitchFamily="18" charset="0"/>
                </a:rPr>
                <a:t>Staff cost</a:t>
              </a:r>
              <a:endParaRPr lang="hu-HU"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Real cost</a:t>
              </a:r>
              <a:r>
                <a:rPr lang="hu-HU" sz="1400" b="1" dirty="0" smtClean="0">
                  <a:solidFill>
                    <a:srgbClr val="1F497D">
                      <a:lumMod val="75000"/>
                    </a:srgbClr>
                  </a:solidFill>
                  <a:latin typeface="Cambria" panose="02040503050406030204" pitchFamily="18" charset="0"/>
                </a:rPr>
                <a:t> OR</a:t>
              </a:r>
              <a:endParaRPr lang="hu-HU" sz="1400"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Flat</a:t>
              </a:r>
              <a:r>
                <a:rPr lang="hu-HU" sz="1400" b="1" dirty="0" smtClean="0">
                  <a:solidFill>
                    <a:srgbClr val="1F497D">
                      <a:lumMod val="75000"/>
                    </a:srgbClr>
                  </a:solidFill>
                  <a:latin typeface="Cambria" panose="02040503050406030204" pitchFamily="18" charset="0"/>
                </a:rPr>
                <a:t> </a:t>
              </a:r>
              <a:r>
                <a:rPr lang="en-GB" sz="1400" b="1" dirty="0" smtClean="0">
                  <a:solidFill>
                    <a:srgbClr val="1F497D">
                      <a:lumMod val="75000"/>
                    </a:srgbClr>
                  </a:solidFill>
                  <a:latin typeface="Cambria" panose="02040503050406030204" pitchFamily="18" charset="0"/>
                </a:rPr>
                <a:t>rate (up to 20% of the direct cost</a:t>
              </a:r>
              <a:r>
                <a:rPr lang="en-GB" sz="1000" b="1" dirty="0" smtClean="0">
                  <a:solidFill>
                    <a:srgbClr val="1F497D">
                      <a:lumMod val="75000"/>
                    </a:srgbClr>
                  </a:solidFill>
                  <a:latin typeface="Cambria" panose="02040503050406030204" pitchFamily="18" charset="0"/>
                </a:rPr>
                <a:t>)</a:t>
              </a:r>
              <a:endParaRPr lang="hu-HU" sz="1000" dirty="0">
                <a:solidFill>
                  <a:srgbClr val="1F497D">
                    <a:lumMod val="75000"/>
                  </a:srgbClr>
                </a:solidFill>
                <a:latin typeface="Cambria" panose="02040503050406030204" pitchFamily="18" charset="0"/>
              </a:endParaRPr>
            </a:p>
          </p:txBody>
        </p:sp>
      </p:grpSp>
      <p:grpSp>
        <p:nvGrpSpPr>
          <p:cNvPr id="9" name="Group 8"/>
          <p:cNvGrpSpPr/>
          <p:nvPr/>
        </p:nvGrpSpPr>
        <p:grpSpPr>
          <a:xfrm>
            <a:off x="4921465" y="1836282"/>
            <a:ext cx="3797971" cy="1186866"/>
            <a:chOff x="4532941" y="482470"/>
            <a:chExt cx="3797971" cy="1186866"/>
          </a:xfrm>
          <a:scene3d>
            <a:camera prst="orthographicFront"/>
            <a:lightRig rig="flat" dir="t"/>
          </a:scene3d>
        </p:grpSpPr>
        <p:sp>
          <p:nvSpPr>
            <p:cNvPr id="23" name="Rectangle 22"/>
            <p:cNvSpPr/>
            <p:nvPr/>
          </p:nvSpPr>
          <p:spPr>
            <a:xfrm>
              <a:off x="4532941" y="482470"/>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4532941" y="482470"/>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49530" rIns="49530" bIns="49530" numCol="1" spcCol="1270" anchor="t" anchorCtr="0">
              <a:noAutofit/>
            </a:bodyPr>
            <a:lstStyle/>
            <a:p>
              <a:pPr defTabSz="577850">
                <a:lnSpc>
                  <a:spcPct val="90000"/>
                </a:lnSpc>
                <a:spcBef>
                  <a:spcPct val="0"/>
                </a:spcBef>
                <a:spcAft>
                  <a:spcPct val="35000"/>
                </a:spcAft>
              </a:pPr>
              <a:endParaRPr lang="hu-HU" sz="1300" b="1" dirty="0" smtClean="0">
                <a:solidFill>
                  <a:prstClr val="black">
                    <a:hueOff val="0"/>
                    <a:satOff val="0"/>
                    <a:lumOff val="0"/>
                    <a:alphaOff val="0"/>
                  </a:prstClr>
                </a:solidFill>
              </a:endParaRPr>
            </a:p>
            <a:p>
              <a:pPr defTabSz="57785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2.</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Office and admin</a:t>
              </a:r>
              <a:r>
                <a:rPr lang="hu-HU" b="1" dirty="0" smtClean="0">
                  <a:solidFill>
                    <a:srgbClr val="1F497D">
                      <a:lumMod val="75000"/>
                    </a:srgbClr>
                  </a:solidFill>
                  <a:latin typeface="Cambria" panose="02040503050406030204" pitchFamily="18" charset="0"/>
                </a:rPr>
                <a:t>. </a:t>
              </a:r>
              <a:endParaRPr lang="hu-HU" dirty="0">
                <a:solidFill>
                  <a:srgbClr val="1F497D">
                    <a:lumMod val="75000"/>
                  </a:srgbClr>
                </a:solidFill>
                <a:latin typeface="Cambria" panose="02040503050406030204" pitchFamily="18" charset="0"/>
              </a:endParaRPr>
            </a:p>
            <a:p>
              <a:pPr marL="114300" lvl="1" indent="-114300" defTabSz="622300">
                <a:lnSpc>
                  <a:spcPct val="90000"/>
                </a:lnSpc>
                <a:spcBef>
                  <a:spcPct val="0"/>
                </a:spcBef>
                <a:spcAft>
                  <a:spcPct val="15000"/>
                </a:spcAft>
                <a:buFontTx/>
                <a:buChar char="••"/>
              </a:pPr>
              <a:r>
                <a:rPr lang="en-GB" sz="1400" b="1" dirty="0" smtClean="0">
                  <a:solidFill>
                    <a:srgbClr val="1F497D">
                      <a:lumMod val="75000"/>
                    </a:srgbClr>
                  </a:solidFill>
                  <a:latin typeface="Cambria" panose="02040503050406030204" pitchFamily="18" charset="0"/>
                </a:rPr>
                <a:t>Flat</a:t>
              </a:r>
              <a:r>
                <a:rPr lang="hu-HU" sz="1400" b="1" smtClean="0">
                  <a:solidFill>
                    <a:srgbClr val="1F497D">
                      <a:lumMod val="75000"/>
                    </a:srgbClr>
                  </a:solidFill>
                  <a:latin typeface="Cambria" panose="02040503050406030204" pitchFamily="18" charset="0"/>
                </a:rPr>
                <a:t> </a:t>
              </a:r>
              <a:r>
                <a:rPr lang="en-GB" sz="1400" b="1" smtClean="0">
                  <a:solidFill>
                    <a:srgbClr val="1F497D">
                      <a:lumMod val="75000"/>
                    </a:srgbClr>
                  </a:solidFill>
                  <a:latin typeface="Cambria" panose="02040503050406030204" pitchFamily="18" charset="0"/>
                </a:rPr>
                <a:t>rate </a:t>
              </a:r>
              <a:r>
                <a:rPr lang="en-GB" sz="1400" b="1" dirty="0" smtClean="0">
                  <a:solidFill>
                    <a:srgbClr val="1F497D">
                      <a:lumMod val="75000"/>
                    </a:srgbClr>
                  </a:solidFill>
                  <a:latin typeface="Cambria" panose="02040503050406030204" pitchFamily="18" charset="0"/>
                </a:rPr>
                <a:t>(15% of staff cost)</a:t>
              </a:r>
              <a:endParaRPr lang="hu-HU" sz="1400" dirty="0">
                <a:solidFill>
                  <a:srgbClr val="1F497D">
                    <a:lumMod val="75000"/>
                  </a:srgbClr>
                </a:solidFill>
                <a:latin typeface="Cambria" panose="02040503050406030204" pitchFamily="18" charset="0"/>
              </a:endParaRPr>
            </a:p>
          </p:txBody>
        </p:sp>
      </p:grpSp>
      <p:grpSp>
        <p:nvGrpSpPr>
          <p:cNvPr id="11" name="Group 10"/>
          <p:cNvGrpSpPr/>
          <p:nvPr/>
        </p:nvGrpSpPr>
        <p:grpSpPr>
          <a:xfrm>
            <a:off x="669250" y="3366376"/>
            <a:ext cx="3797971" cy="1186866"/>
            <a:chOff x="280726" y="2012564"/>
            <a:chExt cx="3797971" cy="1186866"/>
          </a:xfrm>
          <a:scene3d>
            <a:camera prst="orthographicFront"/>
            <a:lightRig rig="flat" dir="t"/>
          </a:scene3d>
        </p:grpSpPr>
        <p:sp>
          <p:nvSpPr>
            <p:cNvPr id="21" name="Rectangle 20"/>
            <p:cNvSpPr/>
            <p:nvPr/>
          </p:nvSpPr>
          <p:spPr>
            <a:xfrm>
              <a:off x="280726" y="2012564"/>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80726" y="2012564"/>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3.</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Travel </a:t>
              </a:r>
              <a:r>
                <a:rPr lang="hu-HU" b="1" dirty="0" smtClean="0">
                  <a:solidFill>
                    <a:srgbClr val="1F497D">
                      <a:lumMod val="75000"/>
                    </a:srgbClr>
                  </a:solidFill>
                  <a:latin typeface="Cambria" panose="02040503050406030204" pitchFamily="18" charset="0"/>
                </a:rPr>
                <a:t>&amp;</a:t>
              </a:r>
              <a:r>
                <a:rPr lang="en-GB" b="1" dirty="0" smtClean="0">
                  <a:solidFill>
                    <a:srgbClr val="1F497D">
                      <a:lumMod val="75000"/>
                    </a:srgbClr>
                  </a:solidFill>
                  <a:latin typeface="Cambria" panose="02040503050406030204" pitchFamily="18" charset="0"/>
                </a:rPr>
                <a:t> accommodation</a:t>
              </a:r>
              <a:endParaRPr lang="hu-HU" dirty="0">
                <a:solidFill>
                  <a:srgbClr val="1F497D">
                    <a:lumMod val="75000"/>
                  </a:srgbClr>
                </a:solidFill>
              </a:endParaRPr>
            </a:p>
          </p:txBody>
        </p:sp>
      </p:grpSp>
      <p:grpSp>
        <p:nvGrpSpPr>
          <p:cNvPr id="13" name="Group 12"/>
          <p:cNvGrpSpPr/>
          <p:nvPr/>
        </p:nvGrpSpPr>
        <p:grpSpPr>
          <a:xfrm>
            <a:off x="4928297" y="3366376"/>
            <a:ext cx="3797971" cy="1186866"/>
            <a:chOff x="4539773" y="2012564"/>
            <a:chExt cx="3797971" cy="1186866"/>
          </a:xfrm>
          <a:scene3d>
            <a:camera prst="orthographicFront"/>
            <a:lightRig rig="flat" dir="t"/>
          </a:scene3d>
        </p:grpSpPr>
        <p:sp>
          <p:nvSpPr>
            <p:cNvPr id="19" name="Rectangle 18"/>
            <p:cNvSpPr/>
            <p:nvPr/>
          </p:nvSpPr>
          <p:spPr>
            <a:xfrm>
              <a:off x="4539773" y="2012564"/>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539773" y="2012564"/>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4.</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External expertise </a:t>
              </a:r>
              <a:r>
                <a:rPr lang="hu-HU" b="1" dirty="0" smtClean="0">
                  <a:solidFill>
                    <a:srgbClr val="1F497D">
                      <a:lumMod val="75000"/>
                    </a:srgbClr>
                  </a:solidFill>
                  <a:latin typeface="Cambria" panose="02040503050406030204" pitchFamily="18" charset="0"/>
                </a:rPr>
                <a:t>&amp;</a:t>
              </a:r>
              <a:r>
                <a:rPr lang="en-GB" b="1" dirty="0" smtClean="0">
                  <a:solidFill>
                    <a:srgbClr val="1F497D">
                      <a:lumMod val="75000"/>
                    </a:srgbClr>
                  </a:solidFill>
                  <a:latin typeface="Cambria" panose="02040503050406030204" pitchFamily="18" charset="0"/>
                </a:rPr>
                <a:t> services </a:t>
              </a:r>
              <a:endParaRPr lang="hu-HU" dirty="0">
                <a:solidFill>
                  <a:srgbClr val="1F497D">
                    <a:lumMod val="75000"/>
                  </a:srgbClr>
                </a:solidFill>
                <a:latin typeface="Cambria" panose="02040503050406030204" pitchFamily="18" charset="0"/>
              </a:endParaRPr>
            </a:p>
          </p:txBody>
        </p:sp>
      </p:grpSp>
      <p:grpSp>
        <p:nvGrpSpPr>
          <p:cNvPr id="15" name="Group 14"/>
          <p:cNvGrpSpPr/>
          <p:nvPr/>
        </p:nvGrpSpPr>
        <p:grpSpPr>
          <a:xfrm>
            <a:off x="4942321" y="4860509"/>
            <a:ext cx="3797971" cy="1186866"/>
            <a:chOff x="4553797" y="3506697"/>
            <a:chExt cx="3797971" cy="1186866"/>
          </a:xfrm>
          <a:scene3d>
            <a:camera prst="orthographicFront"/>
            <a:lightRig rig="flat" dir="t"/>
          </a:scene3d>
        </p:grpSpPr>
        <p:sp>
          <p:nvSpPr>
            <p:cNvPr id="17" name="Rectangle 16"/>
            <p:cNvSpPr/>
            <p:nvPr/>
          </p:nvSpPr>
          <p:spPr>
            <a:xfrm>
              <a:off x="4553797" y="3506697"/>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553797" y="3506697"/>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6.</a:t>
              </a:r>
              <a:r>
                <a:rPr lang="en-US" b="1" dirty="0" smtClean="0">
                  <a:solidFill>
                    <a:srgbClr val="1F497D">
                      <a:lumMod val="75000"/>
                    </a:srgbClr>
                  </a:solidFill>
                  <a:latin typeface="Cambria" panose="02040503050406030204" pitchFamily="18" charset="0"/>
                </a:rPr>
                <a:t> </a:t>
              </a:r>
              <a:r>
                <a:rPr lang="en-GB" b="1" dirty="0" err="1" smtClean="0">
                  <a:solidFill>
                    <a:srgbClr val="1F497D">
                      <a:lumMod val="75000"/>
                    </a:srgbClr>
                  </a:solidFill>
                  <a:latin typeface="Cambria" panose="02040503050406030204" pitchFamily="18" charset="0"/>
                </a:rPr>
                <a:t>Infrast</a:t>
              </a:r>
              <a:r>
                <a:rPr lang="hu-HU" b="1" dirty="0" smtClean="0">
                  <a:solidFill>
                    <a:srgbClr val="1F497D">
                      <a:lumMod val="75000"/>
                    </a:srgbClr>
                  </a:solidFill>
                  <a:latin typeface="Cambria" panose="02040503050406030204" pitchFamily="18" charset="0"/>
                </a:rPr>
                <a:t>ructure &amp;</a:t>
              </a:r>
              <a:r>
                <a:rPr lang="en-GB" b="1" dirty="0" smtClean="0">
                  <a:solidFill>
                    <a:srgbClr val="1F497D">
                      <a:lumMod val="75000"/>
                    </a:srgbClr>
                  </a:solidFill>
                  <a:latin typeface="Cambria" panose="02040503050406030204" pitchFamily="18" charset="0"/>
                </a:rPr>
                <a:t> works</a:t>
              </a:r>
              <a:endParaRPr lang="hu-HU" dirty="0">
                <a:solidFill>
                  <a:srgbClr val="1F497D">
                    <a:lumMod val="75000"/>
                  </a:srgbClr>
                </a:solidFill>
                <a:latin typeface="Cambria" panose="02040503050406030204" pitchFamily="18" charset="0"/>
              </a:endParaRPr>
            </a:p>
          </p:txBody>
        </p:sp>
      </p:grpSp>
      <p:grpSp>
        <p:nvGrpSpPr>
          <p:cNvPr id="27" name="Group 26"/>
          <p:cNvGrpSpPr/>
          <p:nvPr/>
        </p:nvGrpSpPr>
        <p:grpSpPr>
          <a:xfrm>
            <a:off x="630013" y="4860509"/>
            <a:ext cx="3797971" cy="1186866"/>
            <a:chOff x="260633" y="3506697"/>
            <a:chExt cx="3797971" cy="1186866"/>
          </a:xfrm>
          <a:scene3d>
            <a:camera prst="orthographicFront"/>
            <a:lightRig rig="flat" dir="t"/>
          </a:scene3d>
        </p:grpSpPr>
        <p:sp>
          <p:nvSpPr>
            <p:cNvPr id="29" name="Rectangle 28"/>
            <p:cNvSpPr/>
            <p:nvPr/>
          </p:nvSpPr>
          <p:spPr>
            <a:xfrm>
              <a:off x="260633" y="3506697"/>
              <a:ext cx="3797971" cy="1186866"/>
            </a:xfrm>
            <a:prstGeom prst="rect">
              <a:avLst/>
            </a:prstGeom>
            <a:sp3d extrusionH="12700" prstMaterial="plastic">
              <a:bevelT w="50800" h="508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260633" y="3506697"/>
              <a:ext cx="3797971" cy="118686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3904" tIns="68580" rIns="68580" bIns="68580" numCol="1" spcCol="1270" anchor="ctr" anchorCtr="0">
              <a:noAutofit/>
            </a:bodyPr>
            <a:lstStyle/>
            <a:p>
              <a:pPr defTabSz="800100">
                <a:lnSpc>
                  <a:spcPct val="90000"/>
                </a:lnSpc>
                <a:spcBef>
                  <a:spcPct val="0"/>
                </a:spcBef>
                <a:spcAft>
                  <a:spcPct val="35000"/>
                </a:spcAft>
              </a:pPr>
              <a:r>
                <a:rPr lang="hu-HU" b="1" dirty="0" smtClean="0">
                  <a:solidFill>
                    <a:srgbClr val="1F497D">
                      <a:lumMod val="75000"/>
                    </a:srgbClr>
                  </a:solidFill>
                  <a:latin typeface="Cambria" panose="02040503050406030204" pitchFamily="18" charset="0"/>
                </a:rPr>
                <a:t>5.</a:t>
              </a:r>
              <a:r>
                <a:rPr lang="en-US" b="1" dirty="0" smtClean="0">
                  <a:solidFill>
                    <a:srgbClr val="1F497D">
                      <a:lumMod val="75000"/>
                    </a:srgbClr>
                  </a:solidFill>
                  <a:latin typeface="Cambria" panose="02040503050406030204" pitchFamily="18" charset="0"/>
                </a:rPr>
                <a:t> </a:t>
              </a:r>
              <a:r>
                <a:rPr lang="en-GB" b="1" dirty="0" smtClean="0">
                  <a:solidFill>
                    <a:srgbClr val="1F497D">
                      <a:lumMod val="75000"/>
                    </a:srgbClr>
                  </a:solidFill>
                  <a:latin typeface="Cambria" panose="02040503050406030204" pitchFamily="18" charset="0"/>
                </a:rPr>
                <a:t>Equipment </a:t>
              </a:r>
              <a:endParaRPr lang="hu-HU" dirty="0">
                <a:solidFill>
                  <a:srgbClr val="1F497D">
                    <a:lumMod val="75000"/>
                  </a:srgbClr>
                </a:solidFill>
                <a:latin typeface="Cambria" panose="02040503050406030204" pitchFamily="18" charset="0"/>
              </a:endParaRPr>
            </a:p>
          </p:txBody>
        </p:sp>
      </p:grpSp>
      <p:sp>
        <p:nvSpPr>
          <p:cNvPr id="2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484249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
        <p:nvSpPr>
          <p:cNvPr id="12" name="Alcím 2"/>
          <p:cNvSpPr>
            <a:spLocks noGrp="1"/>
          </p:cNvSpPr>
          <p:nvPr>
            <p:ph type="subTitle" idx="1"/>
          </p:nvPr>
        </p:nvSpPr>
        <p:spPr>
          <a:xfrm>
            <a:off x="467544" y="1772816"/>
            <a:ext cx="8352928" cy="3600400"/>
          </a:xfrm>
        </p:spPr>
        <p:txBody>
          <a:bodyPr>
            <a:noAutofit/>
          </a:bodyPr>
          <a:lstStyle/>
          <a:p>
            <a:pPr algn="l"/>
            <a:r>
              <a:rPr lang="en-GB" sz="2800" b="1" dirty="0" smtClean="0">
                <a:solidFill>
                  <a:srgbClr val="4F81BD"/>
                </a:solidFill>
                <a:latin typeface="Cambria" panose="02040503050406030204" pitchFamily="18" charset="0"/>
              </a:rPr>
              <a:t>Additional Information and Advice </a:t>
            </a:r>
            <a:endParaRPr lang="en-GB" sz="2800" b="1" dirty="0">
              <a:solidFill>
                <a:srgbClr val="4F81BD"/>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National Info Days / National Info Points</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Thematic Seminars</a:t>
            </a:r>
            <a:endParaRPr lang="en-US" sz="2400" dirty="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Bilateral consultation with JS Project Officers</a:t>
            </a:r>
          </a:p>
          <a:p>
            <a:pPr marL="914400" lvl="1" indent="-457200" algn="l">
              <a:buFont typeface="+mj-lt"/>
              <a:buAutoNum type="arabicPeriod"/>
            </a:pPr>
            <a:r>
              <a:rPr lang="en-US" sz="2000" dirty="0" smtClean="0">
                <a:solidFill>
                  <a:schemeClr val="tx2">
                    <a:lumMod val="75000"/>
                  </a:schemeClr>
                </a:solidFill>
                <a:latin typeface="Cambria" panose="02040503050406030204" pitchFamily="18" charset="0"/>
                <a:ea typeface="Arial Unicode MS"/>
                <a:cs typeface="Times New Roman"/>
              </a:rPr>
              <a:t>Approach JS PO with “Concept Note” (asap)</a:t>
            </a:r>
          </a:p>
          <a:p>
            <a:pPr marL="914400" lvl="1" indent="-457200" algn="l">
              <a:buFont typeface="+mj-lt"/>
              <a:buAutoNum type="arabicPeriod"/>
            </a:pPr>
            <a:r>
              <a:rPr lang="en-US" sz="2000" dirty="0" smtClean="0">
                <a:solidFill>
                  <a:schemeClr val="tx2">
                    <a:lumMod val="75000"/>
                  </a:schemeClr>
                </a:solidFill>
                <a:latin typeface="Cambria" panose="02040503050406030204" pitchFamily="18" charset="0"/>
                <a:ea typeface="Arial Unicode MS"/>
                <a:cs typeface="Times New Roman"/>
              </a:rPr>
              <a:t>Arrange bilateral consultation (in Budapest or by phone)</a:t>
            </a:r>
            <a:endParaRPr lang="en-US" sz="1600" dirty="0">
              <a:solidFill>
                <a:schemeClr val="tx2">
                  <a:lumMod val="75000"/>
                </a:schemeClr>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Tree>
    <p:extLst>
      <p:ext uri="{BB962C8B-B14F-4D97-AF65-F5344CB8AC3E}">
        <p14:creationId xmlns:p14="http://schemas.microsoft.com/office/powerpoint/2010/main" xmlns="" val="65018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Cím 1"/>
          <p:cNvSpPr txBox="1">
            <a:spLocks/>
          </p:cNvSpPr>
          <p:nvPr/>
        </p:nvSpPr>
        <p:spPr>
          <a:xfrm>
            <a:off x="3446647"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IVY initiative</a:t>
            </a:r>
            <a:endParaRPr lang="en-GB" sz="3000" dirty="0">
              <a:solidFill>
                <a:srgbClr val="4F81BD">
                  <a:lumMod val="75000"/>
                </a:srgbClr>
              </a:solidFill>
              <a:latin typeface="Cambria" panose="02040503050406030204" pitchFamily="18" charset="0"/>
            </a:endParaRPr>
          </a:p>
        </p:txBody>
      </p:sp>
      <p:sp>
        <p:nvSpPr>
          <p:cNvPr id="12" name="Alcím 2"/>
          <p:cNvSpPr>
            <a:spLocks noGrp="1"/>
          </p:cNvSpPr>
          <p:nvPr>
            <p:ph type="subTitle" idx="1"/>
          </p:nvPr>
        </p:nvSpPr>
        <p:spPr>
          <a:xfrm>
            <a:off x="467544" y="1628800"/>
            <a:ext cx="8352928" cy="3600400"/>
          </a:xfrm>
        </p:spPr>
        <p:txBody>
          <a:bodyPr>
            <a:noAutofit/>
          </a:bodyPr>
          <a:lstStyle/>
          <a:p>
            <a:pPr algn="l"/>
            <a:r>
              <a:rPr lang="en-GB" sz="2800" b="1" dirty="0" smtClean="0">
                <a:solidFill>
                  <a:srgbClr val="4F81BD"/>
                </a:solidFill>
                <a:latin typeface="Cambria" panose="02040503050406030204" pitchFamily="18" charset="0"/>
              </a:rPr>
              <a:t>Promote solidarity &amp; cooperation with IVY volunteers</a:t>
            </a:r>
            <a:endParaRPr lang="en-US" sz="2000" b="1" dirty="0" smtClean="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Interreg Volunteer Youth is part of the European Solidarity Corps</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AEBR helps with pre-selection of volunteers and covers financial support for the volunteer</a:t>
            </a:r>
            <a:endParaRPr lang="en-US" sz="2400" dirty="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More info: interregyouth.com </a:t>
            </a:r>
            <a:endParaRPr lang="en-US" sz="2400" dirty="0" smtClean="0">
              <a:solidFill>
                <a:schemeClr val="tx2">
                  <a:lumMod val="75000"/>
                </a:schemeClr>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1600" y="4725144"/>
            <a:ext cx="7503349" cy="1988840"/>
          </a:xfrm>
          <a:prstGeom prst="rect">
            <a:avLst/>
          </a:prstGeom>
        </p:spPr>
      </p:pic>
    </p:spTree>
    <p:extLst>
      <p:ext uri="{BB962C8B-B14F-4D97-AF65-F5344CB8AC3E}">
        <p14:creationId xmlns:p14="http://schemas.microsoft.com/office/powerpoint/2010/main" xmlns="" val="2891246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1043608" y="2060848"/>
            <a:ext cx="6696744" cy="122413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4F81BD">
                    <a:lumMod val="75000"/>
                  </a:srgbClr>
                </a:solidFill>
                <a:latin typeface="Cambria" panose="02040503050406030204" pitchFamily="18" charset="0"/>
              </a:rPr>
              <a:t>Specific Objective 4.1</a:t>
            </a:r>
          </a:p>
          <a:p>
            <a:endParaRPr lang="en-US" sz="3000" b="1" dirty="0" smtClean="0">
              <a:solidFill>
                <a:srgbClr val="4F81BD">
                  <a:lumMod val="75000"/>
                </a:srgbClr>
              </a:solidFill>
              <a:latin typeface="Cambria" panose="02040503050406030204" pitchFamily="18" charset="0"/>
            </a:endParaRPr>
          </a:p>
          <a:p>
            <a:pPr>
              <a:spcBef>
                <a:spcPts val="600"/>
              </a:spcBef>
              <a:spcAft>
                <a:spcPts val="600"/>
              </a:spcAft>
            </a:pPr>
            <a:r>
              <a:rPr lang="en-US" sz="3000" b="1" dirty="0" smtClean="0">
                <a:solidFill>
                  <a:srgbClr val="4F81BD">
                    <a:lumMod val="75000"/>
                  </a:srgbClr>
                </a:solidFill>
                <a:latin typeface="Cambria" panose="02040503050406030204" pitchFamily="18" charset="0"/>
              </a:rPr>
              <a:t>General Scope</a:t>
            </a:r>
            <a:endParaRPr lang="en-US" sz="3000" b="1" dirty="0">
              <a:solidFill>
                <a:srgbClr val="4F81BD">
                  <a:lumMod val="75000"/>
                </a:srgbClr>
              </a:solidFill>
              <a:latin typeface="Cambria" panose="02040503050406030204" pitchFamily="18" charset="0"/>
            </a:endParaRPr>
          </a:p>
          <a:p>
            <a:pPr>
              <a:spcBef>
                <a:spcPts val="600"/>
              </a:spcBef>
              <a:spcAft>
                <a:spcPts val="600"/>
              </a:spcAft>
            </a:pPr>
            <a:r>
              <a:rPr lang="en-US" sz="3000" b="1" dirty="0">
                <a:solidFill>
                  <a:srgbClr val="4F81BD">
                    <a:lumMod val="75000"/>
                  </a:srgbClr>
                </a:solidFill>
                <a:latin typeface="Cambria" panose="02040503050406030204" pitchFamily="18" charset="0"/>
              </a:rPr>
              <a:t>T</a:t>
            </a:r>
            <a:r>
              <a:rPr lang="en-US" sz="3000" b="1" dirty="0" smtClean="0">
                <a:solidFill>
                  <a:srgbClr val="4F81BD">
                    <a:lumMod val="75000"/>
                  </a:srgbClr>
                </a:solidFill>
                <a:latin typeface="Cambria" panose="02040503050406030204" pitchFamily="18" charset="0"/>
              </a:rPr>
              <a:t>opics already addressed </a:t>
            </a:r>
          </a:p>
          <a:p>
            <a:pPr>
              <a:spcBef>
                <a:spcPts val="600"/>
              </a:spcBef>
              <a:spcAft>
                <a:spcPts val="600"/>
              </a:spcAft>
            </a:pPr>
            <a:r>
              <a:rPr lang="en-US" sz="3000" b="1" i="1" dirty="0" smtClean="0">
                <a:solidFill>
                  <a:srgbClr val="4F81BD">
                    <a:lumMod val="75000"/>
                  </a:srgbClr>
                </a:solidFill>
                <a:latin typeface="Cambria" panose="02040503050406030204" pitchFamily="18" charset="0"/>
              </a:rPr>
              <a:t>Good Practice Example</a:t>
            </a:r>
            <a:endParaRPr lang="en-GB" sz="3000" b="1" i="1"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96054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032448"/>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
        <p:nvSpPr>
          <p:cNvPr id="11" name="Textfeld 3"/>
          <p:cNvSpPr txBox="1"/>
          <p:nvPr/>
        </p:nvSpPr>
        <p:spPr>
          <a:xfrm>
            <a:off x="643261" y="2492896"/>
            <a:ext cx="8064896" cy="3631763"/>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en-US" sz="2000" dirty="0">
                <a:solidFill>
                  <a:srgbClr val="1F497D"/>
                </a:solidFill>
                <a:latin typeface="Cambria" panose="02040503050406030204" pitchFamily="18" charset="0"/>
              </a:rPr>
              <a:t>Cooperation-gaps across borders and between different </a:t>
            </a:r>
            <a:r>
              <a:rPr lang="en-US" sz="2000" dirty="0" smtClean="0">
                <a:solidFill>
                  <a:srgbClr val="1F497D"/>
                </a:solidFill>
                <a:latin typeface="Cambria" panose="02040503050406030204" pitchFamily="18" charset="0"/>
              </a:rPr>
              <a:t>governmental levels</a:t>
            </a:r>
            <a:r>
              <a:rPr lang="en-US" sz="2000" dirty="0">
                <a:solidFill>
                  <a:srgbClr val="1F497D"/>
                </a:solidFill>
                <a:latin typeface="Cambria" panose="02040503050406030204" pitchFamily="18" charset="0"/>
              </a:rPr>
              <a:t>, sectoral policies, governmental </a:t>
            </a:r>
            <a:r>
              <a:rPr lang="en-US" sz="2000" dirty="0" smtClean="0">
                <a:solidFill>
                  <a:srgbClr val="1F497D"/>
                </a:solidFill>
                <a:latin typeface="Cambria" panose="02040503050406030204" pitchFamily="18" charset="0"/>
              </a:rPr>
              <a:t>and </a:t>
            </a:r>
            <a:r>
              <a:rPr lang="en-US" sz="2000" dirty="0">
                <a:solidFill>
                  <a:srgbClr val="1F497D"/>
                </a:solidFill>
                <a:latin typeface="Cambria" panose="02040503050406030204" pitchFamily="18" charset="0"/>
              </a:rPr>
              <a:t>non-govern. organizations </a:t>
            </a:r>
            <a:endParaRPr lang="en-US" sz="2000" dirty="0" smtClean="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sz="2000" dirty="0">
                <a:solidFill>
                  <a:srgbClr val="1F497D"/>
                </a:solidFill>
                <a:latin typeface="Cambria" panose="02040503050406030204" pitchFamily="18" charset="0"/>
              </a:rPr>
              <a:t>Lack of institutional capacities to respond to main societal challenges</a:t>
            </a:r>
          </a:p>
          <a:p>
            <a:pPr marL="342900" indent="-342900">
              <a:spcBef>
                <a:spcPts val="600"/>
              </a:spcBef>
              <a:spcAft>
                <a:spcPts val="600"/>
              </a:spcAft>
              <a:buFont typeface="Wingdings" panose="05000000000000000000" pitchFamily="2" charset="2"/>
              <a:buChar char="Ø"/>
            </a:pPr>
            <a:r>
              <a:rPr lang="en-US" sz="2000" dirty="0" smtClean="0">
                <a:solidFill>
                  <a:srgbClr val="1F497D"/>
                </a:solidFill>
                <a:latin typeface="Cambria" panose="02040503050406030204" pitchFamily="18" charset="0"/>
              </a:rPr>
              <a:t>Severe discrepancies in governance performance </a:t>
            </a:r>
          </a:p>
          <a:p>
            <a:pPr marL="342900" indent="-342900">
              <a:spcBef>
                <a:spcPts val="600"/>
              </a:spcBef>
              <a:spcAft>
                <a:spcPts val="600"/>
              </a:spcAft>
              <a:buFont typeface="Wingdings" panose="05000000000000000000" pitchFamily="2" charset="2"/>
              <a:buChar char="Ø"/>
            </a:pPr>
            <a:r>
              <a:rPr lang="en-US" sz="2000" dirty="0" smtClean="0">
                <a:solidFill>
                  <a:srgbClr val="1F497D"/>
                </a:solidFill>
                <a:latin typeface="Cambria" panose="02040503050406030204" pitchFamily="18" charset="0"/>
              </a:rPr>
              <a:t>Weak involvement of civil society in policy development and decision making</a:t>
            </a:r>
          </a:p>
          <a:p>
            <a:pPr marL="342900" indent="-342900">
              <a:spcBef>
                <a:spcPts val="600"/>
              </a:spcBef>
              <a:spcAft>
                <a:spcPts val="600"/>
              </a:spcAft>
              <a:buFont typeface="Wingdings" panose="05000000000000000000" pitchFamily="2" charset="2"/>
              <a:buChar char="Ø"/>
            </a:pPr>
            <a:r>
              <a:rPr lang="en-US" sz="2000" dirty="0" smtClean="0">
                <a:solidFill>
                  <a:srgbClr val="1F497D"/>
                </a:solidFill>
                <a:latin typeface="Cambria" panose="02040503050406030204" pitchFamily="18" charset="0"/>
              </a:rPr>
              <a:t>Very </a:t>
            </a:r>
            <a:r>
              <a:rPr lang="en-US" sz="2000" dirty="0">
                <a:solidFill>
                  <a:srgbClr val="1F497D"/>
                </a:solidFill>
                <a:latin typeface="Cambria" panose="02040503050406030204" pitchFamily="18" charset="0"/>
              </a:rPr>
              <a:t>high administrative fragmentation of the Danube </a:t>
            </a:r>
            <a:r>
              <a:rPr lang="en-US" sz="2000" dirty="0" smtClean="0">
                <a:solidFill>
                  <a:srgbClr val="1F497D"/>
                </a:solidFill>
                <a:latin typeface="Cambria" panose="02040503050406030204" pitchFamily="18" charset="0"/>
              </a:rPr>
              <a:t>Region</a:t>
            </a:r>
            <a:endParaRPr lang="en-US" sz="2000" dirty="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endParaRPr lang="en-US" sz="2000" dirty="0" smtClean="0">
              <a:solidFill>
                <a:srgbClr val="1F497D"/>
              </a:solidFill>
              <a:latin typeface="Cambria" panose="02040503050406030204" pitchFamily="18" charset="0"/>
            </a:endParaRPr>
          </a:p>
        </p:txBody>
      </p:sp>
      <p:sp>
        <p:nvSpPr>
          <p:cNvPr id="12" name="Rechteck 1"/>
          <p:cNvSpPr/>
          <p:nvPr/>
        </p:nvSpPr>
        <p:spPr>
          <a:xfrm>
            <a:off x="643261" y="1772816"/>
            <a:ext cx="7786550" cy="461665"/>
          </a:xfrm>
          <a:prstGeom prst="rect">
            <a:avLst/>
          </a:prstGeom>
        </p:spPr>
        <p:txBody>
          <a:bodyPr wrap="square">
            <a:spAutoFit/>
          </a:bodyPr>
          <a:lstStyle/>
          <a:p>
            <a:r>
              <a:rPr lang="de-DE" sz="2400" b="1" dirty="0" smtClean="0">
                <a:solidFill>
                  <a:schemeClr val="accent1"/>
                </a:solidFill>
                <a:latin typeface="Cambria" panose="02040503050406030204" pitchFamily="18" charset="0"/>
              </a:rPr>
              <a:t>Governance: main findings during DTP programming</a:t>
            </a:r>
            <a:endParaRPr lang="en-US" sz="2400" b="1" dirty="0"/>
          </a:p>
        </p:txBody>
      </p:sp>
    </p:spTree>
    <p:extLst>
      <p:ext uri="{BB962C8B-B14F-4D97-AF65-F5344CB8AC3E}">
        <p14:creationId xmlns:p14="http://schemas.microsoft.com/office/powerpoint/2010/main" xmlns="" val="2024513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6" name="Kép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5" y="1718563"/>
            <a:ext cx="6772061" cy="4869159"/>
          </a:xfrm>
          <a:prstGeom prst="rect">
            <a:avLst/>
          </a:prstGeom>
        </p:spPr>
      </p:pic>
      <p:sp>
        <p:nvSpPr>
          <p:cNvPr id="12" name="Rechteck 1"/>
          <p:cNvSpPr/>
          <p:nvPr/>
        </p:nvSpPr>
        <p:spPr>
          <a:xfrm>
            <a:off x="639146" y="1700808"/>
            <a:ext cx="7846168" cy="430887"/>
          </a:xfrm>
          <a:prstGeom prst="rect">
            <a:avLst/>
          </a:prstGeom>
        </p:spPr>
        <p:txBody>
          <a:bodyPr wrap="square">
            <a:spAutoFit/>
          </a:bodyPr>
          <a:lstStyle/>
          <a:p>
            <a:r>
              <a:rPr lang="de-DE" sz="2200" b="1" dirty="0" smtClean="0">
                <a:solidFill>
                  <a:schemeClr val="accent1"/>
                </a:solidFill>
                <a:latin typeface="Cambria" panose="02040503050406030204" pitchFamily="18" charset="0"/>
              </a:rPr>
              <a:t>Governance Challenges in the Danube Region</a:t>
            </a:r>
            <a:endParaRPr lang="en-US" sz="2200" b="1" dirty="0"/>
          </a:p>
        </p:txBody>
      </p:sp>
      <p:sp>
        <p:nvSpPr>
          <p:cNvPr id="10"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416666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2" name="Rechteck 1"/>
          <p:cNvSpPr/>
          <p:nvPr/>
        </p:nvSpPr>
        <p:spPr>
          <a:xfrm>
            <a:off x="323528" y="1771916"/>
            <a:ext cx="3360587" cy="769441"/>
          </a:xfrm>
          <a:prstGeom prst="rect">
            <a:avLst/>
          </a:prstGeom>
        </p:spPr>
        <p:txBody>
          <a:bodyPr wrap="square">
            <a:spAutoFit/>
          </a:bodyPr>
          <a:lstStyle/>
          <a:p>
            <a:r>
              <a:rPr lang="de-DE" sz="2200" b="1" dirty="0" smtClean="0">
                <a:solidFill>
                  <a:schemeClr val="accent1"/>
                </a:solidFill>
                <a:latin typeface="Cambria" panose="02040503050406030204" pitchFamily="18" charset="0"/>
              </a:rPr>
              <a:t>Governance Challenges</a:t>
            </a:r>
          </a:p>
          <a:p>
            <a:r>
              <a:rPr lang="de-DE" sz="2200" b="1" dirty="0" smtClean="0">
                <a:solidFill>
                  <a:schemeClr val="accent1"/>
                </a:solidFill>
                <a:latin typeface="Cambria" panose="02040503050406030204" pitchFamily="18" charset="0"/>
              </a:rPr>
              <a:t>In the Danube Region</a:t>
            </a:r>
            <a:endParaRPr lang="en-US" sz="2200" b="1"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19000"/>
                    </a14:imgEffect>
                  </a14:imgLayer>
                </a14:imgProps>
              </a:ext>
              <a:ext uri="{28A0092B-C50C-407E-A947-70E740481C1C}">
                <a14:useLocalDpi xmlns:a14="http://schemas.microsoft.com/office/drawing/2010/main" xmlns="" val="0"/>
              </a:ext>
            </a:extLst>
          </a:blip>
          <a:srcRect/>
          <a:stretch>
            <a:fillRect/>
          </a:stretch>
        </p:blipFill>
        <p:spPr bwMode="auto">
          <a:xfrm>
            <a:off x="3507646" y="1484784"/>
            <a:ext cx="5636354" cy="5297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261684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59632" y="2780928"/>
            <a:ext cx="3456384" cy="25922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2">
                    <a:lumMod val="75000"/>
                  </a:schemeClr>
                </a:solidFill>
                <a:latin typeface="Cambria" panose="02040503050406030204" pitchFamily="18" charset="0"/>
              </a:rPr>
              <a:t>Thematic Seminar S.O. 4.1</a:t>
            </a:r>
            <a:endParaRPr lang="en-GB" dirty="0">
              <a:solidFill>
                <a:schemeClr val="tx2">
                  <a:lumMod val="75000"/>
                </a:schemeClr>
              </a:solidFill>
              <a:latin typeface="Cambria" panose="02040503050406030204" pitchFamily="18" charset="0"/>
            </a:endParaRPr>
          </a:p>
        </p:txBody>
      </p:sp>
      <p:sp>
        <p:nvSpPr>
          <p:cNvPr id="10" name="Rounded Rectangle 9"/>
          <p:cNvSpPr/>
          <p:nvPr/>
        </p:nvSpPr>
        <p:spPr>
          <a:xfrm>
            <a:off x="4860032" y="2768217"/>
            <a:ext cx="3571664" cy="2604999"/>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i="1" dirty="0" smtClean="0">
                <a:solidFill>
                  <a:schemeClr val="accent5">
                    <a:lumMod val="50000"/>
                  </a:schemeClr>
                </a:solidFill>
                <a:latin typeface="Cambria" panose="02040503050406030204" pitchFamily="18" charset="0"/>
              </a:rPr>
              <a:t>SK National Info Day</a:t>
            </a:r>
            <a:endParaRPr lang="en-GB" i="1" dirty="0">
              <a:solidFill>
                <a:schemeClr val="accent5">
                  <a:lumMod val="50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
        <p:nvSpPr>
          <p:cNvPr id="5" name="Cím 1"/>
          <p:cNvSpPr txBox="1">
            <a:spLocks/>
          </p:cNvSpPr>
          <p:nvPr/>
        </p:nvSpPr>
        <p:spPr>
          <a:xfrm>
            <a:off x="3419737"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Agenda</a:t>
            </a:r>
            <a:endParaRPr lang="en-GB" sz="3000" dirty="0">
              <a:solidFill>
                <a:srgbClr val="4F81BD">
                  <a:lumMod val="75000"/>
                </a:srgbClr>
              </a:solidFill>
              <a:latin typeface="Cambria" panose="02040503050406030204" pitchFamily="18" charset="0"/>
            </a:endParaRPr>
          </a:p>
        </p:txBody>
      </p:sp>
      <p:sp>
        <p:nvSpPr>
          <p:cNvPr id="4" name="Rounded Rectangle 3"/>
          <p:cNvSpPr/>
          <p:nvPr/>
        </p:nvSpPr>
        <p:spPr>
          <a:xfrm>
            <a:off x="1273897" y="1540082"/>
            <a:ext cx="7172063" cy="1042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anose="02040503050406030204" pitchFamily="18" charset="0"/>
              </a:rPr>
              <a:t>DTP Framework</a:t>
            </a:r>
          </a:p>
          <a:p>
            <a:pPr algn="ctr"/>
            <a:r>
              <a:rPr lang="en-US" dirty="0" smtClean="0">
                <a:latin typeface="Cambria" panose="02040503050406030204" pitchFamily="18" charset="0"/>
              </a:rPr>
              <a:t>Main Elements 3</a:t>
            </a:r>
            <a:r>
              <a:rPr lang="en-US" baseline="30000" dirty="0" smtClean="0">
                <a:latin typeface="Cambria" panose="02040503050406030204" pitchFamily="18" charset="0"/>
              </a:rPr>
              <a:t>rd</a:t>
            </a:r>
            <a:r>
              <a:rPr lang="en-US" dirty="0" smtClean="0">
                <a:latin typeface="Cambria" panose="02040503050406030204" pitchFamily="18" charset="0"/>
              </a:rPr>
              <a:t> </a:t>
            </a:r>
            <a:r>
              <a:rPr lang="en-US" dirty="0" err="1" smtClean="0">
                <a:latin typeface="Cambria" panose="02040503050406030204" pitchFamily="18" charset="0"/>
              </a:rPr>
              <a:t>Cfp</a:t>
            </a:r>
            <a:endParaRPr lang="en-US" dirty="0" smtClean="0">
              <a:latin typeface="Cambria" panose="02040503050406030204" pitchFamily="18" charset="0"/>
            </a:endParaRPr>
          </a:p>
          <a:p>
            <a:pPr algn="ctr"/>
            <a:r>
              <a:rPr lang="en-US" sz="1400" i="1" dirty="0" smtClean="0">
                <a:latin typeface="Cambria" panose="02040503050406030204" pitchFamily="18" charset="0"/>
              </a:rPr>
              <a:t>(joint session)</a:t>
            </a:r>
            <a:endParaRPr lang="en-GB" sz="1400" i="1" dirty="0">
              <a:latin typeface="Cambria" panose="02040503050406030204" pitchFamily="18" charset="0"/>
            </a:endParaRPr>
          </a:p>
        </p:txBody>
      </p:sp>
      <p:sp>
        <p:nvSpPr>
          <p:cNvPr id="8" name="Rounded Rectangle 7"/>
          <p:cNvSpPr/>
          <p:nvPr/>
        </p:nvSpPr>
        <p:spPr>
          <a:xfrm>
            <a:off x="1403648" y="3306755"/>
            <a:ext cx="318748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mbria" panose="02040503050406030204" pitchFamily="18" charset="0"/>
              </a:rPr>
              <a:t>4.1-topics already addressed</a:t>
            </a:r>
          </a:p>
          <a:p>
            <a:pPr algn="ctr"/>
            <a:r>
              <a:rPr lang="en-US" sz="1600" i="1" dirty="0" smtClean="0">
                <a:latin typeface="Cambria" panose="02040503050406030204" pitchFamily="18" charset="0"/>
              </a:rPr>
              <a:t>Good </a:t>
            </a:r>
            <a:r>
              <a:rPr lang="en-US" sz="1600" i="1" dirty="0">
                <a:latin typeface="Cambria" panose="02040503050406030204" pitchFamily="18" charset="0"/>
              </a:rPr>
              <a:t>p</a:t>
            </a:r>
            <a:r>
              <a:rPr lang="en-US" sz="1600" i="1" dirty="0" smtClean="0">
                <a:latin typeface="Cambria" panose="02040503050406030204" pitchFamily="18" charset="0"/>
              </a:rPr>
              <a:t>ractice </a:t>
            </a:r>
            <a:r>
              <a:rPr lang="en-US" sz="1600" i="1" dirty="0">
                <a:latin typeface="Cambria" panose="02040503050406030204" pitchFamily="18" charset="0"/>
              </a:rPr>
              <a:t>e</a:t>
            </a:r>
            <a:r>
              <a:rPr lang="en-US" sz="1600" i="1" dirty="0" smtClean="0">
                <a:latin typeface="Cambria" panose="02040503050406030204" pitchFamily="18" charset="0"/>
              </a:rPr>
              <a:t>xample</a:t>
            </a:r>
            <a:endParaRPr lang="en-GB" sz="1600" i="1" dirty="0">
              <a:latin typeface="Cambria" panose="02040503050406030204" pitchFamily="18" charset="0"/>
            </a:endParaRPr>
          </a:p>
        </p:txBody>
      </p:sp>
      <p:sp>
        <p:nvSpPr>
          <p:cNvPr id="9" name="Rounded Rectangle 8"/>
          <p:cNvSpPr/>
          <p:nvPr/>
        </p:nvSpPr>
        <p:spPr>
          <a:xfrm>
            <a:off x="5004048" y="3294044"/>
            <a:ext cx="3312368" cy="86409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panose="02040503050406030204" pitchFamily="18" charset="0"/>
              </a:rPr>
              <a:t>Overview on all S.O.s and topics addressed under 3</a:t>
            </a:r>
            <a:r>
              <a:rPr lang="en-US" sz="1600" i="1" baseline="30000" dirty="0" smtClean="0">
                <a:latin typeface="Cambria" panose="02040503050406030204" pitchFamily="18" charset="0"/>
              </a:rPr>
              <a:t>rd</a:t>
            </a:r>
            <a:r>
              <a:rPr lang="en-US" sz="1600" i="1" dirty="0" smtClean="0">
                <a:latin typeface="Cambria" panose="02040503050406030204" pitchFamily="18" charset="0"/>
              </a:rPr>
              <a:t> </a:t>
            </a:r>
            <a:r>
              <a:rPr lang="en-US" sz="1600" i="1" dirty="0" err="1" smtClean="0">
                <a:latin typeface="Cambria" panose="02040503050406030204" pitchFamily="18" charset="0"/>
              </a:rPr>
              <a:t>CfP</a:t>
            </a:r>
            <a:r>
              <a:rPr lang="en-US" sz="1600" i="1" dirty="0" smtClean="0">
                <a:latin typeface="Cambria" panose="02040503050406030204" pitchFamily="18" charset="0"/>
              </a:rPr>
              <a:t> </a:t>
            </a:r>
            <a:endParaRPr lang="en-GB" sz="1600" i="1" dirty="0">
              <a:latin typeface="Cambria" panose="02040503050406030204" pitchFamily="18" charset="0"/>
            </a:endParaRPr>
          </a:p>
        </p:txBody>
      </p:sp>
      <p:sp>
        <p:nvSpPr>
          <p:cNvPr id="11" name="Rounded Rectangle 10"/>
          <p:cNvSpPr/>
          <p:nvPr/>
        </p:nvSpPr>
        <p:spPr>
          <a:xfrm>
            <a:off x="1403648" y="4323251"/>
            <a:ext cx="318748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mbria" panose="02040503050406030204" pitchFamily="18" charset="0"/>
              </a:rPr>
              <a:t>Topics at focus under 3</a:t>
            </a:r>
            <a:r>
              <a:rPr lang="en-US" sz="1600" baseline="30000" dirty="0" smtClean="0">
                <a:latin typeface="Cambria" panose="02040503050406030204" pitchFamily="18" charset="0"/>
              </a:rPr>
              <a:t>rd</a:t>
            </a:r>
            <a:r>
              <a:rPr lang="en-US" sz="1600" dirty="0" smtClean="0">
                <a:latin typeface="Cambria" panose="02040503050406030204" pitchFamily="18" charset="0"/>
              </a:rPr>
              <a:t> </a:t>
            </a:r>
            <a:r>
              <a:rPr lang="en-US" sz="1600" dirty="0" err="1" smtClean="0">
                <a:latin typeface="Cambria" panose="02040503050406030204" pitchFamily="18" charset="0"/>
              </a:rPr>
              <a:t>CfP</a:t>
            </a:r>
            <a:endParaRPr lang="en-US" sz="1600" dirty="0" smtClean="0">
              <a:latin typeface="Cambria" panose="02040503050406030204" pitchFamily="18" charset="0"/>
            </a:endParaRPr>
          </a:p>
          <a:p>
            <a:pPr algn="ctr"/>
            <a:r>
              <a:rPr lang="en-US" sz="1600" i="1" dirty="0" smtClean="0">
                <a:latin typeface="Cambria" panose="02040503050406030204" pitchFamily="18" charset="0"/>
              </a:rPr>
              <a:t>EUSDR PAC inputs</a:t>
            </a:r>
            <a:endParaRPr lang="en-GB" sz="1600" i="1" dirty="0">
              <a:latin typeface="Cambria" panose="02040503050406030204" pitchFamily="18" charset="0"/>
            </a:endParaRPr>
          </a:p>
        </p:txBody>
      </p:sp>
      <p:sp>
        <p:nvSpPr>
          <p:cNvPr id="12" name="Rounded Rectangle 11"/>
          <p:cNvSpPr/>
          <p:nvPr/>
        </p:nvSpPr>
        <p:spPr>
          <a:xfrm>
            <a:off x="5004048" y="4323251"/>
            <a:ext cx="3326432" cy="86409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panose="02040503050406030204" pitchFamily="18" charset="0"/>
              </a:rPr>
              <a:t>General requirements for successful project application </a:t>
            </a:r>
            <a:endParaRPr lang="en-GB" sz="1600" i="1" dirty="0">
              <a:latin typeface="Cambria" panose="02040503050406030204" pitchFamily="18" charset="0"/>
            </a:endParaRPr>
          </a:p>
        </p:txBody>
      </p:sp>
      <p:sp>
        <p:nvSpPr>
          <p:cNvPr id="13" name="Rounded Rectangle 12"/>
          <p:cNvSpPr/>
          <p:nvPr/>
        </p:nvSpPr>
        <p:spPr>
          <a:xfrm>
            <a:off x="1259631" y="5530524"/>
            <a:ext cx="7200597" cy="964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anose="02040503050406030204" pitchFamily="18" charset="0"/>
              </a:rPr>
              <a:t>Joint Brokerage Session</a:t>
            </a:r>
          </a:p>
          <a:p>
            <a:pPr algn="ctr"/>
            <a:r>
              <a:rPr lang="en-US" sz="1400" i="1" dirty="0" smtClean="0">
                <a:latin typeface="Cambria" panose="02040503050406030204" pitchFamily="18" charset="0"/>
              </a:rPr>
              <a:t>Networking and targeted info-exchange</a:t>
            </a:r>
            <a:endParaRPr lang="en-GB" sz="1400" i="1" dirty="0">
              <a:latin typeface="Cambria" panose="02040503050406030204" pitchFamily="18" charset="0"/>
            </a:endParaRPr>
          </a:p>
        </p:txBody>
      </p:sp>
      <p:sp>
        <p:nvSpPr>
          <p:cNvPr id="14" name="TextBox 13"/>
          <p:cNvSpPr txBox="1"/>
          <p:nvPr/>
        </p:nvSpPr>
        <p:spPr>
          <a:xfrm>
            <a:off x="539552" y="1633576"/>
            <a:ext cx="648072" cy="338554"/>
          </a:xfrm>
          <a:prstGeom prst="rect">
            <a:avLst/>
          </a:prstGeom>
          <a:noFill/>
        </p:spPr>
        <p:txBody>
          <a:bodyPr wrap="square" rtlCol="0">
            <a:spAutoFit/>
          </a:bodyPr>
          <a:lstStyle/>
          <a:p>
            <a:pPr algn="ctr"/>
            <a:r>
              <a:rPr lang="en-US" sz="1600" dirty="0" smtClean="0">
                <a:solidFill>
                  <a:schemeClr val="bg1">
                    <a:lumMod val="50000"/>
                  </a:schemeClr>
                </a:solidFill>
              </a:rPr>
              <a:t>9.30</a:t>
            </a:r>
            <a:endParaRPr lang="en-GB" sz="1600" dirty="0">
              <a:solidFill>
                <a:schemeClr val="bg1">
                  <a:lumMod val="50000"/>
                </a:schemeClr>
              </a:solidFill>
            </a:endParaRPr>
          </a:p>
        </p:txBody>
      </p:sp>
      <p:sp>
        <p:nvSpPr>
          <p:cNvPr id="15" name="TextBox 14"/>
          <p:cNvSpPr txBox="1"/>
          <p:nvPr/>
        </p:nvSpPr>
        <p:spPr>
          <a:xfrm>
            <a:off x="-243071" y="2582754"/>
            <a:ext cx="1800200" cy="307777"/>
          </a:xfrm>
          <a:prstGeom prst="rect">
            <a:avLst/>
          </a:prstGeom>
          <a:noFill/>
        </p:spPr>
        <p:txBody>
          <a:bodyPr wrap="square" rtlCol="0">
            <a:spAutoFit/>
          </a:bodyPr>
          <a:lstStyle/>
          <a:p>
            <a:pPr algn="ctr"/>
            <a:r>
              <a:rPr lang="en-US" sz="1400" i="1" dirty="0" smtClean="0">
                <a:solidFill>
                  <a:schemeClr val="bg1">
                    <a:lumMod val="50000"/>
                  </a:schemeClr>
                </a:solidFill>
              </a:rPr>
              <a:t>Coffee Break</a:t>
            </a:r>
            <a:endParaRPr lang="en-GB" sz="1400" i="1" dirty="0">
              <a:solidFill>
                <a:schemeClr val="bg1">
                  <a:lumMod val="50000"/>
                </a:schemeClr>
              </a:solidFill>
            </a:endParaRPr>
          </a:p>
        </p:txBody>
      </p:sp>
      <p:sp>
        <p:nvSpPr>
          <p:cNvPr id="16" name="TextBox 15"/>
          <p:cNvSpPr txBox="1"/>
          <p:nvPr/>
        </p:nvSpPr>
        <p:spPr>
          <a:xfrm>
            <a:off x="519904" y="2977628"/>
            <a:ext cx="648072" cy="338554"/>
          </a:xfrm>
          <a:prstGeom prst="rect">
            <a:avLst/>
          </a:prstGeom>
          <a:noFill/>
        </p:spPr>
        <p:txBody>
          <a:bodyPr wrap="square" rtlCol="0">
            <a:spAutoFit/>
          </a:bodyPr>
          <a:lstStyle/>
          <a:p>
            <a:pPr algn="ctr"/>
            <a:r>
              <a:rPr lang="en-US" sz="1600" dirty="0" smtClean="0">
                <a:solidFill>
                  <a:schemeClr val="bg1">
                    <a:lumMod val="50000"/>
                  </a:schemeClr>
                </a:solidFill>
              </a:rPr>
              <a:t>11.15</a:t>
            </a:r>
            <a:endParaRPr lang="en-GB" sz="1600" dirty="0">
              <a:solidFill>
                <a:schemeClr val="bg1">
                  <a:lumMod val="50000"/>
                </a:schemeClr>
              </a:solidFill>
            </a:endParaRPr>
          </a:p>
        </p:txBody>
      </p:sp>
      <p:sp>
        <p:nvSpPr>
          <p:cNvPr id="17" name="TextBox 16"/>
          <p:cNvSpPr txBox="1"/>
          <p:nvPr/>
        </p:nvSpPr>
        <p:spPr>
          <a:xfrm>
            <a:off x="-243071" y="3995366"/>
            <a:ext cx="1800200" cy="307777"/>
          </a:xfrm>
          <a:prstGeom prst="rect">
            <a:avLst/>
          </a:prstGeom>
          <a:noFill/>
        </p:spPr>
        <p:txBody>
          <a:bodyPr wrap="square" rtlCol="0">
            <a:spAutoFit/>
          </a:bodyPr>
          <a:lstStyle/>
          <a:p>
            <a:pPr algn="ctr"/>
            <a:r>
              <a:rPr lang="en-US" sz="1400" i="1" dirty="0" smtClean="0">
                <a:solidFill>
                  <a:schemeClr val="bg1">
                    <a:lumMod val="50000"/>
                  </a:schemeClr>
                </a:solidFill>
              </a:rPr>
              <a:t>Lunch Break</a:t>
            </a:r>
            <a:endParaRPr lang="en-GB" sz="1400" i="1" dirty="0">
              <a:solidFill>
                <a:schemeClr val="bg1">
                  <a:lumMod val="50000"/>
                </a:schemeClr>
              </a:solidFill>
            </a:endParaRPr>
          </a:p>
        </p:txBody>
      </p:sp>
      <p:sp>
        <p:nvSpPr>
          <p:cNvPr id="18" name="TextBox 17"/>
          <p:cNvSpPr txBox="1"/>
          <p:nvPr/>
        </p:nvSpPr>
        <p:spPr>
          <a:xfrm>
            <a:off x="519904" y="4303143"/>
            <a:ext cx="648072" cy="338554"/>
          </a:xfrm>
          <a:prstGeom prst="rect">
            <a:avLst/>
          </a:prstGeom>
          <a:noFill/>
        </p:spPr>
        <p:txBody>
          <a:bodyPr wrap="square" rtlCol="0">
            <a:spAutoFit/>
          </a:bodyPr>
          <a:lstStyle/>
          <a:p>
            <a:pPr algn="ctr"/>
            <a:r>
              <a:rPr lang="en-US" sz="1600" dirty="0" smtClean="0">
                <a:solidFill>
                  <a:schemeClr val="bg1">
                    <a:lumMod val="50000"/>
                  </a:schemeClr>
                </a:solidFill>
              </a:rPr>
              <a:t>13.00</a:t>
            </a:r>
            <a:endParaRPr lang="en-GB" sz="1600" dirty="0">
              <a:solidFill>
                <a:schemeClr val="bg1">
                  <a:lumMod val="50000"/>
                </a:schemeClr>
              </a:solidFill>
            </a:endParaRPr>
          </a:p>
        </p:txBody>
      </p:sp>
      <p:sp>
        <p:nvSpPr>
          <p:cNvPr id="19" name="TextBox 18"/>
          <p:cNvSpPr txBox="1"/>
          <p:nvPr/>
        </p:nvSpPr>
        <p:spPr>
          <a:xfrm>
            <a:off x="539552" y="6156702"/>
            <a:ext cx="648072" cy="338554"/>
          </a:xfrm>
          <a:prstGeom prst="rect">
            <a:avLst/>
          </a:prstGeom>
          <a:noFill/>
        </p:spPr>
        <p:txBody>
          <a:bodyPr wrap="square" rtlCol="0">
            <a:spAutoFit/>
          </a:bodyPr>
          <a:lstStyle/>
          <a:p>
            <a:pPr algn="ctr"/>
            <a:r>
              <a:rPr lang="en-US" sz="1600" dirty="0" smtClean="0">
                <a:solidFill>
                  <a:schemeClr val="bg1">
                    <a:lumMod val="50000"/>
                  </a:schemeClr>
                </a:solidFill>
              </a:rPr>
              <a:t>16.00</a:t>
            </a:r>
            <a:endParaRPr lang="en-GB" sz="1600" dirty="0">
              <a:solidFill>
                <a:schemeClr val="bg1">
                  <a:lumMod val="50000"/>
                </a:schemeClr>
              </a:solidFill>
            </a:endParaRPr>
          </a:p>
        </p:txBody>
      </p:sp>
      <p:sp>
        <p:nvSpPr>
          <p:cNvPr id="20" name="TextBox 19"/>
          <p:cNvSpPr txBox="1"/>
          <p:nvPr/>
        </p:nvSpPr>
        <p:spPr>
          <a:xfrm>
            <a:off x="539552" y="4885787"/>
            <a:ext cx="648072" cy="338554"/>
          </a:xfrm>
          <a:prstGeom prst="rect">
            <a:avLst/>
          </a:prstGeom>
          <a:noFill/>
        </p:spPr>
        <p:txBody>
          <a:bodyPr wrap="square" rtlCol="0">
            <a:spAutoFit/>
          </a:bodyPr>
          <a:lstStyle/>
          <a:p>
            <a:pPr algn="ctr"/>
            <a:r>
              <a:rPr lang="en-US" sz="1600" dirty="0" smtClean="0">
                <a:solidFill>
                  <a:schemeClr val="bg1">
                    <a:lumMod val="50000"/>
                  </a:schemeClr>
                </a:solidFill>
              </a:rPr>
              <a:t>14.00</a:t>
            </a:r>
            <a:endParaRPr lang="en-GB" sz="1600" dirty="0">
              <a:solidFill>
                <a:schemeClr val="bg1">
                  <a:lumMod val="50000"/>
                </a:schemeClr>
              </a:solidFill>
            </a:endParaRPr>
          </a:p>
        </p:txBody>
      </p:sp>
      <p:sp>
        <p:nvSpPr>
          <p:cNvPr id="21" name="TextBox 20"/>
          <p:cNvSpPr txBox="1"/>
          <p:nvPr/>
        </p:nvSpPr>
        <p:spPr>
          <a:xfrm>
            <a:off x="0" y="5222747"/>
            <a:ext cx="1557129" cy="307777"/>
          </a:xfrm>
          <a:prstGeom prst="rect">
            <a:avLst/>
          </a:prstGeom>
          <a:noFill/>
        </p:spPr>
        <p:txBody>
          <a:bodyPr wrap="square" rtlCol="0">
            <a:spAutoFit/>
          </a:bodyPr>
          <a:lstStyle/>
          <a:p>
            <a:pPr algn="ctr"/>
            <a:r>
              <a:rPr lang="en-US" sz="1400" i="1" dirty="0" smtClean="0">
                <a:solidFill>
                  <a:schemeClr val="bg1">
                    <a:lumMod val="50000"/>
                  </a:schemeClr>
                </a:solidFill>
              </a:rPr>
              <a:t>Coffee Break</a:t>
            </a:r>
            <a:endParaRPr lang="en-GB" sz="1400" i="1" dirty="0">
              <a:solidFill>
                <a:schemeClr val="bg1">
                  <a:lumMod val="50000"/>
                </a:schemeClr>
              </a:solidFill>
            </a:endParaRPr>
          </a:p>
        </p:txBody>
      </p:sp>
      <p:sp>
        <p:nvSpPr>
          <p:cNvPr id="22" name="TextBox 13"/>
          <p:cNvSpPr txBox="1"/>
          <p:nvPr/>
        </p:nvSpPr>
        <p:spPr>
          <a:xfrm>
            <a:off x="519904" y="2244200"/>
            <a:ext cx="648072" cy="338554"/>
          </a:xfrm>
          <a:prstGeom prst="rect">
            <a:avLst/>
          </a:prstGeom>
          <a:noFill/>
        </p:spPr>
        <p:txBody>
          <a:bodyPr wrap="square" rtlCol="0">
            <a:spAutoFit/>
          </a:bodyPr>
          <a:lstStyle/>
          <a:p>
            <a:pPr algn="ctr"/>
            <a:r>
              <a:rPr lang="en-US" sz="1600" dirty="0" smtClean="0">
                <a:solidFill>
                  <a:schemeClr val="bg1">
                    <a:lumMod val="50000"/>
                  </a:schemeClr>
                </a:solidFill>
              </a:rPr>
              <a:t>10.45</a:t>
            </a:r>
            <a:endParaRPr lang="en-GB" sz="1600" dirty="0">
              <a:solidFill>
                <a:schemeClr val="bg1">
                  <a:lumMod val="50000"/>
                </a:schemeClr>
              </a:solidFill>
            </a:endParaRPr>
          </a:p>
        </p:txBody>
      </p:sp>
      <p:sp>
        <p:nvSpPr>
          <p:cNvPr id="23" name="TextBox 15"/>
          <p:cNvSpPr txBox="1"/>
          <p:nvPr/>
        </p:nvSpPr>
        <p:spPr>
          <a:xfrm>
            <a:off x="528348" y="3726092"/>
            <a:ext cx="648072" cy="338554"/>
          </a:xfrm>
          <a:prstGeom prst="rect">
            <a:avLst/>
          </a:prstGeom>
          <a:noFill/>
        </p:spPr>
        <p:txBody>
          <a:bodyPr wrap="square" rtlCol="0">
            <a:spAutoFit/>
          </a:bodyPr>
          <a:lstStyle/>
          <a:p>
            <a:pPr algn="ctr"/>
            <a:r>
              <a:rPr lang="en-US" sz="1600" dirty="0" smtClean="0">
                <a:solidFill>
                  <a:schemeClr val="bg1">
                    <a:lumMod val="50000"/>
                  </a:schemeClr>
                </a:solidFill>
              </a:rPr>
              <a:t>12.00</a:t>
            </a:r>
            <a:endParaRPr lang="en-GB" sz="1600" dirty="0">
              <a:solidFill>
                <a:schemeClr val="bg1">
                  <a:lumMod val="50000"/>
                </a:schemeClr>
              </a:solidFill>
            </a:endParaRPr>
          </a:p>
        </p:txBody>
      </p:sp>
      <p:sp>
        <p:nvSpPr>
          <p:cNvPr id="24" name="TextBox 19"/>
          <p:cNvSpPr txBox="1"/>
          <p:nvPr/>
        </p:nvSpPr>
        <p:spPr>
          <a:xfrm>
            <a:off x="519904" y="5506080"/>
            <a:ext cx="648072" cy="338554"/>
          </a:xfrm>
          <a:prstGeom prst="rect">
            <a:avLst/>
          </a:prstGeom>
          <a:noFill/>
        </p:spPr>
        <p:txBody>
          <a:bodyPr wrap="square" rtlCol="0">
            <a:spAutoFit/>
          </a:bodyPr>
          <a:lstStyle/>
          <a:p>
            <a:pPr algn="ctr"/>
            <a:r>
              <a:rPr lang="en-US" sz="1600" dirty="0" smtClean="0">
                <a:solidFill>
                  <a:schemeClr val="bg1">
                    <a:lumMod val="50000"/>
                  </a:schemeClr>
                </a:solidFill>
              </a:rPr>
              <a:t>14.15</a:t>
            </a:r>
            <a:endParaRPr lang="en-GB" sz="1600" dirty="0">
              <a:solidFill>
                <a:schemeClr val="bg1">
                  <a:lumMod val="50000"/>
                </a:schemeClr>
              </a:solidFill>
            </a:endParaRPr>
          </a:p>
        </p:txBody>
      </p:sp>
    </p:spTree>
    <p:extLst>
      <p:ext uri="{BB962C8B-B14F-4D97-AF65-F5344CB8AC3E}">
        <p14:creationId xmlns:p14="http://schemas.microsoft.com/office/powerpoint/2010/main" xmlns="" val="181424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26000"/>
                    </a14:imgEffect>
                  </a14:imgLayer>
                </a14:imgProps>
              </a:ext>
              <a:ext uri="{28A0092B-C50C-407E-A947-70E740481C1C}">
                <a14:useLocalDpi xmlns:a14="http://schemas.microsoft.com/office/drawing/2010/main" xmlns="" val="0"/>
              </a:ext>
            </a:extLst>
          </a:blip>
          <a:srcRect/>
          <a:stretch>
            <a:fillRect/>
          </a:stretch>
        </p:blipFill>
        <p:spPr bwMode="auto">
          <a:xfrm>
            <a:off x="3707904" y="1484784"/>
            <a:ext cx="5295900" cy="527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hteck 1"/>
          <p:cNvSpPr/>
          <p:nvPr/>
        </p:nvSpPr>
        <p:spPr>
          <a:xfrm>
            <a:off x="347317" y="1772816"/>
            <a:ext cx="3360587" cy="769441"/>
          </a:xfrm>
          <a:prstGeom prst="rect">
            <a:avLst/>
          </a:prstGeom>
        </p:spPr>
        <p:txBody>
          <a:bodyPr wrap="square">
            <a:spAutoFit/>
          </a:bodyPr>
          <a:lstStyle/>
          <a:p>
            <a:r>
              <a:rPr lang="de-DE" sz="2200" b="1" dirty="0" smtClean="0">
                <a:solidFill>
                  <a:schemeClr val="accent1"/>
                </a:solidFill>
                <a:latin typeface="Cambria" panose="02040503050406030204" pitchFamily="18" charset="0"/>
              </a:rPr>
              <a:t>Governance Challenges</a:t>
            </a:r>
          </a:p>
          <a:p>
            <a:r>
              <a:rPr lang="de-DE" sz="2200" b="1" dirty="0" smtClean="0">
                <a:solidFill>
                  <a:schemeClr val="accent1"/>
                </a:solidFill>
                <a:latin typeface="Cambria" panose="02040503050406030204" pitchFamily="18" charset="0"/>
              </a:rPr>
              <a:t>In the Danube Region</a:t>
            </a:r>
            <a:endParaRPr lang="en-US" sz="2200" b="1" dirty="0"/>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130609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194225" y="2090465"/>
            <a:ext cx="6800850" cy="4638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hteck 1"/>
          <p:cNvSpPr/>
          <p:nvPr/>
        </p:nvSpPr>
        <p:spPr>
          <a:xfrm>
            <a:off x="539552" y="1557371"/>
            <a:ext cx="7969099" cy="430887"/>
          </a:xfrm>
          <a:prstGeom prst="rect">
            <a:avLst/>
          </a:prstGeom>
        </p:spPr>
        <p:txBody>
          <a:bodyPr wrap="square">
            <a:spAutoFit/>
          </a:bodyPr>
          <a:lstStyle/>
          <a:p>
            <a:r>
              <a:rPr lang="de-DE" sz="2200" b="1" dirty="0" smtClean="0">
                <a:solidFill>
                  <a:schemeClr val="accent1"/>
                </a:solidFill>
                <a:latin typeface="Cambria" panose="02040503050406030204" pitchFamily="18" charset="0"/>
              </a:rPr>
              <a:t>Governance </a:t>
            </a:r>
            <a:r>
              <a:rPr lang="de-DE" sz="2200" b="1" i="1" dirty="0" smtClean="0">
                <a:solidFill>
                  <a:schemeClr val="accent1"/>
                </a:solidFill>
                <a:latin typeface="Cambria" panose="02040503050406030204" pitchFamily="18" charset="0"/>
              </a:rPr>
              <a:t>Potentials</a:t>
            </a:r>
            <a:r>
              <a:rPr lang="de-DE" sz="2200" b="1" dirty="0" smtClean="0">
                <a:solidFill>
                  <a:schemeClr val="accent1"/>
                </a:solidFill>
                <a:latin typeface="Cambria" panose="02040503050406030204" pitchFamily="18" charset="0"/>
              </a:rPr>
              <a:t> in the Danube Region</a:t>
            </a:r>
            <a:endParaRPr lang="en-US" sz="2200" b="1" dirty="0"/>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675862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1" name="Rechteck 1"/>
          <p:cNvSpPr/>
          <p:nvPr/>
        </p:nvSpPr>
        <p:spPr>
          <a:xfrm>
            <a:off x="679019" y="1772816"/>
            <a:ext cx="7786550" cy="830997"/>
          </a:xfrm>
          <a:prstGeom prst="rect">
            <a:avLst/>
          </a:prstGeom>
        </p:spPr>
        <p:txBody>
          <a:bodyPr wrap="square">
            <a:spAutoFit/>
          </a:bodyPr>
          <a:lstStyle/>
          <a:p>
            <a:r>
              <a:rPr lang="de-DE" sz="2400" b="1" dirty="0" smtClean="0">
                <a:solidFill>
                  <a:schemeClr val="accent1"/>
                </a:solidFill>
                <a:latin typeface="Cambria" panose="02040503050406030204" pitchFamily="18" charset="0"/>
              </a:rPr>
              <a:t>Expected Results according to original Cooperation Programme</a:t>
            </a:r>
            <a:endParaRPr lang="en-US" sz="2400" b="1" dirty="0"/>
          </a:p>
        </p:txBody>
      </p:sp>
      <p:sp>
        <p:nvSpPr>
          <p:cNvPr id="12" name="Abgerundetes Rechteck 6"/>
          <p:cNvSpPr/>
          <p:nvPr/>
        </p:nvSpPr>
        <p:spPr>
          <a:xfrm>
            <a:off x="654586" y="2780928"/>
            <a:ext cx="7882291" cy="3312368"/>
          </a:xfrm>
          <a:prstGeom prst="round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tx2">
                  <a:lumMod val="75000"/>
                </a:schemeClr>
              </a:buClr>
            </a:pPr>
            <a:r>
              <a:rPr lang="en-US" i="1" dirty="0" smtClean="0">
                <a:solidFill>
                  <a:srgbClr val="1F497D"/>
                </a:solidFill>
                <a:latin typeface="Cambria" panose="02040503050406030204" pitchFamily="18" charset="0"/>
              </a:rPr>
              <a:t>Improved capacities of public institutions and stakeholders to tackle major societal challenges in fields such as</a:t>
            </a:r>
          </a:p>
          <a:p>
            <a:pPr>
              <a:buClr>
                <a:schemeClr val="tx2">
                  <a:lumMod val="75000"/>
                </a:schemeClr>
              </a:buClr>
            </a:pPr>
            <a:endParaRPr lang="en-US" sz="1200" i="1" dirty="0" smtClean="0">
              <a:solidFill>
                <a:srgbClr val="1F497D"/>
              </a:solidFill>
              <a:latin typeface="Cambria" panose="02040503050406030204" pitchFamily="18" charset="0"/>
            </a:endParaRP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Demographic change and migration</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Inclusion of vulnerable and marginalized groups, esp. Roma communities </a:t>
            </a:r>
          </a:p>
          <a:p>
            <a:pPr marL="285750" indent="-285750">
              <a:buClr>
                <a:schemeClr val="tx2">
                  <a:lumMod val="75000"/>
                </a:schemeClr>
              </a:buClr>
              <a:buFont typeface="Calibri" panose="020F0502020204030204" pitchFamily="34" charset="0"/>
              <a:buChar char="-"/>
            </a:pPr>
            <a:r>
              <a:rPr lang="en-US" sz="2000" i="1" dirty="0" err="1" smtClean="0">
                <a:solidFill>
                  <a:srgbClr val="1F497D"/>
                </a:solidFill>
                <a:latin typeface="Cambria" panose="02040503050406030204" pitchFamily="18" charset="0"/>
              </a:rPr>
              <a:t>Labour</a:t>
            </a:r>
            <a:r>
              <a:rPr lang="en-US" sz="2000" i="1" dirty="0" smtClean="0">
                <a:solidFill>
                  <a:srgbClr val="1F497D"/>
                </a:solidFill>
                <a:latin typeface="Cambria" panose="02040503050406030204" pitchFamily="18" charset="0"/>
              </a:rPr>
              <a:t> market policies, education systems &amp; policies</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Participatory planning processes and involvement of civil society </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Urban-rural cooperation and partnership</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Cooperation on safety, justice and security</a:t>
            </a:r>
          </a:p>
          <a:p>
            <a:pPr>
              <a:buClr>
                <a:schemeClr val="tx2">
                  <a:lumMod val="75000"/>
                </a:schemeClr>
              </a:buClr>
            </a:pPr>
            <a:endParaRPr lang="en-US" sz="1400" i="1" dirty="0">
              <a:solidFill>
                <a:srgbClr val="1F497D"/>
              </a:solidFill>
            </a:endParaRPr>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4215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feld 3"/>
          <p:cNvSpPr txBox="1"/>
          <p:nvPr/>
        </p:nvSpPr>
        <p:spPr>
          <a:xfrm>
            <a:off x="611560" y="4149080"/>
            <a:ext cx="8064896" cy="1400383"/>
          </a:xfrm>
          <a:prstGeom prst="rect">
            <a:avLst/>
          </a:prstGeom>
          <a:noFill/>
        </p:spPr>
        <p:txBody>
          <a:bodyPr wrap="square" rtlCol="0">
            <a:spAutoFit/>
          </a:bodyPr>
          <a:lstStyle/>
          <a:p>
            <a:pPr>
              <a:spcBef>
                <a:spcPts val="600"/>
              </a:spcBef>
              <a:buClr>
                <a:srgbClr val="00B050"/>
              </a:buClr>
              <a:buSzPct val="100000"/>
            </a:pPr>
            <a:r>
              <a:rPr lang="en-US" sz="2000" i="1" dirty="0" smtClean="0">
                <a:solidFill>
                  <a:srgbClr val="1F497D"/>
                </a:solidFill>
                <a:latin typeface="Cambria" panose="02040503050406030204" pitchFamily="18" charset="0"/>
              </a:rPr>
              <a:t>“Institutional capacity is not just a technical matter of training civil servants. It relates to how public authorities </a:t>
            </a:r>
            <a:r>
              <a:rPr lang="en-US" sz="2000" i="1" u="sng" dirty="0" smtClean="0">
                <a:solidFill>
                  <a:srgbClr val="1F497D"/>
                </a:solidFill>
                <a:latin typeface="Cambria" panose="02040503050406030204" pitchFamily="18" charset="0"/>
              </a:rPr>
              <a:t>interact</a:t>
            </a:r>
            <a:r>
              <a:rPr lang="en-US" sz="2000" i="1" dirty="0" smtClean="0">
                <a:solidFill>
                  <a:srgbClr val="1F497D"/>
                </a:solidFill>
                <a:latin typeface="Cambria" panose="02040503050406030204" pitchFamily="18" charset="0"/>
              </a:rPr>
              <a:t> with and deliver services to business and citizens.”</a:t>
            </a:r>
          </a:p>
          <a:p>
            <a:pPr>
              <a:spcBef>
                <a:spcPts val="600"/>
              </a:spcBef>
              <a:buClr>
                <a:srgbClr val="00B050"/>
              </a:buClr>
              <a:buSzPct val="100000"/>
            </a:pPr>
            <a:r>
              <a:rPr lang="en-US" sz="2000" i="1" dirty="0" smtClean="0">
                <a:solidFill>
                  <a:prstClr val="white">
                    <a:lumMod val="65000"/>
                  </a:prstClr>
                </a:solidFill>
                <a:latin typeface="Cambria" panose="02040503050406030204" pitchFamily="18" charset="0"/>
              </a:rPr>
              <a:t>European Commission, 2014 </a:t>
            </a:r>
          </a:p>
        </p:txBody>
      </p:sp>
      <p:sp>
        <p:nvSpPr>
          <p:cNvPr id="2" name="Rechteck 1"/>
          <p:cNvSpPr/>
          <p:nvPr/>
        </p:nvSpPr>
        <p:spPr>
          <a:xfrm>
            <a:off x="528546" y="1690759"/>
            <a:ext cx="7786550" cy="461665"/>
          </a:xfrm>
          <a:prstGeom prst="rect">
            <a:avLst/>
          </a:prstGeom>
        </p:spPr>
        <p:txBody>
          <a:bodyPr wrap="square">
            <a:spAutoFit/>
          </a:bodyPr>
          <a:lstStyle/>
          <a:p>
            <a:r>
              <a:rPr lang="de-DE" sz="2400" dirty="0" err="1" smtClean="0">
                <a:solidFill>
                  <a:srgbClr val="4F81BD"/>
                </a:solidFill>
                <a:latin typeface="Cambria" panose="02040503050406030204" pitchFamily="18" charset="0"/>
              </a:rPr>
              <a:t>Framing</a:t>
            </a:r>
            <a:r>
              <a:rPr lang="de-DE" sz="2400" dirty="0" smtClean="0">
                <a:solidFill>
                  <a:srgbClr val="4F81BD"/>
                </a:solidFill>
                <a:latin typeface="Cambria" panose="02040503050406030204" pitchFamily="18" charset="0"/>
              </a:rPr>
              <a:t> </a:t>
            </a:r>
            <a:r>
              <a:rPr lang="de-DE" sz="2400" dirty="0" err="1" smtClean="0">
                <a:solidFill>
                  <a:srgbClr val="4F81BD"/>
                </a:solidFill>
                <a:latin typeface="Cambria" panose="02040503050406030204" pitchFamily="18" charset="0"/>
              </a:rPr>
              <a:t>Governance</a:t>
            </a:r>
            <a:r>
              <a:rPr lang="de-DE" sz="2400" dirty="0" smtClean="0">
                <a:solidFill>
                  <a:srgbClr val="4F81BD"/>
                </a:solidFill>
                <a:latin typeface="Cambria" panose="02040503050406030204" pitchFamily="18" charset="0"/>
              </a:rPr>
              <a:t> </a:t>
            </a:r>
            <a:r>
              <a:rPr lang="de-DE" sz="2400" dirty="0" err="1" smtClean="0">
                <a:solidFill>
                  <a:srgbClr val="4F81BD"/>
                </a:solidFill>
                <a:latin typeface="Cambria" panose="02040503050406030204" pitchFamily="18" charset="0"/>
              </a:rPr>
              <a:t>and</a:t>
            </a:r>
            <a:r>
              <a:rPr lang="de-DE" sz="2400" dirty="0" smtClean="0">
                <a:solidFill>
                  <a:srgbClr val="4F81BD"/>
                </a:solidFill>
                <a:latin typeface="Cambria" panose="02040503050406030204" pitchFamily="18" charset="0"/>
              </a:rPr>
              <a:t> institutional capacity </a:t>
            </a:r>
            <a:endParaRPr lang="en-US" sz="2400" dirty="0">
              <a:solidFill>
                <a:prstClr val="black"/>
              </a:solidFill>
            </a:endParaRPr>
          </a:p>
        </p:txBody>
      </p:sp>
      <p:sp>
        <p:nvSpPr>
          <p:cNvPr id="29"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a:t>
            </a:r>
            <a:r>
              <a:rPr lang="en-US" sz="3000" dirty="0">
                <a:solidFill>
                  <a:srgbClr val="4F81BD">
                    <a:lumMod val="75000"/>
                  </a:srgbClr>
                </a:solidFill>
                <a:latin typeface="Cambria" panose="02040503050406030204" pitchFamily="18" charset="0"/>
              </a:rPr>
              <a:t>G</a:t>
            </a:r>
            <a:r>
              <a:rPr lang="en-US" sz="3000" dirty="0" smtClean="0">
                <a:solidFill>
                  <a:srgbClr val="4F81BD">
                    <a:lumMod val="75000"/>
                  </a:srgbClr>
                </a:solidFill>
                <a:latin typeface="Cambria" panose="02040503050406030204" pitchFamily="18" charset="0"/>
              </a:rPr>
              <a:t>eneral </a:t>
            </a:r>
            <a:r>
              <a:rPr lang="en-US" sz="3000" dirty="0">
                <a:solidFill>
                  <a:srgbClr val="4F81BD">
                    <a:lumMod val="75000"/>
                  </a:srgbClr>
                </a:solidFill>
                <a:latin typeface="Cambria" panose="02040503050406030204" pitchFamily="18" charset="0"/>
              </a:rPr>
              <a:t>S</a:t>
            </a:r>
            <a:r>
              <a:rPr lang="en-US" sz="3000" dirty="0" smtClean="0">
                <a:solidFill>
                  <a:srgbClr val="4F81BD">
                    <a:lumMod val="75000"/>
                  </a:srgbClr>
                </a:solidFill>
                <a:latin typeface="Cambria" panose="02040503050406030204" pitchFamily="18" charset="0"/>
              </a:rPr>
              <a:t>cope</a:t>
            </a:r>
            <a:endParaRPr lang="en-GB" sz="3000" dirty="0">
              <a:solidFill>
                <a:srgbClr val="4F81BD">
                  <a:lumMod val="75000"/>
                </a:srgbClr>
              </a:solidFill>
              <a:latin typeface="Cambria" panose="02040503050406030204" pitchFamily="18" charset="0"/>
            </a:endParaRPr>
          </a:p>
        </p:txBody>
      </p:sp>
      <p:sp>
        <p:nvSpPr>
          <p:cNvPr id="30" name="Textfeld 3"/>
          <p:cNvSpPr txBox="1"/>
          <p:nvPr/>
        </p:nvSpPr>
        <p:spPr>
          <a:xfrm>
            <a:off x="611560" y="2420888"/>
            <a:ext cx="8064896" cy="1400383"/>
          </a:xfrm>
          <a:prstGeom prst="rect">
            <a:avLst/>
          </a:prstGeom>
          <a:noFill/>
        </p:spPr>
        <p:txBody>
          <a:bodyPr wrap="square" rtlCol="0">
            <a:spAutoFit/>
          </a:bodyPr>
          <a:lstStyle/>
          <a:p>
            <a:pPr>
              <a:spcBef>
                <a:spcPts val="600"/>
              </a:spcBef>
              <a:buClr>
                <a:srgbClr val="00B050"/>
              </a:buClr>
              <a:buSzPct val="100000"/>
            </a:pPr>
            <a:r>
              <a:rPr lang="en-US" sz="2000" dirty="0" smtClean="0">
                <a:solidFill>
                  <a:srgbClr val="1F497D"/>
                </a:solidFill>
                <a:latin typeface="Cambria" panose="02040503050406030204" pitchFamily="18" charset="0"/>
              </a:rPr>
              <a:t>Multi-level governance: “</a:t>
            </a:r>
            <a:r>
              <a:rPr lang="en-US" sz="2000" i="1" dirty="0" smtClean="0">
                <a:solidFill>
                  <a:srgbClr val="1F497D"/>
                </a:solidFill>
                <a:latin typeface="Cambria" panose="02040503050406030204" pitchFamily="18" charset="0"/>
              </a:rPr>
              <a:t>The </a:t>
            </a:r>
            <a:r>
              <a:rPr lang="en-US" sz="2000" i="1" dirty="0">
                <a:solidFill>
                  <a:srgbClr val="1F497D"/>
                </a:solidFill>
                <a:latin typeface="Cambria" panose="02040503050406030204" pitchFamily="18" charset="0"/>
              </a:rPr>
              <a:t>set of institutional arrangements which regulate the </a:t>
            </a:r>
            <a:r>
              <a:rPr lang="en-US" sz="2000" i="1" u="sng" dirty="0">
                <a:solidFill>
                  <a:srgbClr val="1F497D"/>
                </a:solidFill>
                <a:latin typeface="Cambria" panose="02040503050406030204" pitchFamily="18" charset="0"/>
              </a:rPr>
              <a:t>mutually dependent relationships</a:t>
            </a:r>
            <a:r>
              <a:rPr lang="en-US" sz="2000" i="1" dirty="0">
                <a:solidFill>
                  <a:srgbClr val="1F497D"/>
                </a:solidFill>
                <a:latin typeface="Cambria" panose="02040503050406030204" pitchFamily="18" charset="0"/>
              </a:rPr>
              <a:t> (vertical, horizontal, or networked) between </a:t>
            </a:r>
            <a:r>
              <a:rPr lang="en-US" sz="2000" i="1" dirty="0" smtClean="0">
                <a:solidFill>
                  <a:srgbClr val="1F497D"/>
                </a:solidFill>
                <a:latin typeface="Cambria" panose="02040503050406030204" pitchFamily="18" charset="0"/>
              </a:rPr>
              <a:t>public, private and societal actors.”</a:t>
            </a:r>
          </a:p>
          <a:p>
            <a:pPr>
              <a:spcBef>
                <a:spcPts val="600"/>
              </a:spcBef>
              <a:buClr>
                <a:srgbClr val="00B050"/>
              </a:buClr>
              <a:buSzPct val="100000"/>
            </a:pPr>
            <a:r>
              <a:rPr lang="en-US" sz="2000" i="1" dirty="0" smtClean="0">
                <a:solidFill>
                  <a:prstClr val="white">
                    <a:lumMod val="65000"/>
                  </a:prstClr>
                </a:solidFill>
                <a:latin typeface="Cambria" panose="02040503050406030204" pitchFamily="18" charset="0"/>
              </a:rPr>
              <a:t>European Commission, 2012 </a:t>
            </a:r>
          </a:p>
        </p:txBody>
      </p:sp>
    </p:spTree>
    <p:extLst>
      <p:ext uri="{BB962C8B-B14F-4D97-AF65-F5344CB8AC3E}">
        <p14:creationId xmlns:p14="http://schemas.microsoft.com/office/powerpoint/2010/main" xmlns="" val="3471632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4100" name="Picture 4" descr="Ähnliches Foto">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5818" y="1852169"/>
            <a:ext cx="4119045" cy="411904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feld 3"/>
          <p:cNvSpPr txBox="1"/>
          <p:nvPr/>
        </p:nvSpPr>
        <p:spPr>
          <a:xfrm>
            <a:off x="6406113" y="2587361"/>
            <a:ext cx="2310806" cy="1261884"/>
          </a:xfrm>
          <a:prstGeom prst="rect">
            <a:avLst/>
          </a:prstGeom>
          <a:noFill/>
          <a:ln>
            <a:noFill/>
          </a:ln>
        </p:spPr>
        <p:txBody>
          <a:bodyPr wrap="square" rtlCol="0">
            <a:spAutoFit/>
          </a:bodyPr>
          <a:lstStyle/>
          <a:p>
            <a:pPr>
              <a:spcBef>
                <a:spcPts val="600"/>
              </a:spcBef>
              <a:spcAft>
                <a:spcPts val="600"/>
              </a:spcAft>
            </a:pPr>
            <a:r>
              <a:rPr lang="en-US" sz="2200" dirty="0" smtClean="0">
                <a:solidFill>
                  <a:srgbClr val="1F497D"/>
                </a:solidFill>
                <a:latin typeface="Cambria" panose="02040503050406030204" pitchFamily="18" charset="0"/>
              </a:rPr>
              <a:t>AgriGo4Cities</a:t>
            </a:r>
          </a:p>
          <a:p>
            <a:pPr>
              <a:spcBef>
                <a:spcPts val="600"/>
              </a:spcBef>
              <a:spcAft>
                <a:spcPts val="600"/>
              </a:spcAft>
            </a:pPr>
            <a:r>
              <a:rPr lang="en-US" sz="2200" dirty="0" smtClean="0">
                <a:solidFill>
                  <a:srgbClr val="1F497D"/>
                </a:solidFill>
                <a:latin typeface="Cambria" panose="02040503050406030204" pitchFamily="18" charset="0"/>
              </a:rPr>
              <a:t>ATTRACTIVE DANUBE</a:t>
            </a:r>
          </a:p>
        </p:txBody>
      </p:sp>
      <p:sp>
        <p:nvSpPr>
          <p:cNvPr id="13" name="Textfeld 3"/>
          <p:cNvSpPr txBox="1"/>
          <p:nvPr/>
        </p:nvSpPr>
        <p:spPr>
          <a:xfrm>
            <a:off x="2468158" y="2447066"/>
            <a:ext cx="2191941" cy="707886"/>
          </a:xfrm>
          <a:prstGeom prst="rect">
            <a:avLst/>
          </a:prstGeom>
          <a:noFill/>
        </p:spPr>
        <p:txBody>
          <a:bodyPr wrap="square" rtlCol="0">
            <a:spAutoFit/>
          </a:bodyPr>
          <a:lstStyle/>
          <a:p>
            <a:pPr algn="ctr"/>
            <a:r>
              <a:rPr lang="en-US" sz="2000" dirty="0" smtClean="0">
                <a:latin typeface="Cambria" panose="02040503050406030204" pitchFamily="18" charset="0"/>
              </a:rPr>
              <a:t>Education</a:t>
            </a:r>
          </a:p>
          <a:p>
            <a:pPr algn="ctr"/>
            <a:r>
              <a:rPr lang="en-US" sz="2000" dirty="0" smtClean="0">
                <a:latin typeface="Cambria" panose="02040503050406030204" pitchFamily="18" charset="0"/>
              </a:rPr>
              <a:t>Systems</a:t>
            </a:r>
          </a:p>
        </p:txBody>
      </p:sp>
      <p:sp>
        <p:nvSpPr>
          <p:cNvPr id="14" name="Textfeld 3"/>
          <p:cNvSpPr txBox="1"/>
          <p:nvPr/>
        </p:nvSpPr>
        <p:spPr>
          <a:xfrm rot="5400000">
            <a:off x="4464025" y="2811031"/>
            <a:ext cx="2066050" cy="400110"/>
          </a:xfrm>
          <a:prstGeom prst="rect">
            <a:avLst/>
          </a:prstGeom>
          <a:noFill/>
        </p:spPr>
        <p:txBody>
          <a:bodyPr wrap="square" rtlCol="0">
            <a:spAutoFit/>
          </a:bodyPr>
          <a:lstStyle/>
          <a:p>
            <a:pPr algn="ctr">
              <a:spcBef>
                <a:spcPts val="600"/>
              </a:spcBef>
              <a:spcAft>
                <a:spcPts val="600"/>
              </a:spcAft>
            </a:pPr>
            <a:r>
              <a:rPr lang="en-US" sz="2000" dirty="0" smtClean="0">
                <a:latin typeface="Cambria" panose="02040503050406030204" pitchFamily="18" charset="0"/>
              </a:rPr>
              <a:t>Participation</a:t>
            </a:r>
          </a:p>
        </p:txBody>
      </p:sp>
      <p:sp>
        <p:nvSpPr>
          <p:cNvPr id="15" name="Textfeld 3"/>
          <p:cNvSpPr txBox="1"/>
          <p:nvPr/>
        </p:nvSpPr>
        <p:spPr>
          <a:xfrm>
            <a:off x="306016" y="2100083"/>
            <a:ext cx="2162142" cy="1754326"/>
          </a:xfrm>
          <a:prstGeom prst="rect">
            <a:avLst/>
          </a:prstGeom>
          <a:noFill/>
          <a:ln>
            <a:noFill/>
          </a:ln>
        </p:spPr>
        <p:txBody>
          <a:bodyPr wrap="square" rtlCol="0">
            <a:spAutoFit/>
          </a:bodyPr>
          <a:lstStyle/>
          <a:p>
            <a:pPr algn="r">
              <a:spcBef>
                <a:spcPts val="600"/>
              </a:spcBef>
              <a:spcAft>
                <a:spcPts val="600"/>
              </a:spcAft>
            </a:pPr>
            <a:r>
              <a:rPr lang="en-US" sz="2200" dirty="0" smtClean="0">
                <a:solidFill>
                  <a:srgbClr val="1F497D"/>
                </a:solidFill>
                <a:latin typeface="Cambria" panose="02040503050406030204" pitchFamily="18" charset="0"/>
              </a:rPr>
              <a:t>Edu Lab</a:t>
            </a:r>
          </a:p>
          <a:p>
            <a:pPr algn="r">
              <a:spcBef>
                <a:spcPts val="600"/>
              </a:spcBef>
              <a:spcAft>
                <a:spcPts val="600"/>
              </a:spcAft>
            </a:pPr>
            <a:r>
              <a:rPr lang="en-US" sz="2200" dirty="0" smtClean="0">
                <a:solidFill>
                  <a:srgbClr val="1F497D"/>
                </a:solidFill>
                <a:latin typeface="Cambria" panose="02040503050406030204" pitchFamily="18" charset="0"/>
              </a:rPr>
              <a:t>Learning by Doing</a:t>
            </a:r>
          </a:p>
          <a:p>
            <a:pPr algn="r">
              <a:spcBef>
                <a:spcPts val="600"/>
              </a:spcBef>
              <a:spcAft>
                <a:spcPts val="600"/>
              </a:spcAft>
            </a:pPr>
            <a:r>
              <a:rPr lang="en-US" sz="2200" dirty="0">
                <a:solidFill>
                  <a:srgbClr val="1F497D"/>
                </a:solidFill>
                <a:latin typeface="Cambria" panose="02040503050406030204" pitchFamily="18" charset="0"/>
              </a:rPr>
              <a:t>Danube </a:t>
            </a:r>
            <a:r>
              <a:rPr lang="en-US" sz="2200" dirty="0" smtClean="0">
                <a:solidFill>
                  <a:srgbClr val="1F497D"/>
                </a:solidFill>
                <a:latin typeface="Cambria" panose="02040503050406030204" pitchFamily="18" charset="0"/>
              </a:rPr>
              <a:t>Skills</a:t>
            </a:r>
            <a:endParaRPr lang="en-US" sz="2200" dirty="0">
              <a:solidFill>
                <a:srgbClr val="1F497D"/>
              </a:solidFill>
              <a:latin typeface="Cambria" panose="02040503050406030204" pitchFamily="18" charset="0"/>
            </a:endParaRPr>
          </a:p>
        </p:txBody>
      </p:sp>
      <p:sp>
        <p:nvSpPr>
          <p:cNvPr id="16" name="Textfeld 3"/>
          <p:cNvSpPr txBox="1"/>
          <p:nvPr/>
        </p:nvSpPr>
        <p:spPr>
          <a:xfrm rot="16200000">
            <a:off x="2306389" y="4422483"/>
            <a:ext cx="2191941" cy="707886"/>
          </a:xfrm>
          <a:prstGeom prst="rect">
            <a:avLst/>
          </a:prstGeom>
          <a:noFill/>
        </p:spPr>
        <p:txBody>
          <a:bodyPr wrap="square" rtlCol="0">
            <a:spAutoFit/>
          </a:bodyPr>
          <a:lstStyle/>
          <a:p>
            <a:pPr algn="ctr">
              <a:spcBef>
                <a:spcPts val="600"/>
              </a:spcBef>
              <a:spcAft>
                <a:spcPts val="600"/>
              </a:spcAft>
            </a:pPr>
            <a:r>
              <a:rPr lang="en-US" sz="2000" dirty="0" smtClean="0">
                <a:latin typeface="Cambria" panose="02040503050406030204" pitchFamily="18" charset="0"/>
              </a:rPr>
              <a:t>Demographic Change</a:t>
            </a:r>
          </a:p>
        </p:txBody>
      </p:sp>
      <p:sp>
        <p:nvSpPr>
          <p:cNvPr id="17" name="Textfeld 3"/>
          <p:cNvSpPr txBox="1"/>
          <p:nvPr/>
        </p:nvSpPr>
        <p:spPr>
          <a:xfrm>
            <a:off x="4180935" y="5074403"/>
            <a:ext cx="2191941" cy="400110"/>
          </a:xfrm>
          <a:prstGeom prst="rect">
            <a:avLst/>
          </a:prstGeom>
          <a:noFill/>
        </p:spPr>
        <p:txBody>
          <a:bodyPr wrap="square" rtlCol="0">
            <a:spAutoFit/>
          </a:bodyPr>
          <a:lstStyle/>
          <a:p>
            <a:pPr algn="ctr">
              <a:spcBef>
                <a:spcPts val="600"/>
              </a:spcBef>
              <a:spcAft>
                <a:spcPts val="600"/>
              </a:spcAft>
            </a:pPr>
            <a:r>
              <a:rPr lang="en-US" sz="2000" dirty="0" smtClean="0">
                <a:latin typeface="Cambria" panose="02040503050406030204" pitchFamily="18" charset="0"/>
              </a:rPr>
              <a:t>Inclusion</a:t>
            </a:r>
          </a:p>
        </p:txBody>
      </p:sp>
      <p:sp>
        <p:nvSpPr>
          <p:cNvPr id="18" name="Textfeld 3"/>
          <p:cNvSpPr txBox="1"/>
          <p:nvPr/>
        </p:nvSpPr>
        <p:spPr>
          <a:xfrm>
            <a:off x="6425547" y="3911691"/>
            <a:ext cx="2310806" cy="430887"/>
          </a:xfrm>
          <a:prstGeom prst="rect">
            <a:avLst/>
          </a:prstGeom>
          <a:noFill/>
          <a:ln>
            <a:noFill/>
          </a:ln>
        </p:spPr>
        <p:txBody>
          <a:bodyPr wrap="square" rtlCol="0">
            <a:spAutoFit/>
          </a:bodyPr>
          <a:lstStyle/>
          <a:p>
            <a:pPr>
              <a:spcBef>
                <a:spcPts val="600"/>
              </a:spcBef>
              <a:spcAft>
                <a:spcPts val="600"/>
              </a:spcAft>
            </a:pPr>
            <a:r>
              <a:rPr lang="en-US" sz="2200" dirty="0" smtClean="0">
                <a:solidFill>
                  <a:srgbClr val="1F497D"/>
                </a:solidFill>
                <a:latin typeface="Cambria" panose="02040503050406030204" pitchFamily="18" charset="0"/>
              </a:rPr>
              <a:t>RARE</a:t>
            </a:r>
          </a:p>
        </p:txBody>
      </p:sp>
      <p:sp>
        <p:nvSpPr>
          <p:cNvPr id="19" name="Textfeld 3"/>
          <p:cNvSpPr txBox="1"/>
          <p:nvPr/>
        </p:nvSpPr>
        <p:spPr>
          <a:xfrm>
            <a:off x="212720" y="4776427"/>
            <a:ext cx="2310806" cy="923330"/>
          </a:xfrm>
          <a:prstGeom prst="rect">
            <a:avLst/>
          </a:prstGeom>
          <a:noFill/>
          <a:ln>
            <a:noFill/>
          </a:ln>
        </p:spPr>
        <p:txBody>
          <a:bodyPr wrap="square" rtlCol="0">
            <a:spAutoFit/>
          </a:bodyPr>
          <a:lstStyle/>
          <a:p>
            <a:pPr algn="r">
              <a:spcBef>
                <a:spcPts val="600"/>
              </a:spcBef>
              <a:spcAft>
                <a:spcPts val="600"/>
              </a:spcAft>
            </a:pPr>
            <a:r>
              <a:rPr lang="en-US" sz="2200" dirty="0" smtClean="0">
                <a:solidFill>
                  <a:srgbClr val="1F497D"/>
                </a:solidFill>
                <a:latin typeface="Cambria" panose="02040503050406030204" pitchFamily="18" charset="0"/>
              </a:rPr>
              <a:t>DRIM</a:t>
            </a:r>
          </a:p>
          <a:p>
            <a:pPr algn="r">
              <a:spcBef>
                <a:spcPts val="600"/>
              </a:spcBef>
              <a:spcAft>
                <a:spcPts val="600"/>
              </a:spcAft>
            </a:pPr>
            <a:r>
              <a:rPr lang="en-US" sz="2200" dirty="0" smtClean="0">
                <a:solidFill>
                  <a:srgbClr val="1F497D"/>
                </a:solidFill>
                <a:latin typeface="Cambria" panose="02040503050406030204" pitchFamily="18" charset="0"/>
              </a:rPr>
              <a:t>YOUMIG</a:t>
            </a:r>
          </a:p>
        </p:txBody>
      </p:sp>
      <p:sp>
        <p:nvSpPr>
          <p:cNvPr id="20"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Topics funded so far</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4166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5" name="Textfeld 3"/>
          <p:cNvSpPr txBox="1"/>
          <p:nvPr/>
        </p:nvSpPr>
        <p:spPr>
          <a:xfrm>
            <a:off x="645246" y="2132856"/>
            <a:ext cx="7873366" cy="4093428"/>
          </a:xfrm>
          <a:prstGeom prst="rect">
            <a:avLst/>
          </a:prstGeom>
          <a:noFill/>
          <a:ln>
            <a:noFill/>
          </a:ln>
        </p:spPr>
        <p:txBody>
          <a:bodyPr wrap="square" rtlCol="0">
            <a:spAutoFit/>
          </a:bodyPr>
          <a:lstStyle/>
          <a:p>
            <a:pPr>
              <a:spcBef>
                <a:spcPts val="600"/>
              </a:spcBef>
              <a:spcAft>
                <a:spcPts val="600"/>
              </a:spcAft>
            </a:pPr>
            <a:r>
              <a:rPr lang="en-US" sz="2200" b="1" dirty="0" smtClean="0">
                <a:solidFill>
                  <a:srgbClr val="1F497D"/>
                </a:solidFill>
                <a:latin typeface="Cambria" panose="02040503050406030204" pitchFamily="18" charset="0"/>
              </a:rPr>
              <a:t>Edu Lab </a:t>
            </a:r>
            <a:r>
              <a:rPr lang="en-US" sz="2000" dirty="0" smtClean="0">
                <a:solidFill>
                  <a:srgbClr val="1F497D"/>
                </a:solidFill>
                <a:latin typeface="Cambria" panose="02040503050406030204" pitchFamily="18" charset="0"/>
              </a:rPr>
              <a:t>(European Foundation for Education / DE)</a:t>
            </a: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Improving </a:t>
            </a:r>
            <a:r>
              <a:rPr lang="en-US" dirty="0">
                <a:solidFill>
                  <a:schemeClr val="tx2">
                    <a:lumMod val="75000"/>
                  </a:schemeClr>
                </a:solidFill>
                <a:latin typeface="Cambria" panose="02040503050406030204" pitchFamily="18" charset="0"/>
              </a:rPr>
              <a:t>institutional capacities to increase the </a:t>
            </a:r>
            <a:r>
              <a:rPr lang="en-US" dirty="0" err="1">
                <a:solidFill>
                  <a:schemeClr val="tx2">
                    <a:lumMod val="75000"/>
                  </a:schemeClr>
                </a:solidFill>
                <a:latin typeface="Cambria" panose="02040503050406030204" pitchFamily="18" charset="0"/>
              </a:rPr>
              <a:t>labour</a:t>
            </a:r>
            <a:r>
              <a:rPr lang="en-US" dirty="0">
                <a:solidFill>
                  <a:schemeClr val="tx2">
                    <a:lumMod val="75000"/>
                  </a:schemeClr>
                </a:solidFill>
                <a:latin typeface="Cambria" panose="02040503050406030204" pitchFamily="18" charset="0"/>
              </a:rPr>
              <a:t>-market relevance of higher education with a view to retain more young talents studying and working in the Danube region </a:t>
            </a:r>
            <a:endParaRPr lang="en-US" dirty="0" smtClean="0">
              <a:solidFill>
                <a:srgbClr val="1F497D"/>
              </a:solidFill>
              <a:latin typeface="Cambria" panose="02040503050406030204" pitchFamily="18" charset="0"/>
            </a:endParaRPr>
          </a:p>
          <a:p>
            <a:pPr>
              <a:spcBef>
                <a:spcPts val="600"/>
              </a:spcBef>
              <a:spcAft>
                <a:spcPts val="600"/>
              </a:spcAft>
            </a:pPr>
            <a:r>
              <a:rPr lang="en-US" sz="2200" b="1" dirty="0" smtClean="0">
                <a:solidFill>
                  <a:srgbClr val="1F497D"/>
                </a:solidFill>
                <a:latin typeface="Cambria" panose="02040503050406030204" pitchFamily="18" charset="0"/>
              </a:rPr>
              <a:t>Learning by Doing </a:t>
            </a:r>
            <a:r>
              <a:rPr lang="en-US" sz="2000" dirty="0" smtClean="0">
                <a:solidFill>
                  <a:srgbClr val="1F497D"/>
                </a:solidFill>
                <a:latin typeface="Cambria" panose="02040503050406030204" pitchFamily="18" charset="0"/>
              </a:rPr>
              <a:t>(Budapest Chamber of Commerce)</a:t>
            </a: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Developing </a:t>
            </a:r>
            <a:r>
              <a:rPr lang="en-US" dirty="0">
                <a:solidFill>
                  <a:schemeClr val="tx2">
                    <a:lumMod val="75000"/>
                  </a:schemeClr>
                </a:solidFill>
                <a:latin typeface="Cambria" panose="02040503050406030204" pitchFamily="18" charset="0"/>
              </a:rPr>
              <a:t>transnational tools to support long term transition of VET systems and developing strategies describing transition of VET </a:t>
            </a:r>
            <a:r>
              <a:rPr lang="en-US" dirty="0" smtClean="0">
                <a:solidFill>
                  <a:schemeClr val="tx2">
                    <a:lumMod val="75000"/>
                  </a:schemeClr>
                </a:solidFill>
                <a:latin typeface="Cambria" panose="02040503050406030204" pitchFamily="18" charset="0"/>
              </a:rPr>
              <a:t>systems</a:t>
            </a:r>
          </a:p>
          <a:p>
            <a:pPr>
              <a:spcBef>
                <a:spcPts val="600"/>
              </a:spcBef>
              <a:spcAft>
                <a:spcPts val="600"/>
              </a:spcAft>
            </a:pPr>
            <a:r>
              <a:rPr lang="en-US" sz="2200" b="1" dirty="0" smtClean="0">
                <a:solidFill>
                  <a:srgbClr val="1F497D"/>
                </a:solidFill>
                <a:latin typeface="Cambria" panose="02040503050406030204" pitchFamily="18" charset="0"/>
              </a:rPr>
              <a:t>Danube Skills </a:t>
            </a:r>
            <a:r>
              <a:rPr lang="en-US" sz="2000" dirty="0" smtClean="0">
                <a:solidFill>
                  <a:schemeClr val="tx2">
                    <a:lumMod val="75000"/>
                  </a:schemeClr>
                </a:solidFill>
                <a:latin typeface="Cambria" panose="02040503050406030204" pitchFamily="18" charset="0"/>
              </a:rPr>
              <a:t>(</a:t>
            </a:r>
            <a:r>
              <a:rPr lang="en-GB" sz="2000" dirty="0" smtClean="0">
                <a:solidFill>
                  <a:schemeClr val="tx2">
                    <a:lumMod val="75000"/>
                  </a:schemeClr>
                </a:solidFill>
                <a:latin typeface="Cambria" panose="02040503050406030204" pitchFamily="18" charset="0"/>
              </a:rPr>
              <a:t>Romanian </a:t>
            </a:r>
            <a:r>
              <a:rPr lang="en-GB" sz="2000" dirty="0">
                <a:solidFill>
                  <a:schemeClr val="tx2">
                    <a:lumMod val="75000"/>
                  </a:schemeClr>
                </a:solidFill>
                <a:latin typeface="Cambria" panose="02040503050406030204" pitchFamily="18" charset="0"/>
              </a:rPr>
              <a:t>Maritime Training Centre </a:t>
            </a:r>
            <a:r>
              <a:rPr lang="en-GB" sz="2000" dirty="0" smtClean="0">
                <a:solidFill>
                  <a:schemeClr val="tx2">
                    <a:lumMod val="75000"/>
                  </a:schemeClr>
                </a:solidFill>
                <a:latin typeface="Cambria" panose="02040503050406030204" pitchFamily="18" charset="0"/>
              </a:rPr>
              <a:t>– CERONAV)</a:t>
            </a:r>
            <a:endParaRPr lang="en-US" sz="2000" b="1" dirty="0" smtClean="0">
              <a:solidFill>
                <a:schemeClr val="tx2">
                  <a:lumMod val="75000"/>
                </a:schemeClr>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Increasing </a:t>
            </a:r>
            <a:r>
              <a:rPr lang="en-US" dirty="0">
                <a:solidFill>
                  <a:schemeClr val="tx2">
                    <a:lumMod val="75000"/>
                  </a:schemeClr>
                </a:solidFill>
                <a:latin typeface="Cambria" panose="02040503050406030204" pitchFamily="18" charset="0"/>
              </a:rPr>
              <a:t>institutional capacity in Danube navigation by boosting joint transnational competences and skills in education and public development services</a:t>
            </a:r>
            <a:endParaRPr lang="en-US" sz="2200" dirty="0">
              <a:solidFill>
                <a:schemeClr val="tx2">
                  <a:lumMod val="75000"/>
                </a:schemeClr>
              </a:solidFill>
              <a:latin typeface="Cambria" panose="02040503050406030204" pitchFamily="18" charset="0"/>
            </a:endParaRPr>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Topics funded so far</a:t>
            </a:r>
            <a:endParaRPr lang="en-GB" sz="3000" dirty="0">
              <a:solidFill>
                <a:srgbClr val="4F81BD">
                  <a:lumMod val="75000"/>
                </a:srgbClr>
              </a:solidFill>
              <a:latin typeface="Cambria" panose="02040503050406030204" pitchFamily="18" charset="0"/>
            </a:endParaRPr>
          </a:p>
        </p:txBody>
      </p:sp>
      <p:sp>
        <p:nvSpPr>
          <p:cNvPr id="5" name="Rechteck 4"/>
          <p:cNvSpPr/>
          <p:nvPr/>
        </p:nvSpPr>
        <p:spPr>
          <a:xfrm>
            <a:off x="528471" y="1556792"/>
            <a:ext cx="7786550" cy="461665"/>
          </a:xfrm>
          <a:prstGeom prst="rect">
            <a:avLst/>
          </a:prstGeom>
        </p:spPr>
        <p:txBody>
          <a:bodyPr wrap="square">
            <a:spAutoFit/>
          </a:bodyPr>
          <a:lstStyle/>
          <a:p>
            <a:r>
              <a:rPr lang="de-DE" sz="2400" dirty="0" smtClean="0">
                <a:solidFill>
                  <a:srgbClr val="4F81BD"/>
                </a:solidFill>
                <a:latin typeface="Cambria" panose="02040503050406030204" pitchFamily="18" charset="0"/>
              </a:rPr>
              <a:t>Educational </a:t>
            </a:r>
            <a:r>
              <a:rPr lang="de-DE" sz="2400" dirty="0" err="1" smtClean="0">
                <a:solidFill>
                  <a:srgbClr val="4F81BD"/>
                </a:solidFill>
                <a:latin typeface="Cambria" panose="02040503050406030204" pitchFamily="18" charset="0"/>
              </a:rPr>
              <a:t>Governance</a:t>
            </a:r>
            <a:endParaRPr lang="en-US" sz="2400" dirty="0">
              <a:solidFill>
                <a:prstClr val="black"/>
              </a:solidFill>
            </a:endParaRPr>
          </a:p>
        </p:txBody>
      </p:sp>
    </p:spTree>
    <p:extLst>
      <p:ext uri="{BB962C8B-B14F-4D97-AF65-F5344CB8AC3E}">
        <p14:creationId xmlns:p14="http://schemas.microsoft.com/office/powerpoint/2010/main" xmlns="" val="1117153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5" name="Textfeld 3"/>
          <p:cNvSpPr txBox="1"/>
          <p:nvPr/>
        </p:nvSpPr>
        <p:spPr>
          <a:xfrm>
            <a:off x="683568" y="2492896"/>
            <a:ext cx="7873366" cy="2893100"/>
          </a:xfrm>
          <a:prstGeom prst="rect">
            <a:avLst/>
          </a:prstGeom>
          <a:noFill/>
          <a:ln>
            <a:noFill/>
          </a:ln>
        </p:spPr>
        <p:txBody>
          <a:bodyPr wrap="square" rtlCol="0">
            <a:spAutoFit/>
          </a:bodyPr>
          <a:lstStyle/>
          <a:p>
            <a:pPr>
              <a:spcBef>
                <a:spcPts val="600"/>
              </a:spcBef>
              <a:spcAft>
                <a:spcPts val="600"/>
              </a:spcAft>
            </a:pPr>
            <a:r>
              <a:rPr lang="en-US" sz="2200" b="1" dirty="0" smtClean="0">
                <a:solidFill>
                  <a:srgbClr val="1F497D"/>
                </a:solidFill>
                <a:latin typeface="Cambria" panose="02040503050406030204" pitchFamily="18" charset="0"/>
              </a:rPr>
              <a:t>DRIM </a:t>
            </a:r>
            <a:endParaRPr lang="en-US" sz="2200" dirty="0" smtClean="0">
              <a:solidFill>
                <a:schemeClr val="tx2">
                  <a:lumMod val="75000"/>
                </a:schemeClr>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Improving the capacity of public institutions to respond to the needs of newly arrived as well as resident migrants through effective information sharing (“Danube Compass”) </a:t>
            </a:r>
          </a:p>
          <a:p>
            <a:pPr>
              <a:spcBef>
                <a:spcPts val="600"/>
              </a:spcBef>
              <a:spcAft>
                <a:spcPts val="600"/>
              </a:spcAft>
            </a:pPr>
            <a:r>
              <a:rPr lang="en-US" sz="2200" b="1" dirty="0" smtClean="0">
                <a:solidFill>
                  <a:srgbClr val="1F497D"/>
                </a:solidFill>
                <a:latin typeface="Cambria" panose="02040503050406030204" pitchFamily="18" charset="0"/>
              </a:rPr>
              <a:t>YOUMIG </a:t>
            </a:r>
            <a:endParaRPr lang="en-US" sz="2200" dirty="0" smtClean="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Boosting the institutional capacities of local governments to enhance the scarce local evidence on youth migration, contributing to improved policymaking with a focus on human capital</a:t>
            </a:r>
            <a:endParaRPr lang="en-US" sz="2200" dirty="0">
              <a:solidFill>
                <a:schemeClr val="tx2">
                  <a:lumMod val="75000"/>
                </a:schemeClr>
              </a:solidFill>
              <a:latin typeface="Cambria" panose="02040503050406030204" pitchFamily="18" charset="0"/>
            </a:endParaRPr>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Topics funded so far</a:t>
            </a:r>
            <a:endParaRPr lang="en-GB" sz="3000" dirty="0">
              <a:solidFill>
                <a:srgbClr val="4F81BD">
                  <a:lumMod val="75000"/>
                </a:srgbClr>
              </a:solidFill>
              <a:latin typeface="Cambria" panose="02040503050406030204" pitchFamily="18" charset="0"/>
            </a:endParaRPr>
          </a:p>
        </p:txBody>
      </p:sp>
      <p:sp>
        <p:nvSpPr>
          <p:cNvPr id="5" name="Rechteck 4"/>
          <p:cNvSpPr/>
          <p:nvPr/>
        </p:nvSpPr>
        <p:spPr>
          <a:xfrm>
            <a:off x="524659" y="1700808"/>
            <a:ext cx="7786550" cy="461665"/>
          </a:xfrm>
          <a:prstGeom prst="rect">
            <a:avLst/>
          </a:prstGeom>
        </p:spPr>
        <p:txBody>
          <a:bodyPr wrap="square">
            <a:spAutoFit/>
          </a:bodyPr>
          <a:lstStyle/>
          <a:p>
            <a:r>
              <a:rPr lang="de-DE" sz="2400" dirty="0" err="1" smtClean="0">
                <a:solidFill>
                  <a:srgbClr val="4F81BD"/>
                </a:solidFill>
                <a:latin typeface="Cambria" panose="02040503050406030204" pitchFamily="18" charset="0"/>
              </a:rPr>
              <a:t>Demographic</a:t>
            </a:r>
            <a:r>
              <a:rPr lang="de-DE" sz="2400" dirty="0" smtClean="0">
                <a:solidFill>
                  <a:srgbClr val="4F81BD"/>
                </a:solidFill>
                <a:latin typeface="Cambria" panose="02040503050406030204" pitchFamily="18" charset="0"/>
              </a:rPr>
              <a:t> Change / Migration</a:t>
            </a:r>
            <a:endParaRPr lang="en-US" sz="2400" dirty="0">
              <a:solidFill>
                <a:prstClr val="black"/>
              </a:solidFill>
            </a:endParaRPr>
          </a:p>
        </p:txBody>
      </p:sp>
    </p:spTree>
    <p:extLst>
      <p:ext uri="{BB962C8B-B14F-4D97-AF65-F5344CB8AC3E}">
        <p14:creationId xmlns:p14="http://schemas.microsoft.com/office/powerpoint/2010/main" xmlns="" val="1508253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5" name="Textfeld 3"/>
          <p:cNvSpPr txBox="1"/>
          <p:nvPr/>
        </p:nvSpPr>
        <p:spPr>
          <a:xfrm>
            <a:off x="803090" y="2128568"/>
            <a:ext cx="7873366" cy="4401205"/>
          </a:xfrm>
          <a:prstGeom prst="rect">
            <a:avLst/>
          </a:prstGeom>
          <a:noFill/>
          <a:ln>
            <a:noFill/>
          </a:ln>
        </p:spPr>
        <p:txBody>
          <a:bodyPr wrap="square" rtlCol="0">
            <a:spAutoFit/>
          </a:bodyPr>
          <a:lstStyle/>
          <a:p>
            <a:pPr>
              <a:spcBef>
                <a:spcPts val="600"/>
              </a:spcBef>
              <a:spcAft>
                <a:spcPts val="600"/>
              </a:spcAft>
            </a:pPr>
            <a:r>
              <a:rPr lang="en-US" sz="2200" b="1" dirty="0" smtClean="0">
                <a:solidFill>
                  <a:srgbClr val="1F497D"/>
                </a:solidFill>
                <a:latin typeface="Cambria" panose="02040503050406030204" pitchFamily="18" charset="0"/>
              </a:rPr>
              <a:t>AgriGo4Cities </a:t>
            </a:r>
            <a:endParaRPr lang="en-US" sz="2200" dirty="0" smtClean="0">
              <a:solidFill>
                <a:schemeClr val="tx2">
                  <a:lumMod val="75000"/>
                </a:schemeClr>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Participatory (</a:t>
            </a:r>
            <a:r>
              <a:rPr lang="en-US" dirty="0" err="1" smtClean="0">
                <a:solidFill>
                  <a:schemeClr val="tx2">
                    <a:lumMod val="75000"/>
                  </a:schemeClr>
                </a:solidFill>
                <a:latin typeface="Cambria" panose="02040503050406030204" pitchFamily="18" charset="0"/>
              </a:rPr>
              <a:t>Peri</a:t>
            </a:r>
            <a:r>
              <a:rPr lang="en-US" dirty="0" smtClean="0">
                <a:solidFill>
                  <a:schemeClr val="tx2">
                    <a:lumMod val="75000"/>
                  </a:schemeClr>
                </a:solidFill>
                <a:latin typeface="Cambria" panose="02040503050406030204" pitchFamily="18" charset="0"/>
              </a:rPr>
              <a:t>-)Urban Agriculture (UPA) for improving institutional capacities in order to tackle socio-economic exclusion of vulnerable groups and to stimulate sustainable urban development </a:t>
            </a:r>
          </a:p>
          <a:p>
            <a:pPr>
              <a:spcBef>
                <a:spcPts val="600"/>
              </a:spcBef>
              <a:spcAft>
                <a:spcPts val="600"/>
              </a:spcAft>
            </a:pPr>
            <a:r>
              <a:rPr lang="en-US" sz="2200" b="1" dirty="0" smtClean="0">
                <a:solidFill>
                  <a:srgbClr val="1F497D"/>
                </a:solidFill>
                <a:latin typeface="Cambria" panose="02040503050406030204" pitchFamily="18" charset="0"/>
              </a:rPr>
              <a:t>ATTRACTIVE DANUBE </a:t>
            </a:r>
            <a:endParaRPr lang="en-US" sz="2200" dirty="0" smtClean="0">
              <a:solidFill>
                <a:srgbClr val="1F497D"/>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Strengthening </a:t>
            </a:r>
            <a:r>
              <a:rPr lang="en-US" dirty="0">
                <a:solidFill>
                  <a:schemeClr val="tx2">
                    <a:lumMod val="75000"/>
                  </a:schemeClr>
                </a:solidFill>
                <a:latin typeface="Cambria" panose="02040503050406030204" pitchFamily="18" charset="0"/>
              </a:rPr>
              <a:t>multilevel and transnational governance and institutional capacities of policy </a:t>
            </a:r>
            <a:r>
              <a:rPr lang="en-US" dirty="0" smtClean="0">
                <a:solidFill>
                  <a:schemeClr val="tx2">
                    <a:lumMod val="75000"/>
                  </a:schemeClr>
                </a:solidFill>
                <a:latin typeface="Cambria" panose="02040503050406030204" pitchFamily="18" charset="0"/>
              </a:rPr>
              <a:t>by </a:t>
            </a:r>
            <a:r>
              <a:rPr lang="en-US" dirty="0">
                <a:solidFill>
                  <a:schemeClr val="tx2">
                    <a:lumMod val="75000"/>
                  </a:schemeClr>
                </a:solidFill>
                <a:latin typeface="Cambria" panose="02040503050406030204" pitchFamily="18" charset="0"/>
              </a:rPr>
              <a:t>establishing a perma­nent common transnational platform for monitoring territorial </a:t>
            </a:r>
            <a:r>
              <a:rPr lang="en-US" dirty="0" smtClean="0">
                <a:solidFill>
                  <a:schemeClr val="tx2">
                    <a:lumMod val="75000"/>
                  </a:schemeClr>
                </a:solidFill>
                <a:latin typeface="Cambria" panose="02040503050406030204" pitchFamily="18" charset="0"/>
              </a:rPr>
              <a:t>attractiveness</a:t>
            </a:r>
            <a:endParaRPr lang="en-US" dirty="0">
              <a:solidFill>
                <a:schemeClr val="tx2">
                  <a:lumMod val="75000"/>
                </a:schemeClr>
              </a:solidFill>
              <a:latin typeface="Cambria" panose="02040503050406030204" pitchFamily="18" charset="0"/>
            </a:endParaRPr>
          </a:p>
          <a:p>
            <a:pPr>
              <a:spcBef>
                <a:spcPts val="600"/>
              </a:spcBef>
              <a:spcAft>
                <a:spcPts val="600"/>
              </a:spcAft>
            </a:pPr>
            <a:r>
              <a:rPr lang="en-US" sz="2200" b="1" dirty="0" smtClean="0">
                <a:solidFill>
                  <a:srgbClr val="1F497D"/>
                </a:solidFill>
                <a:latin typeface="Cambria" panose="02040503050406030204" pitchFamily="18" charset="0"/>
              </a:rPr>
              <a:t>RARE</a:t>
            </a:r>
          </a:p>
          <a:p>
            <a:pPr marL="342900" indent="-342900">
              <a:spcBef>
                <a:spcPts val="600"/>
              </a:spcBef>
              <a:spcAft>
                <a:spcPts val="600"/>
              </a:spcAft>
              <a:buFont typeface="Wingdings" panose="05000000000000000000" pitchFamily="2" charset="2"/>
              <a:buChar char="Ø"/>
            </a:pPr>
            <a:r>
              <a:rPr lang="en-US" dirty="0" smtClean="0">
                <a:solidFill>
                  <a:schemeClr val="tx2">
                    <a:lumMod val="75000"/>
                  </a:schemeClr>
                </a:solidFill>
                <a:latin typeface="Cambria" panose="02040503050406030204" pitchFamily="18" charset="0"/>
              </a:rPr>
              <a:t>Enhancing </a:t>
            </a:r>
            <a:r>
              <a:rPr lang="en-US" dirty="0">
                <a:solidFill>
                  <a:schemeClr val="tx2">
                    <a:lumMod val="75000"/>
                  </a:schemeClr>
                </a:solidFill>
                <a:latin typeface="Cambria" panose="02040503050406030204" pitchFamily="18" charset="0"/>
              </a:rPr>
              <a:t>the capacities of and cooperation among actors having a stake in the </a:t>
            </a:r>
            <a:r>
              <a:rPr lang="en-US" dirty="0" err="1">
                <a:solidFill>
                  <a:schemeClr val="tx2">
                    <a:lumMod val="75000"/>
                  </a:schemeClr>
                </a:solidFill>
                <a:latin typeface="Cambria" panose="02040503050406030204" pitchFamily="18" charset="0"/>
              </a:rPr>
              <a:t>labour</a:t>
            </a:r>
            <a:r>
              <a:rPr lang="en-US" dirty="0">
                <a:solidFill>
                  <a:schemeClr val="tx2">
                    <a:lumMod val="75000"/>
                  </a:schemeClr>
                </a:solidFill>
                <a:latin typeface="Cambria" panose="02040503050406030204" pitchFamily="18" charset="0"/>
              </a:rPr>
              <a:t> market participation of the Roma in order to better exploit their economic potential</a:t>
            </a:r>
          </a:p>
        </p:txBody>
      </p:sp>
      <p:sp>
        <p:nvSpPr>
          <p:cNvPr id="6"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Topics funded so far</a:t>
            </a:r>
            <a:endParaRPr lang="en-GB" sz="3000" dirty="0">
              <a:solidFill>
                <a:srgbClr val="4F81BD">
                  <a:lumMod val="75000"/>
                </a:srgbClr>
              </a:solidFill>
              <a:latin typeface="Cambria" panose="02040503050406030204" pitchFamily="18" charset="0"/>
            </a:endParaRPr>
          </a:p>
        </p:txBody>
      </p:sp>
      <p:sp>
        <p:nvSpPr>
          <p:cNvPr id="5" name="Rechteck 4"/>
          <p:cNvSpPr/>
          <p:nvPr/>
        </p:nvSpPr>
        <p:spPr>
          <a:xfrm>
            <a:off x="539552" y="1588459"/>
            <a:ext cx="7786550" cy="461665"/>
          </a:xfrm>
          <a:prstGeom prst="rect">
            <a:avLst/>
          </a:prstGeom>
        </p:spPr>
        <p:txBody>
          <a:bodyPr wrap="square">
            <a:spAutoFit/>
          </a:bodyPr>
          <a:lstStyle/>
          <a:p>
            <a:r>
              <a:rPr lang="de-DE" sz="2400" dirty="0" err="1" smtClean="0">
                <a:solidFill>
                  <a:srgbClr val="4F81BD"/>
                </a:solidFill>
                <a:latin typeface="Cambria" panose="02040503050406030204" pitchFamily="18" charset="0"/>
              </a:rPr>
              <a:t>Participation</a:t>
            </a:r>
            <a:r>
              <a:rPr lang="de-DE" sz="2400" dirty="0" smtClean="0">
                <a:solidFill>
                  <a:srgbClr val="4F81BD"/>
                </a:solidFill>
                <a:latin typeface="Cambria" panose="02040503050406030204" pitchFamily="18" charset="0"/>
              </a:rPr>
              <a:t> / </a:t>
            </a:r>
            <a:r>
              <a:rPr lang="de-DE" sz="2400" dirty="0" err="1" smtClean="0">
                <a:solidFill>
                  <a:srgbClr val="4F81BD"/>
                </a:solidFill>
                <a:latin typeface="Cambria" panose="02040503050406030204" pitchFamily="18" charset="0"/>
              </a:rPr>
              <a:t>Inclusion</a:t>
            </a:r>
            <a:endParaRPr lang="en-US" sz="2400" dirty="0">
              <a:solidFill>
                <a:prstClr val="black"/>
              </a:solidFill>
            </a:endParaRPr>
          </a:p>
        </p:txBody>
      </p:sp>
    </p:spTree>
    <p:extLst>
      <p:ext uri="{BB962C8B-B14F-4D97-AF65-F5344CB8AC3E}">
        <p14:creationId xmlns:p14="http://schemas.microsoft.com/office/powerpoint/2010/main" xmlns="" val="8158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72008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1" name="Rechteck 1"/>
          <p:cNvSpPr/>
          <p:nvPr/>
        </p:nvSpPr>
        <p:spPr>
          <a:xfrm>
            <a:off x="659073" y="1628800"/>
            <a:ext cx="7786550" cy="461665"/>
          </a:xfrm>
          <a:prstGeom prst="rect">
            <a:avLst/>
          </a:prstGeom>
        </p:spPr>
        <p:txBody>
          <a:bodyPr wrap="square">
            <a:spAutoFit/>
          </a:bodyPr>
          <a:lstStyle/>
          <a:p>
            <a:r>
              <a:rPr lang="de-DE" sz="2400" b="1" dirty="0" smtClean="0">
                <a:solidFill>
                  <a:schemeClr val="accent1"/>
                </a:solidFill>
                <a:latin typeface="Cambria" panose="02040503050406030204" pitchFamily="18" charset="0"/>
              </a:rPr>
              <a:t>Good Practice Expample: DRIM</a:t>
            </a:r>
            <a:endParaRPr lang="en-US" sz="2400" b="1" dirty="0"/>
          </a:p>
        </p:txBody>
      </p:sp>
      <p:sp>
        <p:nvSpPr>
          <p:cNvPr id="5" name="Cím 1"/>
          <p:cNvSpPr txBox="1">
            <a:spLocks/>
          </p:cNvSpPr>
          <p:nvPr/>
        </p:nvSpPr>
        <p:spPr>
          <a:xfrm>
            <a:off x="3419872" y="476672"/>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Topics funded so far</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312404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1043608" y="2138772"/>
            <a:ext cx="6696744" cy="122413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4F81BD">
                    <a:lumMod val="75000"/>
                  </a:srgbClr>
                </a:solidFill>
                <a:latin typeface="Cambria" panose="02040503050406030204" pitchFamily="18" charset="0"/>
              </a:rPr>
              <a:t>S.O. 4.1</a:t>
            </a:r>
          </a:p>
          <a:p>
            <a:endParaRPr lang="en-US" sz="3000" b="1" dirty="0">
              <a:solidFill>
                <a:srgbClr val="4F81BD">
                  <a:lumMod val="75000"/>
                </a:srgbClr>
              </a:solidFill>
              <a:latin typeface="Cambria" panose="02040503050406030204" pitchFamily="18" charset="0"/>
            </a:endParaRPr>
          </a:p>
          <a:p>
            <a:pPr>
              <a:spcBef>
                <a:spcPts val="600"/>
              </a:spcBef>
              <a:spcAft>
                <a:spcPts val="600"/>
              </a:spcAft>
            </a:pPr>
            <a:r>
              <a:rPr lang="en-US" sz="3000" b="1" dirty="0" smtClean="0">
                <a:solidFill>
                  <a:srgbClr val="4F81BD">
                    <a:lumMod val="75000"/>
                  </a:srgbClr>
                </a:solidFill>
                <a:latin typeface="Cambria" panose="02040503050406030204" pitchFamily="18" charset="0"/>
              </a:rPr>
              <a:t>Topics covered by 3</a:t>
            </a:r>
            <a:r>
              <a:rPr lang="en-US" sz="3000" b="1" baseline="30000" dirty="0" smtClean="0">
                <a:solidFill>
                  <a:srgbClr val="4F81BD">
                    <a:lumMod val="75000"/>
                  </a:srgbClr>
                </a:solidFill>
                <a:latin typeface="Cambria" panose="02040503050406030204" pitchFamily="18" charset="0"/>
              </a:rPr>
              <a:t>rd</a:t>
            </a:r>
            <a:r>
              <a:rPr lang="en-US" sz="3000" b="1" dirty="0" smtClean="0">
                <a:solidFill>
                  <a:srgbClr val="4F81BD">
                    <a:lumMod val="75000"/>
                  </a:srgbClr>
                </a:solidFill>
                <a:latin typeface="Cambria" panose="02040503050406030204" pitchFamily="18" charset="0"/>
              </a:rPr>
              <a:t> </a:t>
            </a:r>
            <a:r>
              <a:rPr lang="en-US" sz="3000" b="1" dirty="0" err="1" smtClean="0">
                <a:solidFill>
                  <a:srgbClr val="4F81BD">
                    <a:lumMod val="75000"/>
                  </a:srgbClr>
                </a:solidFill>
                <a:latin typeface="Cambria" panose="02040503050406030204" pitchFamily="18" charset="0"/>
              </a:rPr>
              <a:t>CfP</a:t>
            </a:r>
            <a:endParaRPr lang="en-US" sz="3000" b="1" dirty="0" smtClean="0">
              <a:solidFill>
                <a:srgbClr val="4F81BD">
                  <a:lumMod val="75000"/>
                </a:srgbClr>
              </a:solidFill>
              <a:latin typeface="Cambria" panose="02040503050406030204" pitchFamily="18" charset="0"/>
            </a:endParaRPr>
          </a:p>
          <a:p>
            <a:pPr>
              <a:spcBef>
                <a:spcPts val="600"/>
              </a:spcBef>
              <a:spcAft>
                <a:spcPts val="600"/>
              </a:spcAft>
            </a:pPr>
            <a:r>
              <a:rPr lang="en-US" sz="3000" b="1" i="1" dirty="0" smtClean="0">
                <a:solidFill>
                  <a:srgbClr val="4F81BD">
                    <a:lumMod val="75000"/>
                  </a:srgbClr>
                </a:solidFill>
                <a:latin typeface="Cambria" panose="02040503050406030204" pitchFamily="18" charset="0"/>
              </a:rPr>
              <a:t>EUSDR Inputs</a:t>
            </a:r>
            <a:endParaRPr lang="en-GB" sz="3000" b="1" i="1"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43220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1115616" y="2060848"/>
            <a:ext cx="6696744" cy="23042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4F81BD">
                    <a:lumMod val="75000"/>
                  </a:srgbClr>
                </a:solidFill>
                <a:latin typeface="Cambria" panose="02040503050406030204" pitchFamily="18" charset="0"/>
              </a:rPr>
              <a:t>DTP </a:t>
            </a:r>
          </a:p>
          <a:p>
            <a:endParaRPr lang="en-US" sz="3000" b="1" dirty="0" smtClean="0">
              <a:solidFill>
                <a:srgbClr val="4F81BD">
                  <a:lumMod val="75000"/>
                </a:srgbClr>
              </a:solidFill>
              <a:latin typeface="Cambria" panose="02040503050406030204" pitchFamily="18" charset="0"/>
            </a:endParaRPr>
          </a:p>
          <a:p>
            <a:pPr>
              <a:spcBef>
                <a:spcPts val="600"/>
              </a:spcBef>
              <a:spcAft>
                <a:spcPts val="600"/>
              </a:spcAft>
            </a:pPr>
            <a:r>
              <a:rPr lang="en-US" sz="3000" b="1" dirty="0">
                <a:solidFill>
                  <a:srgbClr val="4F81BD">
                    <a:lumMod val="75000"/>
                  </a:srgbClr>
                </a:solidFill>
                <a:latin typeface="Cambria" panose="02040503050406030204" pitchFamily="18" charset="0"/>
              </a:rPr>
              <a:t>G</a:t>
            </a:r>
            <a:r>
              <a:rPr lang="en-US" sz="3000" b="1" dirty="0" smtClean="0">
                <a:solidFill>
                  <a:srgbClr val="4F81BD">
                    <a:lumMod val="75000"/>
                  </a:srgbClr>
                </a:solidFill>
                <a:latin typeface="Cambria" panose="02040503050406030204" pitchFamily="18" charset="0"/>
              </a:rPr>
              <a:t>eneral framework </a:t>
            </a:r>
          </a:p>
          <a:p>
            <a:pPr>
              <a:spcBef>
                <a:spcPts val="600"/>
              </a:spcBef>
              <a:spcAft>
                <a:spcPts val="600"/>
              </a:spcAft>
            </a:pPr>
            <a:r>
              <a:rPr lang="en-US" sz="3000" b="1" dirty="0" smtClean="0">
                <a:solidFill>
                  <a:srgbClr val="4F81BD">
                    <a:lumMod val="75000"/>
                  </a:srgbClr>
                </a:solidFill>
                <a:latin typeface="Cambria" panose="02040503050406030204" pitchFamily="18" charset="0"/>
              </a:rPr>
              <a:t>Main Elements 3</a:t>
            </a:r>
            <a:r>
              <a:rPr lang="en-US" sz="3000" b="1" baseline="30000" dirty="0" smtClean="0">
                <a:solidFill>
                  <a:srgbClr val="4F81BD">
                    <a:lumMod val="75000"/>
                  </a:srgbClr>
                </a:solidFill>
                <a:latin typeface="Cambria" panose="02040503050406030204" pitchFamily="18" charset="0"/>
              </a:rPr>
              <a:t>rd</a:t>
            </a:r>
            <a:r>
              <a:rPr lang="en-US" sz="3000" b="1" dirty="0" smtClean="0">
                <a:solidFill>
                  <a:srgbClr val="4F81BD">
                    <a:lumMod val="75000"/>
                  </a:srgbClr>
                </a:solidFill>
                <a:latin typeface="Cambria" panose="02040503050406030204" pitchFamily="18" charset="0"/>
              </a:rPr>
              <a:t> </a:t>
            </a:r>
            <a:r>
              <a:rPr lang="en-US" sz="3000" b="1" dirty="0" err="1">
                <a:solidFill>
                  <a:srgbClr val="4F81BD">
                    <a:lumMod val="75000"/>
                  </a:srgbClr>
                </a:solidFill>
                <a:latin typeface="Cambria" panose="02040503050406030204" pitchFamily="18" charset="0"/>
              </a:rPr>
              <a:t>CfP</a:t>
            </a:r>
            <a:endParaRPr lang="en-GB" sz="3000" b="1"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4275944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1" name="Rechteck 1"/>
          <p:cNvSpPr/>
          <p:nvPr/>
        </p:nvSpPr>
        <p:spPr>
          <a:xfrm>
            <a:off x="688090" y="1700808"/>
            <a:ext cx="7786550" cy="830997"/>
          </a:xfrm>
          <a:prstGeom prst="rect">
            <a:avLst/>
          </a:prstGeom>
        </p:spPr>
        <p:txBody>
          <a:bodyPr wrap="square">
            <a:spAutoFit/>
          </a:bodyPr>
          <a:lstStyle/>
          <a:p>
            <a:r>
              <a:rPr lang="de-DE" sz="2400" b="1" dirty="0" smtClean="0">
                <a:solidFill>
                  <a:schemeClr val="accent1"/>
                </a:solidFill>
                <a:latin typeface="Cambria" panose="02040503050406030204" pitchFamily="18" charset="0"/>
              </a:rPr>
              <a:t>Expected Results according to original Cooperation Programme</a:t>
            </a:r>
            <a:endParaRPr lang="en-US" sz="2400" b="1" dirty="0"/>
          </a:p>
        </p:txBody>
      </p:sp>
      <p:sp>
        <p:nvSpPr>
          <p:cNvPr id="12" name="Abgerundetes Rechteck 6"/>
          <p:cNvSpPr/>
          <p:nvPr/>
        </p:nvSpPr>
        <p:spPr>
          <a:xfrm>
            <a:off x="657701" y="2780928"/>
            <a:ext cx="7882291" cy="3312368"/>
          </a:xfrm>
          <a:prstGeom prst="round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tx2">
                  <a:lumMod val="75000"/>
                </a:schemeClr>
              </a:buClr>
            </a:pPr>
            <a:r>
              <a:rPr lang="en-US" i="1" dirty="0" smtClean="0">
                <a:solidFill>
                  <a:srgbClr val="1F497D"/>
                </a:solidFill>
                <a:latin typeface="Cambria" panose="02040503050406030204" pitchFamily="18" charset="0"/>
              </a:rPr>
              <a:t>Improved capacities of public institutions and stakeholders to tackle major societal challenges in fields such as</a:t>
            </a:r>
          </a:p>
          <a:p>
            <a:pPr>
              <a:buClr>
                <a:schemeClr val="tx2">
                  <a:lumMod val="75000"/>
                </a:schemeClr>
              </a:buClr>
            </a:pPr>
            <a:endParaRPr lang="en-US" sz="1200" i="1" dirty="0" smtClean="0">
              <a:solidFill>
                <a:srgbClr val="1F497D"/>
              </a:solidFill>
              <a:latin typeface="Cambria" panose="02040503050406030204" pitchFamily="18" charset="0"/>
            </a:endParaRP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Demographic change and migration</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Inclusion of vulnerable and marginalized groups, esp. Roma communities </a:t>
            </a:r>
          </a:p>
          <a:p>
            <a:pPr marL="285750" indent="-285750">
              <a:buClr>
                <a:schemeClr val="tx2">
                  <a:lumMod val="75000"/>
                </a:schemeClr>
              </a:buClr>
              <a:buFont typeface="Calibri" panose="020F0502020204030204" pitchFamily="34" charset="0"/>
              <a:buChar char="-"/>
            </a:pPr>
            <a:r>
              <a:rPr lang="en-US" sz="2000" i="1" dirty="0" err="1" smtClean="0">
                <a:solidFill>
                  <a:srgbClr val="1F497D"/>
                </a:solidFill>
                <a:latin typeface="Cambria" panose="02040503050406030204" pitchFamily="18" charset="0"/>
              </a:rPr>
              <a:t>Labour</a:t>
            </a:r>
            <a:r>
              <a:rPr lang="en-US" sz="2000" i="1" dirty="0" smtClean="0">
                <a:solidFill>
                  <a:srgbClr val="1F497D"/>
                </a:solidFill>
                <a:latin typeface="Cambria" panose="02040503050406030204" pitchFamily="18" charset="0"/>
              </a:rPr>
              <a:t> market policies, education systems &amp; policies</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Participatory planning processes and involvement of civil society </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Urban-rural cooperation and partnership</a:t>
            </a:r>
          </a:p>
          <a:p>
            <a:pPr marL="285750" indent="-285750">
              <a:buClr>
                <a:schemeClr val="tx2">
                  <a:lumMod val="75000"/>
                </a:schemeClr>
              </a:buClr>
              <a:buFont typeface="Calibri" panose="020F0502020204030204" pitchFamily="34" charset="0"/>
              <a:buChar char="-"/>
            </a:pPr>
            <a:r>
              <a:rPr lang="en-US" sz="2000" i="1" dirty="0" smtClean="0">
                <a:solidFill>
                  <a:srgbClr val="1F497D"/>
                </a:solidFill>
                <a:latin typeface="Cambria" panose="02040503050406030204" pitchFamily="18" charset="0"/>
              </a:rPr>
              <a:t>Cooperation on safety, justice and security</a:t>
            </a:r>
          </a:p>
          <a:p>
            <a:pPr>
              <a:buClr>
                <a:schemeClr val="tx2">
                  <a:lumMod val="75000"/>
                </a:schemeClr>
              </a:buClr>
            </a:pPr>
            <a:endParaRPr lang="en-US" sz="1400" i="1" dirty="0">
              <a:solidFill>
                <a:srgbClr val="1F497D"/>
              </a:solidFill>
            </a:endParaRPr>
          </a:p>
        </p:txBody>
      </p:sp>
      <p:sp>
        <p:nvSpPr>
          <p:cNvPr id="6" name="Cím 1"/>
          <p:cNvSpPr txBox="1">
            <a:spLocks/>
          </p:cNvSpPr>
          <p:nvPr/>
        </p:nvSpPr>
        <p:spPr>
          <a:xfrm>
            <a:off x="3419872" y="404664"/>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focus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1786173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1" name="Rechteck 1"/>
          <p:cNvSpPr/>
          <p:nvPr/>
        </p:nvSpPr>
        <p:spPr>
          <a:xfrm>
            <a:off x="679017" y="1628800"/>
            <a:ext cx="7786550" cy="1077218"/>
          </a:xfrm>
          <a:prstGeom prst="rect">
            <a:avLst/>
          </a:prstGeom>
        </p:spPr>
        <p:txBody>
          <a:bodyPr wrap="square">
            <a:spAutoFit/>
          </a:bodyPr>
          <a:lstStyle/>
          <a:p>
            <a:r>
              <a:rPr lang="de-DE" sz="2400" b="1" dirty="0" smtClean="0">
                <a:solidFill>
                  <a:srgbClr val="4F81BD"/>
                </a:solidFill>
                <a:latin typeface="Cambria" panose="02040503050406030204" pitchFamily="18" charset="0"/>
              </a:rPr>
              <a:t>Highlighted</a:t>
            </a:r>
            <a:r>
              <a:rPr lang="de-DE" sz="2400" b="1" dirty="0" smtClean="0">
                <a:solidFill>
                  <a:schemeClr val="accent1"/>
                </a:solidFill>
                <a:latin typeface="Cambria" panose="02040503050406030204" pitchFamily="18" charset="0"/>
              </a:rPr>
              <a:t> topics under 3rd CfP </a:t>
            </a:r>
          </a:p>
          <a:p>
            <a:r>
              <a:rPr lang="de-DE" sz="2000" dirty="0" smtClean="0">
                <a:solidFill>
                  <a:schemeClr val="accent1"/>
                </a:solidFill>
                <a:latin typeface="Cambria" panose="02040503050406030204" pitchFamily="18" charset="0"/>
              </a:rPr>
              <a:t>(</a:t>
            </a:r>
            <a:r>
              <a:rPr lang="de-DE" sz="2000" u="sng" dirty="0" smtClean="0">
                <a:solidFill>
                  <a:schemeClr val="accent1"/>
                </a:solidFill>
                <a:latin typeface="Cambria" panose="02040503050406030204" pitchFamily="18" charset="0"/>
              </a:rPr>
              <a:t>not replacing or limiting the original scope of S.O. 4.1 </a:t>
            </a:r>
            <a:r>
              <a:rPr lang="de-DE" sz="2000" dirty="0" smtClean="0">
                <a:solidFill>
                  <a:schemeClr val="accent1"/>
                </a:solidFill>
                <a:latin typeface="Cambria" panose="02040503050406030204" pitchFamily="18" charset="0"/>
              </a:rPr>
              <a:t>but complementing and specifying it for avoiding duplications) </a:t>
            </a:r>
            <a:endParaRPr lang="en-US" sz="2000" dirty="0"/>
          </a:p>
        </p:txBody>
      </p:sp>
      <p:sp>
        <p:nvSpPr>
          <p:cNvPr id="12" name="Abgerundetes Rechteck 6"/>
          <p:cNvSpPr/>
          <p:nvPr/>
        </p:nvSpPr>
        <p:spPr>
          <a:xfrm>
            <a:off x="657700" y="2924944"/>
            <a:ext cx="7882291" cy="3168352"/>
          </a:xfrm>
          <a:prstGeom prst="round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Tx/>
              <a:buChar char="-"/>
            </a:pPr>
            <a:r>
              <a:rPr lang="en-GB" i="1" dirty="0">
                <a:solidFill>
                  <a:schemeClr val="tx2">
                    <a:lumMod val="75000"/>
                  </a:schemeClr>
                </a:solidFill>
                <a:latin typeface="Cambria" panose="02040503050406030204" pitchFamily="18" charset="0"/>
              </a:rPr>
              <a:t>Education: Stronger focus on increasing the educational attainment, recognition of skill-level across borders and provision of educational services for vulnerable / marginalised groups </a:t>
            </a:r>
          </a:p>
          <a:p>
            <a:pPr marL="342900" indent="-342900">
              <a:buFontTx/>
              <a:buChar char="-"/>
            </a:pPr>
            <a:r>
              <a:rPr lang="en-GB" i="1" dirty="0">
                <a:solidFill>
                  <a:schemeClr val="tx2">
                    <a:lumMod val="75000"/>
                  </a:schemeClr>
                </a:solidFill>
                <a:latin typeface="Cambria" panose="02040503050406030204" pitchFamily="18" charset="0"/>
              </a:rPr>
              <a:t>Migration: stronger focus on labour market implication, inclusive approaches regarding specific target groups (e.g. woman, low skilled) and service provision (e.g. health care or housing); </a:t>
            </a:r>
          </a:p>
          <a:p>
            <a:pPr marL="342900" indent="-342900">
              <a:buFontTx/>
              <a:buChar char="-"/>
            </a:pPr>
            <a:r>
              <a:rPr lang="en-US" i="1" dirty="0" err="1">
                <a:solidFill>
                  <a:schemeClr val="tx2">
                    <a:lumMod val="75000"/>
                  </a:schemeClr>
                </a:solidFill>
                <a:latin typeface="Cambria" panose="02040503050406030204" pitchFamily="18" charset="0"/>
              </a:rPr>
              <a:t>Labour</a:t>
            </a:r>
            <a:r>
              <a:rPr lang="en-US" i="1" dirty="0">
                <a:solidFill>
                  <a:schemeClr val="tx2">
                    <a:lumMod val="75000"/>
                  </a:schemeClr>
                </a:solidFill>
                <a:latin typeface="Cambria" panose="02040503050406030204" pitchFamily="18" charset="0"/>
              </a:rPr>
              <a:t> market policies: stronger focus on youth and access to quality employment for specific target groups (e.g. youth, elderly, woman, vulnerable groups). </a:t>
            </a:r>
          </a:p>
          <a:p>
            <a:pPr marL="342900" indent="-342900">
              <a:buFontTx/>
              <a:buChar char="-"/>
            </a:pPr>
            <a:r>
              <a:rPr lang="en-GB" i="1" dirty="0">
                <a:solidFill>
                  <a:schemeClr val="tx2">
                    <a:lumMod val="75000"/>
                  </a:schemeClr>
                </a:solidFill>
                <a:latin typeface="Cambria" panose="02040503050406030204" pitchFamily="18" charset="0"/>
              </a:rPr>
              <a:t>Active citizenship and sustainable democracy </a:t>
            </a:r>
          </a:p>
          <a:p>
            <a:pPr>
              <a:buClr>
                <a:schemeClr val="tx2">
                  <a:lumMod val="75000"/>
                </a:schemeClr>
              </a:buClr>
            </a:pPr>
            <a:endParaRPr lang="en-US" sz="1400" i="1" dirty="0">
              <a:solidFill>
                <a:srgbClr val="1F497D"/>
              </a:solidFill>
            </a:endParaRPr>
          </a:p>
        </p:txBody>
      </p:sp>
      <p:sp>
        <p:nvSpPr>
          <p:cNvPr id="6" name="Cím 1"/>
          <p:cNvSpPr txBox="1">
            <a:spLocks/>
          </p:cNvSpPr>
          <p:nvPr/>
        </p:nvSpPr>
        <p:spPr>
          <a:xfrm>
            <a:off x="3419872" y="404664"/>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focus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740727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340253" y="1700808"/>
            <a:ext cx="8352928" cy="656523"/>
          </a:xfrm>
        </p:spPr>
        <p:txBody>
          <a:bodyPr>
            <a:noAutofit/>
          </a:bodyPr>
          <a:lstStyle/>
          <a:p>
            <a:r>
              <a:rPr lang="en-US" sz="2400" b="1" dirty="0" smtClean="0">
                <a:solidFill>
                  <a:srgbClr val="4F81BD"/>
                </a:solidFill>
                <a:latin typeface="Cambria" panose="02040503050406030204" pitchFamily="18" charset="0"/>
              </a:rPr>
              <a:t>Key points to </a:t>
            </a:r>
            <a:r>
              <a:rPr lang="en-US" sz="2400" b="1" dirty="0">
                <a:solidFill>
                  <a:srgbClr val="4F81BD"/>
                </a:solidFill>
                <a:latin typeface="Cambria" panose="02040503050406030204" pitchFamily="18" charset="0"/>
              </a:rPr>
              <a:t>consider when </a:t>
            </a:r>
            <a:r>
              <a:rPr lang="en-US" sz="2400" b="1" dirty="0" smtClean="0">
                <a:solidFill>
                  <a:srgbClr val="4F81BD"/>
                </a:solidFill>
                <a:latin typeface="Cambria" panose="02040503050406030204" pitchFamily="18" charset="0"/>
              </a:rPr>
              <a:t>applying under S.O.4.1</a:t>
            </a:r>
            <a:endParaRPr lang="en-US" sz="2000" b="1" dirty="0" smtClean="0">
              <a:solidFill>
                <a:srgbClr val="4F81BD"/>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11" name="Rectangle 10"/>
          <p:cNvSpPr/>
          <p:nvPr/>
        </p:nvSpPr>
        <p:spPr>
          <a:xfrm>
            <a:off x="631743" y="2420888"/>
            <a:ext cx="8280920" cy="3554819"/>
          </a:xfrm>
          <a:prstGeom prst="rect">
            <a:avLst/>
          </a:prstGeom>
        </p:spPr>
        <p:txBody>
          <a:bodyPr wrap="square">
            <a:spAutoFit/>
          </a:bodyPr>
          <a:lstStyle/>
          <a:p>
            <a:pPr marL="342900" indent="-342900">
              <a:spcBef>
                <a:spcPts val="600"/>
              </a:spcBef>
              <a:spcAft>
                <a:spcPts val="600"/>
              </a:spcAft>
              <a:buFontTx/>
              <a:buChar char="-"/>
            </a:pPr>
            <a:r>
              <a:rPr lang="en-GB" sz="2000" dirty="0" smtClean="0">
                <a:solidFill>
                  <a:schemeClr val="tx2">
                    <a:lumMod val="75000"/>
                  </a:schemeClr>
                </a:solidFill>
                <a:latin typeface="Cambria" panose="02040503050406030204" pitchFamily="18" charset="0"/>
              </a:rPr>
              <a:t>Definition of a </a:t>
            </a:r>
            <a:r>
              <a:rPr lang="en-GB" sz="2000" u="sng" dirty="0" smtClean="0">
                <a:solidFill>
                  <a:schemeClr val="tx2">
                    <a:lumMod val="75000"/>
                  </a:schemeClr>
                </a:solidFill>
                <a:latin typeface="Cambria" panose="02040503050406030204" pitchFamily="18" charset="0"/>
              </a:rPr>
              <a:t>thematic niche </a:t>
            </a:r>
            <a:r>
              <a:rPr lang="en-GB" sz="2000" dirty="0" smtClean="0">
                <a:solidFill>
                  <a:schemeClr val="tx2">
                    <a:lumMod val="75000"/>
                  </a:schemeClr>
                </a:solidFill>
                <a:latin typeface="Cambria" panose="02040503050406030204" pitchFamily="18" charset="0"/>
              </a:rPr>
              <a:t>in clear relation to one or more of the governance bottlenecks identified by the Programme </a:t>
            </a:r>
          </a:p>
          <a:p>
            <a:pPr marL="342900" indent="-342900">
              <a:spcBef>
                <a:spcPts val="600"/>
              </a:spcBef>
              <a:spcAft>
                <a:spcPts val="600"/>
              </a:spcAft>
              <a:buFontTx/>
              <a:buChar char="-"/>
            </a:pPr>
            <a:r>
              <a:rPr lang="en-US" sz="2000" dirty="0" smtClean="0">
                <a:solidFill>
                  <a:schemeClr val="tx2">
                    <a:lumMod val="75000"/>
                  </a:schemeClr>
                </a:solidFill>
                <a:latin typeface="Cambria" panose="02040503050406030204" pitchFamily="18" charset="0"/>
              </a:rPr>
              <a:t>Demonstration or transnational, </a:t>
            </a:r>
            <a:r>
              <a:rPr lang="en-US" sz="2000" u="sng" dirty="0" smtClean="0">
                <a:solidFill>
                  <a:schemeClr val="tx2">
                    <a:lumMod val="75000"/>
                  </a:schemeClr>
                </a:solidFill>
                <a:latin typeface="Cambria" panose="02040503050406030204" pitchFamily="18" charset="0"/>
              </a:rPr>
              <a:t>Danube-specific needs </a:t>
            </a:r>
            <a:r>
              <a:rPr lang="en-US" sz="2000" dirty="0" smtClean="0">
                <a:solidFill>
                  <a:schemeClr val="tx2">
                    <a:lumMod val="75000"/>
                  </a:schemeClr>
                </a:solidFill>
                <a:latin typeface="Cambria" panose="02040503050406030204" pitchFamily="18" charset="0"/>
              </a:rPr>
              <a:t>or challenges</a:t>
            </a:r>
            <a:endParaRPr lang="en-GB" sz="2000" dirty="0" smtClean="0">
              <a:solidFill>
                <a:schemeClr val="tx2">
                  <a:lumMod val="75000"/>
                </a:schemeClr>
              </a:solidFill>
              <a:latin typeface="Cambria" panose="02040503050406030204" pitchFamily="18" charset="0"/>
            </a:endParaRPr>
          </a:p>
          <a:p>
            <a:pPr marL="342900" indent="-342900">
              <a:spcBef>
                <a:spcPts val="600"/>
              </a:spcBef>
              <a:spcAft>
                <a:spcPts val="600"/>
              </a:spcAft>
              <a:buFontTx/>
              <a:buChar char="-"/>
            </a:pPr>
            <a:r>
              <a:rPr lang="en-GB" sz="2000" dirty="0" smtClean="0">
                <a:solidFill>
                  <a:schemeClr val="tx2">
                    <a:lumMod val="75000"/>
                  </a:schemeClr>
                </a:solidFill>
                <a:latin typeface="Cambria" panose="02040503050406030204" pitchFamily="18" charset="0"/>
              </a:rPr>
              <a:t>Clear </a:t>
            </a:r>
            <a:r>
              <a:rPr lang="en-GB" sz="2000" u="sng" dirty="0" smtClean="0">
                <a:solidFill>
                  <a:schemeClr val="tx2">
                    <a:lumMod val="75000"/>
                  </a:schemeClr>
                </a:solidFill>
                <a:latin typeface="Cambria" panose="02040503050406030204" pitchFamily="18" charset="0"/>
              </a:rPr>
              <a:t>multi-level governance set-up </a:t>
            </a:r>
            <a:r>
              <a:rPr lang="en-GB" sz="2000" dirty="0" smtClean="0">
                <a:solidFill>
                  <a:schemeClr val="tx2">
                    <a:lumMod val="75000"/>
                  </a:schemeClr>
                </a:solidFill>
                <a:latin typeface="Cambria" panose="02040503050406030204" pitchFamily="18" charset="0"/>
              </a:rPr>
              <a:t>across sectors (public – private – civil) and administrative levels (national – regional – local)</a:t>
            </a:r>
          </a:p>
          <a:p>
            <a:pPr marL="342900" indent="-342900">
              <a:spcBef>
                <a:spcPts val="600"/>
              </a:spcBef>
              <a:spcAft>
                <a:spcPts val="600"/>
              </a:spcAft>
              <a:buFontTx/>
              <a:buChar char="-"/>
            </a:pPr>
            <a:r>
              <a:rPr lang="en-US" sz="2000" u="sng" dirty="0">
                <a:solidFill>
                  <a:schemeClr val="tx2">
                    <a:lumMod val="75000"/>
                  </a:schemeClr>
                </a:solidFill>
                <a:latin typeface="Cambria" panose="02040503050406030204" pitchFamily="18" charset="0"/>
              </a:rPr>
              <a:t>D</a:t>
            </a:r>
            <a:r>
              <a:rPr lang="en-US" sz="2000" u="sng" dirty="0" smtClean="0">
                <a:solidFill>
                  <a:schemeClr val="tx2">
                    <a:lumMod val="75000"/>
                  </a:schemeClr>
                </a:solidFill>
                <a:latin typeface="Cambria" panose="02040503050406030204" pitchFamily="18" charset="0"/>
              </a:rPr>
              <a:t>emarcation from other S.O.s </a:t>
            </a:r>
            <a:r>
              <a:rPr lang="en-US" sz="2000" dirty="0" smtClean="0">
                <a:solidFill>
                  <a:schemeClr val="tx2">
                    <a:lumMod val="75000"/>
                  </a:schemeClr>
                </a:solidFill>
                <a:latin typeface="Cambria" panose="02040503050406030204" pitchFamily="18" charset="0"/>
              </a:rPr>
              <a:t>(esp. 1.1 and 1.2) and ensuring complementarity and capitalization in view of existing results</a:t>
            </a:r>
            <a:endParaRPr lang="en-GB" sz="2000" dirty="0" smtClean="0">
              <a:solidFill>
                <a:schemeClr val="tx2">
                  <a:lumMod val="75000"/>
                </a:schemeClr>
              </a:solidFill>
              <a:latin typeface="Cambria" panose="02040503050406030204" pitchFamily="18" charset="0"/>
            </a:endParaRPr>
          </a:p>
          <a:p>
            <a:pPr marL="342900" indent="-342900">
              <a:spcBef>
                <a:spcPts val="600"/>
              </a:spcBef>
              <a:spcAft>
                <a:spcPts val="600"/>
              </a:spcAft>
              <a:buFontTx/>
              <a:buChar char="-"/>
            </a:pPr>
            <a:r>
              <a:rPr lang="en-GB" sz="2000" u="sng" dirty="0" smtClean="0">
                <a:solidFill>
                  <a:schemeClr val="tx2">
                    <a:lumMod val="75000"/>
                  </a:schemeClr>
                </a:solidFill>
                <a:latin typeface="Cambria" panose="02040503050406030204" pitchFamily="18" charset="0"/>
              </a:rPr>
              <a:t>Alignment of proposal to the EUSDR </a:t>
            </a:r>
            <a:r>
              <a:rPr lang="en-GB" sz="2000" dirty="0" smtClean="0">
                <a:solidFill>
                  <a:schemeClr val="tx2">
                    <a:lumMod val="75000"/>
                  </a:schemeClr>
                </a:solidFill>
                <a:latin typeface="Cambria" panose="02040503050406030204" pitchFamily="18" charset="0"/>
              </a:rPr>
              <a:t>(esp. PA 09, 10, 11)</a:t>
            </a:r>
          </a:p>
          <a:p>
            <a:pPr marL="342900" indent="-342900">
              <a:buFontTx/>
              <a:buChar char="-"/>
            </a:pPr>
            <a:endParaRPr lang="en-GB" sz="2000" dirty="0">
              <a:solidFill>
                <a:schemeClr val="tx2">
                  <a:lumMod val="75000"/>
                </a:schemeClr>
              </a:solidFill>
              <a:latin typeface="Cambria" panose="02040503050406030204" pitchFamily="18" charset="0"/>
            </a:endParaRPr>
          </a:p>
        </p:txBody>
      </p:sp>
      <p:sp>
        <p:nvSpPr>
          <p:cNvPr id="6" name="Cím 1"/>
          <p:cNvSpPr txBox="1">
            <a:spLocks/>
          </p:cNvSpPr>
          <p:nvPr/>
        </p:nvSpPr>
        <p:spPr>
          <a:xfrm>
            <a:off x="3419872" y="404664"/>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4.1. – 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focus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1423039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13" y="2996952"/>
            <a:ext cx="9144000" cy="34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feld 3"/>
          <p:cNvSpPr txBox="1"/>
          <p:nvPr/>
        </p:nvSpPr>
        <p:spPr>
          <a:xfrm>
            <a:off x="539552" y="1772816"/>
            <a:ext cx="3816424" cy="800219"/>
          </a:xfrm>
          <a:prstGeom prst="rect">
            <a:avLst/>
          </a:prstGeom>
          <a:noFill/>
        </p:spPr>
        <p:txBody>
          <a:bodyPr wrap="square" rtlCol="0">
            <a:spAutoFit/>
          </a:bodyPr>
          <a:lstStyle/>
          <a:p>
            <a:r>
              <a:rPr lang="hu-HU" sz="1600" dirty="0">
                <a:solidFill>
                  <a:srgbClr val="1F497D"/>
                </a:solidFill>
                <a:latin typeface="Cambria" panose="02040503050406030204" pitchFamily="18" charset="0"/>
              </a:rPr>
              <a:t> </a:t>
            </a:r>
            <a:endParaRPr lang="en-GB" sz="1600" dirty="0">
              <a:solidFill>
                <a:srgbClr val="1F497D"/>
              </a:solidFill>
              <a:latin typeface="Cambria" panose="02040503050406030204" pitchFamily="18" charset="0"/>
            </a:endParaRPr>
          </a:p>
          <a:p>
            <a:r>
              <a:rPr lang="hu-HU" sz="1400" dirty="0" smtClean="0">
                <a:solidFill>
                  <a:prstClr val="black"/>
                </a:solidFill>
                <a:latin typeface="Cambria" panose="02040503050406030204" pitchFamily="18" charset="0"/>
                <a:hlinkClick r:id="rId5"/>
              </a:rPr>
              <a:t>www.interreg-danube.eu</a:t>
            </a:r>
            <a:endParaRPr lang="en-GB" sz="1400" dirty="0" smtClean="0">
              <a:solidFill>
                <a:prstClr val="black"/>
              </a:solidFill>
              <a:latin typeface="Cambria" panose="02040503050406030204" pitchFamily="18" charset="0"/>
            </a:endParaRPr>
          </a:p>
          <a:p>
            <a:r>
              <a:rPr lang="hu-HU" sz="1600" dirty="0" smtClean="0">
                <a:solidFill>
                  <a:prstClr val="black"/>
                </a:solidFill>
              </a:rPr>
              <a:t> </a:t>
            </a:r>
            <a:r>
              <a:rPr lang="en-GB" sz="1600" b="1" dirty="0" smtClean="0">
                <a:solidFill>
                  <a:prstClr val="black"/>
                </a:solidFill>
              </a:rPr>
              <a:t>	</a:t>
            </a:r>
            <a:endParaRPr lang="en-GB" sz="1600" dirty="0">
              <a:solidFill>
                <a:srgbClr val="1F497D"/>
              </a:solidFill>
              <a:latin typeface="Cambria" panose="02040503050406030204" pitchFamily="18" charset="0"/>
            </a:endParaRPr>
          </a:p>
        </p:txBody>
      </p:sp>
    </p:spTree>
    <p:extLst>
      <p:ext uri="{BB962C8B-B14F-4D97-AF65-F5344CB8AC3E}">
        <p14:creationId xmlns:p14="http://schemas.microsoft.com/office/powerpoint/2010/main" xmlns="" val="288665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730491" y="2708920"/>
            <a:ext cx="7920880" cy="2088232"/>
          </a:xfrm>
        </p:spPr>
        <p:txBody>
          <a:bodyPr>
            <a:noAutofit/>
          </a:bodyPr>
          <a:lstStyle/>
          <a:p>
            <a:pPr algn="just">
              <a:lnSpc>
                <a:spcPct val="120000"/>
              </a:lnSpc>
            </a:pPr>
            <a:r>
              <a:rPr lang="en-US" sz="2800" i="1" dirty="0" smtClean="0">
                <a:solidFill>
                  <a:srgbClr val="1F497D"/>
                </a:solidFill>
                <a:latin typeface="Cambria" panose="02040503050406030204" pitchFamily="18" charset="0"/>
              </a:rPr>
              <a:t>DTP </a:t>
            </a:r>
            <a:r>
              <a:rPr lang="vi-VN" sz="2800" i="1" dirty="0">
                <a:solidFill>
                  <a:srgbClr val="1F497D"/>
                </a:solidFill>
                <a:latin typeface="Cambria" panose="02040503050406030204" pitchFamily="18" charset="0"/>
              </a:rPr>
              <a:t>2014-2020 </a:t>
            </a:r>
            <a:r>
              <a:rPr lang="en-US" sz="2800" i="1" dirty="0" smtClean="0">
                <a:solidFill>
                  <a:srgbClr val="1F497D"/>
                </a:solidFill>
                <a:latin typeface="Cambria" panose="02040503050406030204" pitchFamily="18" charset="0"/>
              </a:rPr>
              <a:t>acts </a:t>
            </a:r>
            <a:r>
              <a:rPr lang="en-US" sz="2800" i="1" dirty="0">
                <a:solidFill>
                  <a:srgbClr val="1F497D"/>
                </a:solidFill>
                <a:latin typeface="Cambria" panose="02040503050406030204" pitchFamily="18" charset="0"/>
              </a:rPr>
              <a:t>as a policy driver and pioneer to tackle common challenges and needs in specific policy fields where transnational cooperation is expected to deliver tangible </a:t>
            </a:r>
            <a:r>
              <a:rPr lang="en-US" sz="2800" i="1" dirty="0" smtClean="0">
                <a:solidFill>
                  <a:srgbClr val="1F497D"/>
                </a:solidFill>
                <a:latin typeface="Cambria" panose="02040503050406030204" pitchFamily="18" charset="0"/>
              </a:rPr>
              <a:t>results</a:t>
            </a:r>
            <a:endParaRPr lang="en-US" sz="2800" b="1" i="1" dirty="0">
              <a:solidFill>
                <a:srgbClr val="1F497D"/>
              </a:solidFill>
              <a:latin typeface="Cambria" panose="02040503050406030204" pitchFamily="18" charset="0"/>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General Framework</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844824"/>
            <a:ext cx="7920880" cy="492443"/>
          </a:xfrm>
          <a:prstGeom prst="rect">
            <a:avLst/>
          </a:prstGeom>
        </p:spPr>
        <p:txBody>
          <a:bodyPr wrap="square">
            <a:spAutoFit/>
          </a:bodyPr>
          <a:lstStyle/>
          <a:p>
            <a:r>
              <a:rPr lang="en-GB" sz="2600" b="1" dirty="0" smtClean="0">
                <a:solidFill>
                  <a:srgbClr val="4F81BD"/>
                </a:solidFill>
                <a:latin typeface="Cambria" pitchFamily="18" charset="0"/>
              </a:rPr>
              <a:t>DTP Mission</a:t>
            </a:r>
            <a:endParaRPr lang="en-US"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xmlns="" val="2150362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844824"/>
            <a:ext cx="7920880" cy="492443"/>
          </a:xfrm>
          <a:prstGeom prst="rect">
            <a:avLst/>
          </a:prstGeom>
        </p:spPr>
        <p:txBody>
          <a:bodyPr wrap="square">
            <a:spAutoFit/>
          </a:bodyPr>
          <a:lstStyle/>
          <a:p>
            <a:r>
              <a:rPr lang="en-GB" sz="2600" b="1" dirty="0" smtClean="0">
                <a:solidFill>
                  <a:srgbClr val="4F81BD"/>
                </a:solidFill>
                <a:latin typeface="Cambria" pitchFamily="18" charset="0"/>
              </a:rPr>
              <a:t>DTP and EUSDR</a:t>
            </a:r>
            <a:endParaRPr lang="en-US" dirty="0">
              <a:solidFill>
                <a:schemeClr val="tx2">
                  <a:lumMod val="75000"/>
                </a:schemeClr>
              </a:solidFill>
              <a:latin typeface="Cambria" panose="02040503050406030204" pitchFamily="18" charset="0"/>
            </a:endParaRPr>
          </a:p>
        </p:txBody>
      </p:sp>
      <p:sp>
        <p:nvSpPr>
          <p:cNvPr id="6" name="Alcím 2"/>
          <p:cNvSpPr txBox="1">
            <a:spLocks/>
          </p:cNvSpPr>
          <p:nvPr/>
        </p:nvSpPr>
        <p:spPr>
          <a:xfrm>
            <a:off x="606691" y="2204864"/>
            <a:ext cx="835292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b="1" dirty="0" smtClean="0">
              <a:solidFill>
                <a:srgbClr val="FF0000"/>
              </a:solidFill>
              <a:latin typeface="Cambria" panose="02040503050406030204" pitchFamily="18" charset="0"/>
            </a:endParaRPr>
          </a:p>
          <a:p>
            <a:pPr marL="342900" indent="-342900" algn="l">
              <a:spcBef>
                <a:spcPts val="600"/>
              </a:spcBef>
              <a:spcAft>
                <a:spcPts val="600"/>
              </a:spcAft>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Identical geographical scope, but the DTP is a (focused) funding instrument and the EUSDR a (wide) strategic framework</a:t>
            </a:r>
          </a:p>
          <a:p>
            <a:pPr marL="342900" indent="-342900" algn="l">
              <a:spcBef>
                <a:spcPts val="600"/>
              </a:spcBef>
              <a:spcAft>
                <a:spcPts val="600"/>
              </a:spcAft>
              <a:buFont typeface="Wingdings" panose="05000000000000000000" pitchFamily="2" charset="2"/>
              <a:buChar char="Ø"/>
            </a:pPr>
            <a:r>
              <a:rPr lang="en-US" sz="2400" dirty="0">
                <a:solidFill>
                  <a:schemeClr val="tx2">
                    <a:lumMod val="75000"/>
                  </a:schemeClr>
                </a:solidFill>
                <a:latin typeface="Cambria" panose="02040503050406030204" pitchFamily="18" charset="0"/>
              </a:rPr>
              <a:t>The DTP is one </a:t>
            </a:r>
            <a:r>
              <a:rPr lang="en-US" sz="2400" dirty="0" smtClean="0">
                <a:solidFill>
                  <a:schemeClr val="tx2">
                    <a:lumMod val="75000"/>
                  </a:schemeClr>
                </a:solidFill>
                <a:latin typeface="Cambria" panose="02040503050406030204" pitchFamily="18" charset="0"/>
              </a:rPr>
              <a:t>funding instrument supporting the EUSDR</a:t>
            </a:r>
            <a:endParaRPr lang="en-US" sz="2400" dirty="0">
              <a:solidFill>
                <a:schemeClr val="tx2">
                  <a:lumMod val="75000"/>
                </a:schemeClr>
              </a:solidFill>
              <a:latin typeface="Cambria" panose="02040503050406030204" pitchFamily="18" charset="0"/>
            </a:endParaRPr>
          </a:p>
          <a:p>
            <a:pPr marL="800100" lvl="1" indent="-342900" algn="l">
              <a:spcBef>
                <a:spcPts val="600"/>
              </a:spcBef>
              <a:spcAft>
                <a:spcPts val="600"/>
              </a:spcAft>
              <a:buFont typeface="Cambria" panose="02040503050406030204" pitchFamily="18" charset="0"/>
              <a:buChar char="→"/>
            </a:pPr>
            <a:r>
              <a:rPr lang="en-US" sz="2000" dirty="0">
                <a:solidFill>
                  <a:schemeClr val="tx2">
                    <a:lumMod val="75000"/>
                  </a:schemeClr>
                </a:solidFill>
                <a:latin typeface="Cambria" panose="02040503050406030204" pitchFamily="18" charset="0"/>
              </a:rPr>
              <a:t>a</a:t>
            </a:r>
            <a:r>
              <a:rPr lang="en-US" sz="2000" dirty="0" smtClean="0">
                <a:solidFill>
                  <a:schemeClr val="tx2">
                    <a:lumMod val="75000"/>
                  </a:schemeClr>
                </a:solidFill>
                <a:latin typeface="Cambria" panose="02040503050406030204" pitchFamily="18" charset="0"/>
              </a:rPr>
              <a:t>ll DTP S.O. are relate to one or more PAs of the EUSDR</a:t>
            </a:r>
          </a:p>
          <a:p>
            <a:pPr marL="342900" indent="-342900" algn="l">
              <a:spcBef>
                <a:spcPts val="600"/>
              </a:spcBef>
              <a:spcAft>
                <a:spcPts val="600"/>
              </a:spcAft>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 but not the only one</a:t>
            </a:r>
          </a:p>
          <a:p>
            <a:pPr algn="l">
              <a:spcBef>
                <a:spcPts val="600"/>
              </a:spcBef>
              <a:spcAft>
                <a:spcPts val="600"/>
              </a:spcAft>
            </a:pPr>
            <a:r>
              <a:rPr lang="en-US" sz="2000" b="1" dirty="0" smtClean="0">
                <a:solidFill>
                  <a:srgbClr val="244061"/>
                </a:solidFill>
                <a:latin typeface="Cambria"/>
                <a:ea typeface="Arial Unicode MS"/>
                <a:cs typeface="Times New Roman"/>
              </a:rPr>
              <a:t>    </a:t>
            </a: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9"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General Framework</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810588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916832"/>
            <a:ext cx="8208912" cy="3960440"/>
          </a:xfrm>
        </p:spPr>
        <p:txBody>
          <a:bodyPr>
            <a:noAutofit/>
          </a:bodyPr>
          <a:lstStyle/>
          <a:p>
            <a:pPr algn="l"/>
            <a:r>
              <a:rPr lang="en-US" sz="2400" b="1" dirty="0" smtClean="0">
                <a:solidFill>
                  <a:srgbClr val="244061"/>
                </a:solidFill>
                <a:latin typeface="Cambria"/>
                <a:ea typeface="Arial Unicode MS"/>
                <a:cs typeface="Times New Roman"/>
              </a:rPr>
              <a:t>DTP is </a:t>
            </a:r>
            <a:r>
              <a:rPr lang="en-US" sz="2400" b="1" dirty="0" smtClean="0">
                <a:solidFill>
                  <a:srgbClr val="FF0000"/>
                </a:solidFill>
                <a:latin typeface="Cambria" panose="02040503050406030204" pitchFamily="18" charset="0"/>
              </a:rPr>
              <a:t>NOT:</a:t>
            </a:r>
          </a:p>
          <a:p>
            <a:pPr algn="l"/>
            <a:endParaRPr lang="en-US" sz="1600" b="1" dirty="0" smtClean="0">
              <a:solidFill>
                <a:srgbClr val="FF0000"/>
              </a:solidFill>
              <a:latin typeface="Cambria" panose="02040503050406030204" pitchFamily="18" charset="0"/>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A Programme addressing Danube </a:t>
            </a:r>
            <a:r>
              <a:rPr lang="en-US" sz="2400" dirty="0">
                <a:solidFill>
                  <a:schemeClr val="tx2">
                    <a:lumMod val="75000"/>
                  </a:schemeClr>
                </a:solidFill>
                <a:latin typeface="Cambria" panose="02040503050406030204" pitchFamily="18" charset="0"/>
              </a:rPr>
              <a:t>riparian </a:t>
            </a:r>
            <a:r>
              <a:rPr lang="en-US" sz="2400" dirty="0" smtClean="0">
                <a:solidFill>
                  <a:schemeClr val="tx2">
                    <a:lumMod val="75000"/>
                  </a:schemeClr>
                </a:solidFill>
                <a:latin typeface="Cambria" panose="02040503050406030204" pitchFamily="18" charset="0"/>
              </a:rPr>
              <a:t>areas only!</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for big infrastructure!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research Programme!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aiming at </a:t>
            </a:r>
            <a:r>
              <a:rPr lang="en-US" sz="2400" u="sng" dirty="0" smtClean="0">
                <a:solidFill>
                  <a:schemeClr val="tx2">
                    <a:lumMod val="75000"/>
                  </a:schemeClr>
                </a:solidFill>
                <a:latin typeface="Cambria" panose="02040503050406030204" pitchFamily="18" charset="0"/>
                <a:ea typeface="Arial Unicode MS"/>
                <a:cs typeface="Times New Roman"/>
              </a:rPr>
              <a:t>mere</a:t>
            </a:r>
            <a:r>
              <a:rPr lang="en-US" sz="2400" dirty="0" smtClean="0">
                <a:solidFill>
                  <a:schemeClr val="tx2">
                    <a:lumMod val="75000"/>
                  </a:schemeClr>
                </a:solidFill>
                <a:latin typeface="Cambria" panose="02040503050406030204" pitchFamily="18" charset="0"/>
                <a:ea typeface="Arial Unicode MS"/>
                <a:cs typeface="Times New Roman"/>
              </a:rPr>
              <a:t> networking! </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for initiatives which could be better funded by other instruments</a:t>
            </a:r>
            <a:endParaRPr lang="en-US" sz="2400"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5"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General Framework</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70056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988840"/>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9" name="Oval 8"/>
          <p:cNvSpPr/>
          <p:nvPr/>
        </p:nvSpPr>
        <p:spPr>
          <a:xfrm>
            <a:off x="717383" y="1427076"/>
            <a:ext cx="1368152" cy="1368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5993" y="1674306"/>
            <a:ext cx="833252" cy="87369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xmlns="" val="685582608"/>
              </p:ext>
            </p:extLst>
          </p:nvPr>
        </p:nvGraphicFramePr>
        <p:xfrm>
          <a:off x="299864" y="2939245"/>
          <a:ext cx="1967880" cy="3277845"/>
        </p:xfrm>
        <a:graphic>
          <a:graphicData uri="http://schemas.openxmlformats.org/drawingml/2006/table">
            <a:tbl>
              <a:tblPr firstRow="1" bandRow="1">
                <a:tableStyleId>{5C22544A-7EE6-4342-B048-85BDC9FD1C3A}</a:tableStyleId>
              </a:tblPr>
              <a:tblGrid>
                <a:gridCol w="1967880">
                  <a:extLst>
                    <a:ext uri="{9D8B030D-6E8A-4147-A177-3AD203B41FA5}">
                      <a16:colId xmlns:a16="http://schemas.microsoft.com/office/drawing/2014/main" xmlns="" val="20000"/>
                    </a:ext>
                  </a:extLst>
                </a:gridCol>
              </a:tblGrid>
              <a:tr h="1872099">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p>
                    <a:p>
                      <a:pPr algn="l"/>
                      <a:endParaRPr lang="en-US" sz="1400" b="0" baseline="0" dirty="0" smtClean="0">
                        <a:solidFill>
                          <a:schemeClr val="tx2">
                            <a:lumMod val="75000"/>
                          </a:schemeClr>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1.1: Improve framework conditions for innovation</a:t>
                      </a:r>
                    </a:p>
                    <a:p>
                      <a:pPr algn="l"/>
                      <a:r>
                        <a:rPr lang="en-US" sz="1400" b="0" baseline="0" dirty="0" smtClean="0">
                          <a:solidFill>
                            <a:schemeClr val="tx2">
                              <a:lumMod val="75000"/>
                            </a:schemeClr>
                          </a:solidFill>
                          <a:latin typeface="Cambria" panose="02040503050406030204" pitchFamily="18" charset="0"/>
                        </a:rPr>
                        <a:t>1.2: Increase competences for business and social innovation</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504165">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5816" y="1609575"/>
            <a:ext cx="996320" cy="10263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xmlns="" val="735125740"/>
              </p:ext>
            </p:extLst>
          </p:nvPr>
        </p:nvGraphicFramePr>
        <p:xfrm>
          <a:off x="2267744" y="2939244"/>
          <a:ext cx="2304256" cy="4510519"/>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tblGrid>
              <a:tr h="3248717">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p>
                    <a:p>
                      <a:pPr algn="ctr"/>
                      <a:endParaRPr lang="en-US" sz="1600" baseline="0" dirty="0" smtClean="0">
                        <a:solidFill>
                          <a:srgbClr val="92D050"/>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2.1: Strengthen transnational water management and flood risk prevention</a:t>
                      </a:r>
                    </a:p>
                    <a:p>
                      <a:pPr algn="l"/>
                      <a:r>
                        <a:rPr lang="en-US" sz="1400" b="0" baseline="0" dirty="0" smtClean="0">
                          <a:solidFill>
                            <a:schemeClr val="tx2">
                              <a:lumMod val="75000"/>
                            </a:schemeClr>
                          </a:solidFill>
                          <a:latin typeface="Cambria" panose="02040503050406030204" pitchFamily="18" charset="0"/>
                        </a:rPr>
                        <a:t>2.2: Foster sustainable use of natural and cultural heritage and resources</a:t>
                      </a:r>
                    </a:p>
                    <a:p>
                      <a:pPr algn="l"/>
                      <a:r>
                        <a:rPr lang="en-US" sz="1400" b="0" baseline="0" dirty="0" smtClean="0">
                          <a:solidFill>
                            <a:schemeClr val="tx2">
                              <a:lumMod val="75000"/>
                            </a:schemeClr>
                          </a:solidFill>
                          <a:latin typeface="Cambria" panose="02040503050406030204" pitchFamily="18" charset="0"/>
                        </a:rPr>
                        <a:t>2.3: Foster the restoration and management of ecological corridors </a:t>
                      </a:r>
                    </a:p>
                    <a:p>
                      <a:pPr algn="l"/>
                      <a:r>
                        <a:rPr lang="en-US" sz="1400" b="0" baseline="0" dirty="0" smtClean="0">
                          <a:solidFill>
                            <a:schemeClr val="tx2">
                              <a:lumMod val="75000"/>
                            </a:schemeClr>
                          </a:solidFill>
                          <a:latin typeface="Cambria" panose="02040503050406030204" pitchFamily="18" charset="0"/>
                        </a:rPr>
                        <a:t>2.4: Improve preparedness for environmental risk management</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670039">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14" name="Oval 13"/>
          <p:cNvSpPr/>
          <p:nvPr/>
        </p:nvSpPr>
        <p:spPr>
          <a:xfrm>
            <a:off x="2729900" y="1438688"/>
            <a:ext cx="1368152" cy="136815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2438480090"/>
              </p:ext>
            </p:extLst>
          </p:nvPr>
        </p:nvGraphicFramePr>
        <p:xfrm>
          <a:off x="4644008" y="2939243"/>
          <a:ext cx="2111896" cy="3078480"/>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r>
                        <a:rPr lang="en-US" sz="1400" b="0" kern="1200" dirty="0" smtClean="0">
                          <a:solidFill>
                            <a:schemeClr val="tx2">
                              <a:lumMod val="75000"/>
                            </a:schemeClr>
                          </a:solidFill>
                          <a:latin typeface="Cambria" panose="02040503050406030204" pitchFamily="18" charset="0"/>
                          <a:ea typeface="+mn-ea"/>
                          <a:cs typeface="+mn-cs"/>
                        </a:rPr>
                        <a:t>3.1: Support environmentally-friendly and</a:t>
                      </a:r>
                      <a:r>
                        <a:rPr lang="en-US" sz="1400" b="0" kern="1200" baseline="0" dirty="0" smtClean="0">
                          <a:solidFill>
                            <a:schemeClr val="tx2">
                              <a:lumMod val="75000"/>
                            </a:schemeClr>
                          </a:solidFill>
                          <a:latin typeface="Cambria" panose="02040503050406030204" pitchFamily="18" charset="0"/>
                          <a:ea typeface="+mn-ea"/>
                          <a:cs typeface="+mn-cs"/>
                        </a:rPr>
                        <a:t> safe transport systems and balanced accessibility of urban and rural areas</a:t>
                      </a:r>
                    </a:p>
                    <a:p>
                      <a:r>
                        <a:rPr lang="en-US" sz="1400" b="0" kern="1200" baseline="0" dirty="0" smtClean="0">
                          <a:solidFill>
                            <a:schemeClr val="tx2">
                              <a:lumMod val="75000"/>
                            </a:schemeClr>
                          </a:solidFill>
                          <a:latin typeface="Cambria" panose="02040503050406030204" pitchFamily="18" charset="0"/>
                          <a:ea typeface="+mn-ea"/>
                          <a:cs typeface="+mn-cs"/>
                        </a:rPr>
                        <a:t>3.2: Improve energy security and energy efficiency</a:t>
                      </a:r>
                      <a:endParaRPr lang="en-GB" sz="1400" b="0"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60193" y="1513271"/>
            <a:ext cx="398147" cy="1123459"/>
          </a:xfrm>
          <a:prstGeom prst="rect">
            <a:avLst/>
          </a:prstGeom>
        </p:spPr>
      </p:pic>
      <p:sp>
        <p:nvSpPr>
          <p:cNvPr id="17" name="Oval 16"/>
          <p:cNvSpPr/>
          <p:nvPr/>
        </p:nvSpPr>
        <p:spPr>
          <a:xfrm>
            <a:off x="4975190" y="1427075"/>
            <a:ext cx="1368152" cy="136815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xmlns="" val="1656565190"/>
              </p:ext>
            </p:extLst>
          </p:nvPr>
        </p:nvGraphicFramePr>
        <p:xfrm>
          <a:off x="6660232" y="2939244"/>
          <a:ext cx="2111896" cy="329144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92088">
                <a:tc>
                  <a:txBody>
                    <a:bodyPr/>
                    <a:lstStyle/>
                    <a:p>
                      <a:pPr algn="ctr"/>
                      <a:r>
                        <a:rPr lang="en-GB" sz="1600" dirty="0" smtClean="0">
                          <a:solidFill>
                            <a:schemeClr val="accent1">
                              <a:lumMod val="75000"/>
                            </a:schemeClr>
                          </a:solidFill>
                          <a:latin typeface="Cambria" panose="02040503050406030204" pitchFamily="18" charset="0"/>
                        </a:rPr>
                        <a:t>Well </a:t>
                      </a:r>
                      <a:r>
                        <a:rPr lang="en-GB" sz="1600" dirty="0">
                          <a:solidFill>
                            <a:schemeClr val="accent1">
                              <a:lumMod val="75000"/>
                            </a:schemeClr>
                          </a:solidFill>
                          <a:latin typeface="Cambria" panose="02040503050406030204" pitchFamily="18" charset="0"/>
                        </a:rPr>
                        <a:t>governed </a:t>
                      </a:r>
                      <a:r>
                        <a:rPr lang="en-GB" sz="1600" dirty="0" smtClean="0">
                          <a:solidFill>
                            <a:schemeClr val="accent1">
                              <a:lumMod val="75000"/>
                            </a:schemeClr>
                          </a:solidFill>
                          <a:latin typeface="Cambria" panose="02040503050406030204" pitchFamily="18" charset="0"/>
                        </a:rPr>
                        <a:t>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r>
                        <a:rPr lang="en-US" sz="1400" b="0" dirty="0" smtClean="0">
                          <a:solidFill>
                            <a:schemeClr val="tx2">
                              <a:lumMod val="75000"/>
                            </a:schemeClr>
                          </a:solidFill>
                          <a:latin typeface="Cambria" panose="02040503050406030204" pitchFamily="18" charset="0"/>
                        </a:rPr>
                        <a:t>4.1:Improve</a:t>
                      </a:r>
                      <a:r>
                        <a:rPr lang="en-US" sz="1400" b="0" baseline="0" dirty="0" smtClean="0">
                          <a:solidFill>
                            <a:schemeClr val="tx2">
                              <a:lumMod val="75000"/>
                            </a:schemeClr>
                          </a:solidFill>
                          <a:latin typeface="Cambria" panose="02040503050406030204" pitchFamily="18" charset="0"/>
                        </a:rPr>
                        <a:t> institutional capacities to tackle major societal challenges</a:t>
                      </a:r>
                      <a:endParaRPr lang="en-US" sz="1400" b="0" i="1" baseline="0" dirty="0" smtClean="0">
                        <a:solidFill>
                          <a:schemeClr val="tx2">
                            <a:lumMod val="75000"/>
                          </a:schemeClr>
                        </a:solidFill>
                        <a:latin typeface="Cambria" panose="02040503050406030204" pitchFamily="18" charset="0"/>
                      </a:endParaRPr>
                    </a:p>
                    <a:p>
                      <a:pPr algn="l"/>
                      <a:r>
                        <a:rPr lang="en-US" sz="1400" b="0" i="1" baseline="0" dirty="0" smtClean="0">
                          <a:solidFill>
                            <a:schemeClr val="tx2">
                              <a:lumMod val="75000"/>
                            </a:schemeClr>
                          </a:solidFill>
                          <a:latin typeface="Cambria" panose="02040503050406030204" pitchFamily="18" charset="0"/>
                        </a:rPr>
                        <a:t>4.2: Support the governance and implementation of the EUSDR</a:t>
                      </a:r>
                      <a:endParaRPr lang="en-GB" sz="1400" b="0" i="1"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49844" y="1513271"/>
            <a:ext cx="986835" cy="1034726"/>
          </a:xfrm>
          <a:prstGeom prst="rect">
            <a:avLst/>
          </a:prstGeom>
        </p:spPr>
      </p:pic>
      <p:sp>
        <p:nvSpPr>
          <p:cNvPr id="20" name="Oval 19"/>
          <p:cNvSpPr/>
          <p:nvPr/>
        </p:nvSpPr>
        <p:spPr>
          <a:xfrm>
            <a:off x="6959186" y="1427075"/>
            <a:ext cx="1368152" cy="136815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Cím 1"/>
          <p:cNvSpPr txBox="1">
            <a:spLocks/>
          </p:cNvSpPr>
          <p:nvPr/>
        </p:nvSpPr>
        <p:spPr>
          <a:xfrm>
            <a:off x="341987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DTP General Framework</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2588255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ím 1"/>
          <p:cNvSpPr txBox="1">
            <a:spLocks/>
          </p:cNvSpPr>
          <p:nvPr/>
        </p:nvSpPr>
        <p:spPr>
          <a:xfrm>
            <a:off x="694786" y="1700808"/>
            <a:ext cx="7745896" cy="504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4F81BD"/>
                </a:solidFill>
                <a:latin typeface="Cambria" panose="02040503050406030204" pitchFamily="18" charset="0"/>
              </a:rPr>
              <a:t>Addressed priorities and specific objectives under 3</a:t>
            </a:r>
            <a:r>
              <a:rPr lang="en-GB" sz="2200" b="1" baseline="30000" dirty="0" smtClean="0">
                <a:solidFill>
                  <a:srgbClr val="4F81BD"/>
                </a:solidFill>
                <a:latin typeface="Cambria" panose="02040503050406030204" pitchFamily="18" charset="0"/>
              </a:rPr>
              <a:t>rd</a:t>
            </a:r>
            <a:r>
              <a:rPr lang="en-GB" sz="2200" b="1" dirty="0" smtClean="0">
                <a:solidFill>
                  <a:srgbClr val="4F81BD"/>
                </a:solidFill>
                <a:latin typeface="Cambria" panose="02040503050406030204" pitchFamily="18" charset="0"/>
              </a:rPr>
              <a:t> </a:t>
            </a:r>
            <a:r>
              <a:rPr lang="en-GB" sz="2200" b="1" dirty="0" err="1" smtClean="0">
                <a:solidFill>
                  <a:srgbClr val="4F81BD"/>
                </a:solidFill>
                <a:latin typeface="Cambria" panose="02040503050406030204" pitchFamily="18" charset="0"/>
              </a:rPr>
              <a:t>CfP</a:t>
            </a:r>
            <a:endParaRPr lang="en-GB" sz="2200" b="1" dirty="0" smtClean="0">
              <a:solidFill>
                <a:srgbClr val="4F81BD"/>
              </a:solidFill>
              <a:latin typeface="Cambria" panose="02040503050406030204" pitchFamily="18" charset="0"/>
            </a:endParaRPr>
          </a:p>
          <a:p>
            <a:pPr algn="l"/>
            <a:endParaRPr lang="en-GB" sz="2200" dirty="0" smtClean="0">
              <a:solidFill>
                <a:srgbClr val="1F497D">
                  <a:lumMod val="75000"/>
                </a:srgbClr>
              </a:solidFill>
              <a:latin typeface="Cambria" panose="02040503050406030204" pitchFamily="18" charset="0"/>
            </a:endParaRPr>
          </a:p>
        </p:txBody>
      </p:sp>
      <p:pic>
        <p:nvPicPr>
          <p:cNvPr id="5" name="Picture 2" descr="http://www.interreg-danube.eu/themes/dtp/img/content/home-info-01.png?v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408" y="2382787"/>
            <a:ext cx="1047750"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www.interreg-danube.eu/themes/dtp/img/content/home-info-02.png?v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0154" y="2382787"/>
            <a:ext cx="1047750" cy="10477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www.interreg-danube.eu/themes/dtp/img/content/home-info-03.png?v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04370" y="2382786"/>
            <a:ext cx="1047750" cy="104775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www.interreg-danube.eu/themes/dtp/img/content/home-info-04.png?v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48586" y="2382785"/>
            <a:ext cx="1047750" cy="104775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xmlns="" val="3468560185"/>
              </p:ext>
            </p:extLst>
          </p:nvPr>
        </p:nvGraphicFramePr>
        <p:xfrm>
          <a:off x="240848" y="3645024"/>
          <a:ext cx="1987258" cy="1066800"/>
        </p:xfrm>
        <a:graphic>
          <a:graphicData uri="http://schemas.openxmlformats.org/drawingml/2006/table">
            <a:tbl>
              <a:tblPr firstRow="1" bandRow="1">
                <a:tableStyleId>{5C22544A-7EE6-4342-B048-85BDC9FD1C3A}</a:tableStyleId>
              </a:tblPr>
              <a:tblGrid>
                <a:gridCol w="1987258">
                  <a:extLst>
                    <a:ext uri="{9D8B030D-6E8A-4147-A177-3AD203B41FA5}">
                      <a16:colId xmlns="" xmlns:a16="http://schemas.microsoft.com/office/drawing/2014/main" val="20000"/>
                    </a:ext>
                  </a:extLst>
                </a:gridCol>
              </a:tblGrid>
              <a:tr h="936104">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endParaRPr lang="en-GB" sz="1600" dirty="0">
                        <a:solidFill>
                          <a:srgbClr val="FFC000"/>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974011590"/>
              </p:ext>
            </p:extLst>
          </p:nvPr>
        </p:nvGraphicFramePr>
        <p:xfrm>
          <a:off x="2123728" y="3645024"/>
          <a:ext cx="2232248" cy="1008112"/>
        </p:xfrm>
        <a:graphic>
          <a:graphicData uri="http://schemas.openxmlformats.org/drawingml/2006/table">
            <a:tbl>
              <a:tblPr firstRow="1" bandRow="1">
                <a:tableStyleId>{5C22544A-7EE6-4342-B048-85BDC9FD1C3A}</a:tableStyleId>
              </a:tblPr>
              <a:tblGrid>
                <a:gridCol w="2232248">
                  <a:extLst>
                    <a:ext uri="{9D8B030D-6E8A-4147-A177-3AD203B41FA5}">
                      <a16:colId xmlns="" xmlns:a16="http://schemas.microsoft.com/office/drawing/2014/main" val="20000"/>
                    </a:ext>
                  </a:extLst>
                </a:gridCol>
              </a:tblGrid>
              <a:tr h="1008112">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endParaRPr lang="en-GB" sz="1600" dirty="0">
                        <a:solidFill>
                          <a:srgbClr val="92D050"/>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4218212152"/>
              </p:ext>
            </p:extLst>
          </p:nvPr>
        </p:nvGraphicFramePr>
        <p:xfrm>
          <a:off x="4139952" y="3645025"/>
          <a:ext cx="2111896" cy="1152128"/>
        </p:xfrm>
        <a:graphic>
          <a:graphicData uri="http://schemas.openxmlformats.org/drawingml/2006/table">
            <a:tbl>
              <a:tblPr firstRow="1" bandRow="1">
                <a:tableStyleId>{5C22544A-7EE6-4342-B048-85BDC9FD1C3A}</a:tableStyleId>
              </a:tblPr>
              <a:tblGrid>
                <a:gridCol w="2111896">
                  <a:extLst>
                    <a:ext uri="{9D8B030D-6E8A-4147-A177-3AD203B41FA5}">
                      <a16:colId xmlns="" xmlns:a16="http://schemas.microsoft.com/office/drawing/2014/main" val="20000"/>
                    </a:ext>
                  </a:extLst>
                </a:gridCol>
              </a:tblGrid>
              <a:tr h="1152128">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504233577"/>
              </p:ext>
            </p:extLst>
          </p:nvPr>
        </p:nvGraphicFramePr>
        <p:xfrm>
          <a:off x="6084168" y="3645025"/>
          <a:ext cx="2111896" cy="720080"/>
        </p:xfrm>
        <a:graphic>
          <a:graphicData uri="http://schemas.openxmlformats.org/drawingml/2006/table">
            <a:tbl>
              <a:tblPr firstRow="1" bandRow="1">
                <a:tableStyleId>{5C22544A-7EE6-4342-B048-85BDC9FD1C3A}</a:tableStyleId>
              </a:tblPr>
              <a:tblGrid>
                <a:gridCol w="2111896">
                  <a:extLst>
                    <a:ext uri="{9D8B030D-6E8A-4147-A177-3AD203B41FA5}">
                      <a16:colId xmlns="" xmlns:a16="http://schemas.microsoft.com/office/drawing/2014/main" val="20000"/>
                    </a:ext>
                  </a:extLst>
                </a:gridCol>
              </a:tblGrid>
              <a:tr h="720080">
                <a:tc>
                  <a:txBody>
                    <a:bodyPr/>
                    <a:lstStyle/>
                    <a:p>
                      <a:pPr algn="ctr"/>
                      <a:r>
                        <a:rPr lang="en-GB" sz="1600" dirty="0" smtClean="0">
                          <a:solidFill>
                            <a:schemeClr val="accent1">
                              <a:lumMod val="75000"/>
                            </a:schemeClr>
                          </a:solidFill>
                          <a:latin typeface="Cambria" panose="02040503050406030204" pitchFamily="18" charset="0"/>
                        </a:rPr>
                        <a:t>Well governed 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txBody>
                  <a:tcPr>
                    <a:noFill/>
                  </a:tcPr>
                </a:tc>
                <a:extLst>
                  <a:ext uri="{0D108BD9-81ED-4DB2-BD59-A6C34878D82A}">
                    <a16:rowId xmlns="" xmlns:a16="http://schemas.microsoft.com/office/drawing/2014/main" val="10000"/>
                  </a:ext>
                </a:extLst>
              </a:tr>
            </a:tbl>
          </a:graphicData>
        </a:graphic>
      </p:graphicFrame>
      <p:pic>
        <p:nvPicPr>
          <p:cNvPr id="14" name="Picture 2" descr="Image result for immagine asterisc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72143" y="3645024"/>
            <a:ext cx="504056" cy="504056"/>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6548586" y="5160094"/>
            <a:ext cx="2304256" cy="1077218"/>
          </a:xfrm>
          <a:prstGeom prst="rect">
            <a:avLst/>
          </a:prstGeom>
        </p:spPr>
        <p:txBody>
          <a:bodyPr wrap="square">
            <a:spAutoFit/>
          </a:bodyPr>
          <a:lstStyle/>
          <a:p>
            <a:r>
              <a:rPr lang="en-GB" sz="1600" i="1" dirty="0" smtClean="0">
                <a:solidFill>
                  <a:srgbClr val="FF0000"/>
                </a:solidFill>
                <a:latin typeface="Cambria" panose="02040503050406030204" pitchFamily="18" charset="0"/>
              </a:rPr>
              <a:t>Opening of SO 4.1 </a:t>
            </a:r>
            <a:r>
              <a:rPr lang="en-GB" sz="1600" i="1" dirty="0">
                <a:solidFill>
                  <a:srgbClr val="FF0000"/>
                </a:solidFill>
                <a:latin typeface="Cambria" panose="02040503050406030204" pitchFamily="18" charset="0"/>
              </a:rPr>
              <a:t>is subject to approval of the </a:t>
            </a:r>
            <a:r>
              <a:rPr lang="en-GB" sz="1600" i="1" dirty="0" smtClean="0">
                <a:solidFill>
                  <a:srgbClr val="FF0000"/>
                </a:solidFill>
                <a:latin typeface="Cambria" panose="02040503050406030204" pitchFamily="18" charset="0"/>
              </a:rPr>
              <a:t>programme budget </a:t>
            </a:r>
            <a:r>
              <a:rPr lang="en-GB" sz="1600" i="1" dirty="0">
                <a:solidFill>
                  <a:srgbClr val="FF0000"/>
                </a:solidFill>
                <a:latin typeface="Cambria" panose="02040503050406030204" pitchFamily="18" charset="0"/>
              </a:rPr>
              <a:t>reallocation by the </a:t>
            </a:r>
            <a:r>
              <a:rPr lang="en-GB" sz="1600" i="1" dirty="0" smtClean="0">
                <a:solidFill>
                  <a:srgbClr val="FF0000"/>
                </a:solidFill>
                <a:latin typeface="Cambria" panose="02040503050406030204" pitchFamily="18" charset="0"/>
              </a:rPr>
              <a:t>EC</a:t>
            </a:r>
            <a:endParaRPr lang="en-US" sz="1600" i="1" dirty="0">
              <a:solidFill>
                <a:srgbClr val="FF0000"/>
              </a:solidFill>
              <a:latin typeface="Cambria" panose="02040503050406030204" pitchFamily="18" charset="0"/>
            </a:endParaRPr>
          </a:p>
        </p:txBody>
      </p:sp>
      <p:pic>
        <p:nvPicPr>
          <p:cNvPr id="16" name="Picture 2" descr="Image result for immagine asterisc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31663" y="5265204"/>
            <a:ext cx="252028" cy="25202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355898" y="4797152"/>
            <a:ext cx="1767830" cy="723275"/>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1.1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1.2</a:t>
            </a:r>
            <a:endParaRPr lang="en-US" sz="1600" b="1" dirty="0">
              <a:solidFill>
                <a:srgbClr val="1F497D">
                  <a:lumMod val="75000"/>
                </a:srgbClr>
              </a:solidFill>
              <a:latin typeface="Cambria" panose="02040503050406030204" pitchFamily="18" charset="0"/>
            </a:endParaRPr>
          </a:p>
        </p:txBody>
      </p:sp>
      <p:pic>
        <p:nvPicPr>
          <p:cNvPr id="18" name="Picture 17" descr="Image result for target image"/>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54283" y="4725144"/>
            <a:ext cx="447675" cy="447675"/>
          </a:xfrm>
          <a:prstGeom prst="rect">
            <a:avLst/>
          </a:prstGeom>
          <a:noFill/>
          <a:ln>
            <a:noFill/>
          </a:ln>
        </p:spPr>
      </p:pic>
      <p:pic>
        <p:nvPicPr>
          <p:cNvPr id="19" name="Picture 18" descr="Image result for target image"/>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54282" y="5157192"/>
            <a:ext cx="447675" cy="447675"/>
          </a:xfrm>
          <a:prstGeom prst="rect">
            <a:avLst/>
          </a:prstGeom>
          <a:noFill/>
          <a:ln>
            <a:noFill/>
          </a:ln>
        </p:spPr>
      </p:pic>
      <p:sp>
        <p:nvSpPr>
          <p:cNvPr id="20" name="Rectangle 19"/>
          <p:cNvSpPr/>
          <p:nvPr/>
        </p:nvSpPr>
        <p:spPr>
          <a:xfrm>
            <a:off x="2300114" y="4581128"/>
            <a:ext cx="1767830" cy="1492716"/>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2.1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2.2  OPEN</a:t>
            </a:r>
          </a:p>
          <a:p>
            <a:endParaRPr lang="en-GB" sz="900" b="1" dirty="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2.3 OPEN</a:t>
            </a:r>
          </a:p>
          <a:p>
            <a:endParaRPr lang="en-GB" sz="900" b="1" dirty="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2.4 OPEN</a:t>
            </a:r>
            <a:endParaRPr lang="en-GB" sz="1600" b="1" dirty="0">
              <a:solidFill>
                <a:srgbClr val="1F497D">
                  <a:lumMod val="75000"/>
                </a:srgbClr>
              </a:solidFill>
              <a:latin typeface="Cambria" panose="02040503050406030204" pitchFamily="18" charset="0"/>
            </a:endParaRPr>
          </a:p>
        </p:txBody>
      </p:sp>
      <p:pic>
        <p:nvPicPr>
          <p:cNvPr id="21" name="Picture 20" descr="Image result for target image"/>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59832" y="4509120"/>
            <a:ext cx="447675" cy="447675"/>
          </a:xfrm>
          <a:prstGeom prst="rect">
            <a:avLst/>
          </a:prstGeom>
          <a:noFill/>
          <a:ln>
            <a:noFill/>
          </a:ln>
        </p:spPr>
      </p:pic>
      <p:sp>
        <p:nvSpPr>
          <p:cNvPr id="22" name="Rectangle 21"/>
          <p:cNvSpPr/>
          <p:nvPr/>
        </p:nvSpPr>
        <p:spPr>
          <a:xfrm>
            <a:off x="4283968" y="4890062"/>
            <a:ext cx="1767830" cy="723275"/>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3.1</a:t>
            </a:r>
          </a:p>
          <a:p>
            <a:endParaRPr lang="en-GB" sz="900" dirty="0" smtClean="0">
              <a:solidFill>
                <a:srgbClr val="1F497D">
                  <a:lumMod val="75000"/>
                </a:srgbClr>
              </a:solidFill>
              <a:latin typeface="Cambria" panose="02040503050406030204" pitchFamily="18" charset="0"/>
            </a:endParaRPr>
          </a:p>
          <a:p>
            <a:r>
              <a:rPr lang="en-GB" sz="1600" b="1" dirty="0" smtClean="0">
                <a:solidFill>
                  <a:srgbClr val="1F497D">
                    <a:lumMod val="75000"/>
                  </a:srgbClr>
                </a:solidFill>
                <a:latin typeface="Cambria" panose="02040503050406030204" pitchFamily="18" charset="0"/>
              </a:rPr>
              <a:t>SO 3.2 OPEN</a:t>
            </a:r>
            <a:endParaRPr lang="en-US" sz="1600" b="1" dirty="0">
              <a:solidFill>
                <a:srgbClr val="1F497D">
                  <a:lumMod val="75000"/>
                </a:srgbClr>
              </a:solidFill>
              <a:latin typeface="Cambria" panose="02040503050406030204" pitchFamily="18" charset="0"/>
            </a:endParaRPr>
          </a:p>
        </p:txBody>
      </p:sp>
      <p:pic>
        <p:nvPicPr>
          <p:cNvPr id="23" name="Picture 22" descr="Image result for target image"/>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76056" y="4853533"/>
            <a:ext cx="447675" cy="447675"/>
          </a:xfrm>
          <a:prstGeom prst="rect">
            <a:avLst/>
          </a:prstGeom>
          <a:noFill/>
          <a:ln>
            <a:noFill/>
          </a:ln>
        </p:spPr>
      </p:pic>
      <p:sp>
        <p:nvSpPr>
          <p:cNvPr id="24" name="Rectangle 23"/>
          <p:cNvSpPr/>
          <p:nvPr/>
        </p:nvSpPr>
        <p:spPr>
          <a:xfrm>
            <a:off x="6356341" y="4371319"/>
            <a:ext cx="1767830" cy="338554"/>
          </a:xfrm>
          <a:prstGeom prst="rect">
            <a:avLst/>
          </a:prstGeom>
        </p:spPr>
        <p:txBody>
          <a:bodyPr wrap="square">
            <a:spAutoFit/>
          </a:bodyPr>
          <a:lstStyle/>
          <a:p>
            <a:r>
              <a:rPr lang="en-GB" sz="1600" b="1" dirty="0" smtClean="0">
                <a:solidFill>
                  <a:srgbClr val="1F497D">
                    <a:lumMod val="75000"/>
                  </a:srgbClr>
                </a:solidFill>
                <a:latin typeface="Cambria" panose="02040503050406030204" pitchFamily="18" charset="0"/>
              </a:rPr>
              <a:t>SO 4.1 OPEN</a:t>
            </a:r>
            <a:endParaRPr lang="en-US" sz="1600" b="1" dirty="0">
              <a:solidFill>
                <a:srgbClr val="1F497D">
                  <a:lumMod val="75000"/>
                </a:srgbClr>
              </a:solidFill>
              <a:latin typeface="Cambria" panose="02040503050406030204" pitchFamily="18" charset="0"/>
            </a:endParaRPr>
          </a:p>
        </p:txBody>
      </p:sp>
      <p:sp>
        <p:nvSpPr>
          <p:cNvPr id="26" name="Cím 1"/>
          <p:cNvSpPr txBox="1">
            <a:spLocks/>
          </p:cNvSpPr>
          <p:nvPr/>
        </p:nvSpPr>
        <p:spPr>
          <a:xfrm>
            <a:off x="3400535"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359460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ím 1"/>
          <p:cNvSpPr txBox="1">
            <a:spLocks/>
          </p:cNvSpPr>
          <p:nvPr/>
        </p:nvSpPr>
        <p:spPr>
          <a:xfrm>
            <a:off x="727670" y="2996952"/>
            <a:ext cx="6181470" cy="3024336"/>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4F81BD"/>
                </a:solidFill>
                <a:latin typeface="Cambria" panose="02040503050406030204" pitchFamily="18" charset="0"/>
              </a:rPr>
              <a:t>Two step approach</a:t>
            </a:r>
            <a:r>
              <a:rPr lang="en-GB" sz="2200" dirty="0" smtClean="0">
                <a:solidFill>
                  <a:srgbClr val="1F497D">
                    <a:lumMod val="75000"/>
                  </a:srgbClr>
                </a:solidFill>
                <a:latin typeface="Cambria" panose="02040503050406030204" pitchFamily="18" charset="0"/>
              </a:rPr>
              <a:t>:</a:t>
            </a:r>
          </a:p>
          <a:p>
            <a:pPr algn="l"/>
            <a:endParaRPr lang="en-GB" sz="2200" dirty="0" smtClean="0">
              <a:solidFill>
                <a:srgbClr val="1F497D">
                  <a:lumMod val="75000"/>
                </a:srgbClr>
              </a:solidFill>
              <a:latin typeface="Cambria" panose="02040503050406030204" pitchFamily="18" charset="0"/>
            </a:endParaRPr>
          </a:p>
          <a:p>
            <a:pPr marL="342900" indent="-342900" algn="l">
              <a:buFont typeface="Wingdings" panose="05000000000000000000" pitchFamily="2" charset="2"/>
              <a:buChar char="v"/>
            </a:pPr>
            <a:r>
              <a:rPr lang="en-GB" sz="2200" dirty="0" smtClean="0">
                <a:solidFill>
                  <a:srgbClr val="1F497D">
                    <a:lumMod val="75000"/>
                  </a:srgbClr>
                </a:solidFill>
                <a:latin typeface="Cambria" panose="02040503050406030204" pitchFamily="18" charset="0"/>
              </a:rPr>
              <a:t>1</a:t>
            </a:r>
            <a:r>
              <a:rPr lang="en-GB" sz="2200" baseline="30000" dirty="0" smtClean="0">
                <a:solidFill>
                  <a:srgbClr val="1F497D">
                    <a:lumMod val="75000"/>
                  </a:srgbClr>
                </a:solidFill>
                <a:latin typeface="Cambria" panose="02040503050406030204" pitchFamily="18" charset="0"/>
              </a:rPr>
              <a:t>st</a:t>
            </a:r>
            <a:r>
              <a:rPr lang="en-GB" sz="2200" dirty="0" smtClean="0">
                <a:solidFill>
                  <a:srgbClr val="1F497D">
                    <a:lumMod val="75000"/>
                  </a:srgbClr>
                </a:solidFill>
                <a:latin typeface="Cambria" panose="02040503050406030204" pitchFamily="18" charset="0"/>
              </a:rPr>
              <a:t> step: submission of a short Expression of Interest</a:t>
            </a:r>
          </a:p>
          <a:p>
            <a:pPr algn="l"/>
            <a:r>
              <a:rPr lang="en-GB" sz="2200" dirty="0">
                <a:solidFill>
                  <a:srgbClr val="1F497D">
                    <a:lumMod val="75000"/>
                  </a:srgbClr>
                </a:solidFill>
                <a:latin typeface="Cambria" panose="02040503050406030204" pitchFamily="18" charset="0"/>
              </a:rPr>
              <a:t>	</a:t>
            </a:r>
            <a:r>
              <a:rPr lang="en-GB" sz="2200" dirty="0" smtClean="0">
                <a:solidFill>
                  <a:srgbClr val="1F497D">
                    <a:lumMod val="75000"/>
                  </a:srgbClr>
                </a:solidFill>
                <a:latin typeface="Cambria" panose="02040503050406030204" pitchFamily="18" charset="0"/>
              </a:rPr>
              <a:t>	</a:t>
            </a:r>
            <a:r>
              <a:rPr lang="en-GB" sz="2200" i="1" dirty="0" smtClean="0">
                <a:solidFill>
                  <a:srgbClr val="1F497D">
                    <a:lumMod val="75000"/>
                  </a:srgbClr>
                </a:solidFill>
                <a:latin typeface="Cambria" panose="02040503050406030204" pitchFamily="18" charset="0"/>
              </a:rPr>
              <a:t>(</a:t>
            </a:r>
            <a:r>
              <a:rPr lang="en-GB" sz="2000" i="1" dirty="0" smtClean="0">
                <a:solidFill>
                  <a:srgbClr val="1F497D">
                    <a:lumMod val="75000"/>
                  </a:srgbClr>
                </a:solidFill>
                <a:latin typeface="Cambria" panose="02040503050406030204" pitchFamily="18" charset="0"/>
              </a:rPr>
              <a:t>and if successful)</a:t>
            </a:r>
          </a:p>
          <a:p>
            <a:pPr marL="342900" indent="-342900" algn="l">
              <a:buFont typeface="Wingdings" panose="05000000000000000000" pitchFamily="2" charset="2"/>
              <a:buChar char="v"/>
            </a:pPr>
            <a:r>
              <a:rPr lang="en-GB" sz="2200" dirty="0" smtClean="0">
                <a:solidFill>
                  <a:srgbClr val="1F497D">
                    <a:lumMod val="75000"/>
                  </a:srgbClr>
                </a:solidFill>
                <a:latin typeface="Cambria" panose="02040503050406030204" pitchFamily="18" charset="0"/>
              </a:rPr>
              <a:t>2</a:t>
            </a:r>
            <a:r>
              <a:rPr lang="en-GB" sz="2200" baseline="30000" dirty="0" smtClean="0">
                <a:solidFill>
                  <a:srgbClr val="1F497D">
                    <a:lumMod val="75000"/>
                  </a:srgbClr>
                </a:solidFill>
                <a:latin typeface="Cambria" panose="02040503050406030204" pitchFamily="18" charset="0"/>
              </a:rPr>
              <a:t>nd</a:t>
            </a:r>
            <a:r>
              <a:rPr lang="en-GB" sz="2200" dirty="0" smtClean="0">
                <a:solidFill>
                  <a:srgbClr val="1F497D">
                    <a:lumMod val="75000"/>
                  </a:srgbClr>
                </a:solidFill>
                <a:latin typeface="Cambria" panose="02040503050406030204" pitchFamily="18" charset="0"/>
              </a:rPr>
              <a:t> step: submission of a complete Application Form</a:t>
            </a:r>
          </a:p>
          <a:p>
            <a:pPr algn="l"/>
            <a:endParaRPr lang="en-GB" sz="2200" dirty="0">
              <a:solidFill>
                <a:srgbClr val="1F497D">
                  <a:lumMod val="75000"/>
                </a:srgbClr>
              </a:solidFill>
              <a:latin typeface="Cambria" panose="02040503050406030204" pitchFamily="18" charset="0"/>
            </a:endParaRPr>
          </a:p>
          <a:p>
            <a:pPr algn="l"/>
            <a:r>
              <a:rPr lang="en-GB" sz="2200" dirty="0" smtClean="0">
                <a:solidFill>
                  <a:srgbClr val="1F497D">
                    <a:lumMod val="75000"/>
                  </a:srgbClr>
                </a:solidFill>
                <a:latin typeface="Cambria" panose="02040503050406030204" pitchFamily="18" charset="0"/>
              </a:rPr>
              <a:t>Call budget: up to </a:t>
            </a:r>
            <a:r>
              <a:rPr lang="en-GB" sz="2200" b="1" dirty="0" smtClean="0">
                <a:solidFill>
                  <a:srgbClr val="4F81BD"/>
                </a:solidFill>
                <a:latin typeface="Cambria" panose="02040503050406030204" pitchFamily="18" charset="0"/>
              </a:rPr>
              <a:t>60M EUR </a:t>
            </a:r>
            <a:r>
              <a:rPr lang="en-GB" sz="2200" dirty="0" smtClean="0">
                <a:solidFill>
                  <a:srgbClr val="1F497D">
                    <a:lumMod val="75000"/>
                  </a:srgbClr>
                </a:solidFill>
                <a:latin typeface="Cambria" panose="02040503050406030204" pitchFamily="18" charset="0"/>
              </a:rPr>
              <a:t>(ERDF, IPA, ENI)</a:t>
            </a:r>
          </a:p>
          <a:p>
            <a:pPr algn="l"/>
            <a:endParaRPr lang="en-GB" sz="2200" dirty="0">
              <a:solidFill>
                <a:srgbClr val="1F497D">
                  <a:lumMod val="75000"/>
                </a:srgbClr>
              </a:solidFill>
              <a:latin typeface="Cambria" panose="02040503050406030204" pitchFamily="18" charset="0"/>
            </a:endParaRPr>
          </a:p>
          <a:p>
            <a:pPr algn="l"/>
            <a:r>
              <a:rPr lang="en-GB" sz="2200" dirty="0" smtClean="0">
                <a:solidFill>
                  <a:srgbClr val="1F497D">
                    <a:lumMod val="75000"/>
                  </a:srgbClr>
                </a:solidFill>
                <a:latin typeface="Cambria" panose="02040503050406030204" pitchFamily="18" charset="0"/>
              </a:rPr>
              <a:t>Max project duration: </a:t>
            </a:r>
            <a:r>
              <a:rPr lang="en-GB" sz="2200" b="1" dirty="0" smtClean="0">
                <a:solidFill>
                  <a:srgbClr val="4F81BD"/>
                </a:solidFill>
                <a:latin typeface="Cambria" panose="02040503050406030204" pitchFamily="18" charset="0"/>
              </a:rPr>
              <a:t>30 months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02680" y="1844824"/>
            <a:ext cx="2000250" cy="407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rotWithShape="1">
          <a:blip r:embed="rId4"/>
          <a:srcRect l="41999" t="17725" r="20301" b="50529"/>
          <a:stretch/>
        </p:blipFill>
        <p:spPr bwMode="auto">
          <a:xfrm>
            <a:off x="4705191" y="1412776"/>
            <a:ext cx="2171065" cy="1143000"/>
          </a:xfrm>
          <a:prstGeom prst="rect">
            <a:avLst/>
          </a:prstGeom>
          <a:ln>
            <a:noFill/>
          </a:ln>
          <a:extLst>
            <a:ext uri="{53640926-AAD7-44D8-BBD7-CCE9431645EC}">
              <a14:shadowObscured xmlns:a14="http://schemas.microsoft.com/office/drawing/2010/main" xmlns=""/>
            </a:ext>
          </a:extLst>
        </p:spPr>
      </p:pic>
      <p:sp>
        <p:nvSpPr>
          <p:cNvPr id="8" name="TextBox 7"/>
          <p:cNvSpPr txBox="1"/>
          <p:nvPr/>
        </p:nvSpPr>
        <p:spPr>
          <a:xfrm>
            <a:off x="694786" y="1844824"/>
            <a:ext cx="4608512" cy="892552"/>
          </a:xfrm>
          <a:prstGeom prst="rect">
            <a:avLst/>
          </a:prstGeom>
          <a:noFill/>
        </p:spPr>
        <p:txBody>
          <a:bodyPr wrap="square" rtlCol="0">
            <a:spAutoFit/>
          </a:bodyPr>
          <a:lstStyle/>
          <a:p>
            <a:r>
              <a:rPr lang="en-GB" sz="2800" b="1" dirty="0" smtClean="0">
                <a:solidFill>
                  <a:srgbClr val="4F81BD"/>
                </a:solidFill>
                <a:latin typeface="Cambria" panose="02040503050406030204" pitchFamily="18" charset="0"/>
              </a:rPr>
              <a:t>3</a:t>
            </a:r>
            <a:r>
              <a:rPr lang="en-GB" sz="2800" b="1" baseline="30000" dirty="0" smtClean="0">
                <a:solidFill>
                  <a:srgbClr val="4F81BD"/>
                </a:solidFill>
                <a:latin typeface="Cambria" panose="02040503050406030204" pitchFamily="18" charset="0"/>
              </a:rPr>
              <a:t>rd</a:t>
            </a:r>
            <a:r>
              <a:rPr lang="en-GB" sz="2800" b="1" dirty="0" smtClean="0">
                <a:solidFill>
                  <a:srgbClr val="4F81BD"/>
                </a:solidFill>
                <a:latin typeface="Cambria" panose="02040503050406030204" pitchFamily="18" charset="0"/>
              </a:rPr>
              <a:t> Call for Proposals </a:t>
            </a:r>
          </a:p>
          <a:p>
            <a:r>
              <a:rPr lang="en-GB" sz="2400" b="1" dirty="0" smtClean="0">
                <a:solidFill>
                  <a:srgbClr val="1F497D">
                    <a:lumMod val="75000"/>
                  </a:srgbClr>
                </a:solidFill>
                <a:latin typeface="Cambria" panose="02040503050406030204" pitchFamily="18" charset="0"/>
              </a:rPr>
              <a:t>	To </a:t>
            </a:r>
            <a:r>
              <a:rPr lang="en-GB" sz="2400" b="1" dirty="0">
                <a:solidFill>
                  <a:srgbClr val="1F497D">
                    <a:lumMod val="75000"/>
                  </a:srgbClr>
                </a:solidFill>
                <a:latin typeface="Cambria" panose="02040503050406030204" pitchFamily="18" charset="0"/>
              </a:rPr>
              <a:t>be launched soon!</a:t>
            </a:r>
          </a:p>
        </p:txBody>
      </p:sp>
      <p:sp>
        <p:nvSpPr>
          <p:cNvPr id="10" name="Cím 1"/>
          <p:cNvSpPr txBox="1">
            <a:spLocks/>
          </p:cNvSpPr>
          <p:nvPr/>
        </p:nvSpPr>
        <p:spPr>
          <a:xfrm>
            <a:off x="3455842" y="548680"/>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3</a:t>
            </a:r>
            <a:r>
              <a:rPr lang="en-US" sz="3000" baseline="30000" dirty="0" smtClean="0">
                <a:solidFill>
                  <a:srgbClr val="4F81BD">
                    <a:lumMod val="75000"/>
                  </a:srgbClr>
                </a:solidFill>
                <a:latin typeface="Cambria" panose="02040503050406030204" pitchFamily="18" charset="0"/>
              </a:rPr>
              <a:t>rd</a:t>
            </a:r>
            <a:r>
              <a:rPr lang="en-US" sz="3000" dirty="0" smtClean="0">
                <a:solidFill>
                  <a:srgbClr val="4F81BD">
                    <a:lumMod val="75000"/>
                  </a:srgbClr>
                </a:solidFill>
                <a:latin typeface="Cambria" panose="02040503050406030204" pitchFamily="18" charset="0"/>
              </a:rPr>
              <a:t> </a:t>
            </a:r>
            <a:r>
              <a:rPr lang="en-US" sz="3000" dirty="0" err="1" smtClean="0">
                <a:solidFill>
                  <a:srgbClr val="4F81BD">
                    <a:lumMod val="75000"/>
                  </a:srgbClr>
                </a:solidFill>
                <a:latin typeface="Cambria" panose="02040503050406030204" pitchFamily="18" charset="0"/>
              </a:rPr>
              <a:t>CfP</a:t>
            </a:r>
            <a:r>
              <a:rPr lang="en-US" sz="3000" dirty="0" smtClean="0">
                <a:solidFill>
                  <a:srgbClr val="4F81BD">
                    <a:lumMod val="75000"/>
                  </a:srgbClr>
                </a:solidFill>
                <a:latin typeface="Cambria" panose="02040503050406030204" pitchFamily="18" charset="0"/>
              </a:rPr>
              <a:t> – Main elements</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xmlns="" val="1356374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1743</Words>
  <Application>Microsoft Office PowerPoint</Application>
  <PresentationFormat>Экран (4:3)</PresentationFormat>
  <Paragraphs>454</Paragraphs>
  <Slides>33</Slides>
  <Notes>7</Notes>
  <HiddenSlides>0</HiddenSlides>
  <MMClips>0</MMClips>
  <ScaleCrop>false</ScaleCrop>
  <HeadingPairs>
    <vt:vector size="4" baseType="variant">
      <vt:variant>
        <vt:lpstr>Тема</vt:lpstr>
      </vt:variant>
      <vt:variant>
        <vt:i4>6</vt:i4>
      </vt:variant>
      <vt:variant>
        <vt:lpstr>Заголовки слайдов</vt:lpstr>
      </vt:variant>
      <vt:variant>
        <vt:i4>33</vt:i4>
      </vt:variant>
    </vt:vector>
  </HeadingPairs>
  <TitlesOfParts>
    <vt:vector size="39" baseType="lpstr">
      <vt:lpstr>Office Theme</vt:lpstr>
      <vt:lpstr>1_Office Theme</vt:lpstr>
      <vt:lpstr>Office-téma</vt:lpstr>
      <vt:lpstr>1_Office-téma</vt:lpstr>
      <vt:lpstr>2_Office-téma</vt:lpstr>
      <vt:lpstr>3_Office-téma</vt:lpstr>
      <vt:lpstr>3rd CfP Thematic Seminar  Specific Objective 4.1. Well Governed Danube Region  SK National  Info Day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(Cambria 36-40)</dc:title>
  <dc:creator>Gábor Eszter</dc:creator>
  <cp:lastModifiedBy>User</cp:lastModifiedBy>
  <cp:revision>463</cp:revision>
  <cp:lastPrinted>2019-01-11T10:12:21Z</cp:lastPrinted>
  <dcterms:created xsi:type="dcterms:W3CDTF">2015-08-11T09:15:14Z</dcterms:created>
  <dcterms:modified xsi:type="dcterms:W3CDTF">2019-09-23T14:30:55Z</dcterms:modified>
</cp:coreProperties>
</file>