
<file path=[Content_Types].xml><?xml version="1.0" encoding="utf-8"?>
<Types xmlns="http://schemas.openxmlformats.org/package/2006/content-types">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theme/theme6.xml" ContentType="application/vnd.openxmlformats-officedocument.them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1"/>
    <p:sldMasterId id="2147483767" r:id="rId2"/>
    <p:sldMasterId id="2147483760" r:id="rId3"/>
    <p:sldMasterId id="2147483756" r:id="rId4"/>
  </p:sldMasterIdLst>
  <p:notesMasterIdLst>
    <p:notesMasterId r:id="rId18"/>
  </p:notesMasterIdLst>
  <p:handoutMasterIdLst>
    <p:handoutMasterId r:id="rId19"/>
  </p:handoutMasterIdLst>
  <p:sldIdLst>
    <p:sldId id="256" r:id="rId5"/>
    <p:sldId id="302" r:id="rId6"/>
    <p:sldId id="284" r:id="rId7"/>
    <p:sldId id="278" r:id="rId8"/>
    <p:sldId id="281" r:id="rId9"/>
    <p:sldId id="285" r:id="rId10"/>
    <p:sldId id="286" r:id="rId11"/>
    <p:sldId id="287" r:id="rId12"/>
    <p:sldId id="292" r:id="rId13"/>
    <p:sldId id="303" r:id="rId14"/>
    <p:sldId id="304" r:id="rId15"/>
    <p:sldId id="305" r:id="rId16"/>
    <p:sldId id="299" r:id="rId17"/>
  </p:sldIdLst>
  <p:sldSz cx="9144000" cy="6858000" type="screen4x3"/>
  <p:notesSz cx="6797675" cy="9928225"/>
  <p:defaultTextStyle>
    <a:defPPr>
      <a:defRPr lang="en-GB"/>
    </a:defPPr>
    <a:lvl1pPr algn="l" rtl="0" fontAlgn="base">
      <a:spcBef>
        <a:spcPct val="0"/>
      </a:spcBef>
      <a:spcAft>
        <a:spcPct val="0"/>
      </a:spcAft>
      <a:defRPr sz="1200" kern="1200">
        <a:solidFill>
          <a:schemeClr val="bg1"/>
        </a:solidFill>
        <a:latin typeface="Arial" charset="0"/>
        <a:ea typeface="+mn-ea"/>
        <a:cs typeface="Arial" charset="0"/>
      </a:defRPr>
    </a:lvl1pPr>
    <a:lvl2pPr marL="457200" algn="l" rtl="0" fontAlgn="base">
      <a:spcBef>
        <a:spcPct val="0"/>
      </a:spcBef>
      <a:spcAft>
        <a:spcPct val="0"/>
      </a:spcAft>
      <a:defRPr sz="1200" kern="1200">
        <a:solidFill>
          <a:schemeClr val="bg1"/>
        </a:solidFill>
        <a:latin typeface="Arial" charset="0"/>
        <a:ea typeface="+mn-ea"/>
        <a:cs typeface="Arial" charset="0"/>
      </a:defRPr>
    </a:lvl2pPr>
    <a:lvl3pPr marL="914400" algn="l" rtl="0" fontAlgn="base">
      <a:spcBef>
        <a:spcPct val="0"/>
      </a:spcBef>
      <a:spcAft>
        <a:spcPct val="0"/>
      </a:spcAft>
      <a:defRPr sz="1200" kern="1200">
        <a:solidFill>
          <a:schemeClr val="bg1"/>
        </a:solidFill>
        <a:latin typeface="Arial" charset="0"/>
        <a:ea typeface="+mn-ea"/>
        <a:cs typeface="Arial" charset="0"/>
      </a:defRPr>
    </a:lvl3pPr>
    <a:lvl4pPr marL="1371600" algn="l" rtl="0" fontAlgn="base">
      <a:spcBef>
        <a:spcPct val="0"/>
      </a:spcBef>
      <a:spcAft>
        <a:spcPct val="0"/>
      </a:spcAft>
      <a:defRPr sz="1200" kern="1200">
        <a:solidFill>
          <a:schemeClr val="bg1"/>
        </a:solidFill>
        <a:latin typeface="Arial" charset="0"/>
        <a:ea typeface="+mn-ea"/>
        <a:cs typeface="Arial" charset="0"/>
      </a:defRPr>
    </a:lvl4pPr>
    <a:lvl5pPr marL="1828800" algn="l" rtl="0" fontAlgn="base">
      <a:spcBef>
        <a:spcPct val="0"/>
      </a:spcBef>
      <a:spcAft>
        <a:spcPct val="0"/>
      </a:spcAft>
      <a:defRPr sz="1200" kern="1200">
        <a:solidFill>
          <a:schemeClr val="bg1"/>
        </a:solidFill>
        <a:latin typeface="Arial" charset="0"/>
        <a:ea typeface="+mn-ea"/>
        <a:cs typeface="Arial" charset="0"/>
      </a:defRPr>
    </a:lvl5pPr>
    <a:lvl6pPr marL="2286000" algn="l" defTabSz="914400" rtl="0" eaLnBrk="1" latinLnBrk="0" hangingPunct="1">
      <a:defRPr sz="1200" kern="1200">
        <a:solidFill>
          <a:schemeClr val="bg1"/>
        </a:solidFill>
        <a:latin typeface="Arial" charset="0"/>
        <a:ea typeface="+mn-ea"/>
        <a:cs typeface="Arial" charset="0"/>
      </a:defRPr>
    </a:lvl6pPr>
    <a:lvl7pPr marL="2743200" algn="l" defTabSz="914400" rtl="0" eaLnBrk="1" latinLnBrk="0" hangingPunct="1">
      <a:defRPr sz="1200" kern="1200">
        <a:solidFill>
          <a:schemeClr val="bg1"/>
        </a:solidFill>
        <a:latin typeface="Arial" charset="0"/>
        <a:ea typeface="+mn-ea"/>
        <a:cs typeface="Arial" charset="0"/>
      </a:defRPr>
    </a:lvl7pPr>
    <a:lvl8pPr marL="3200400" algn="l" defTabSz="914400" rtl="0" eaLnBrk="1" latinLnBrk="0" hangingPunct="1">
      <a:defRPr sz="1200" kern="1200">
        <a:solidFill>
          <a:schemeClr val="bg1"/>
        </a:solidFill>
        <a:latin typeface="Arial" charset="0"/>
        <a:ea typeface="+mn-ea"/>
        <a:cs typeface="Arial" charset="0"/>
      </a:defRPr>
    </a:lvl8pPr>
    <a:lvl9pPr marL="3657600" algn="l" defTabSz="914400" rtl="0" eaLnBrk="1" latinLnBrk="0" hangingPunct="1">
      <a:defRPr sz="1200" kern="1200">
        <a:solidFill>
          <a:schemeClr val="bg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539B"/>
    <a:srgbClr val="FF0000"/>
    <a:srgbClr val="414141"/>
    <a:srgbClr val="175E54"/>
    <a:srgbClr val="177671"/>
    <a:srgbClr val="00AE9E"/>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667" autoAdjust="0"/>
    <p:restoredTop sz="94660"/>
  </p:normalViewPr>
  <p:slideViewPr>
    <p:cSldViewPr snapToGrid="0" snapToObjects="1">
      <p:cViewPr>
        <p:scale>
          <a:sx n="75" d="100"/>
          <a:sy n="75" d="100"/>
        </p:scale>
        <p:origin x="-72" y="-72"/>
      </p:cViewPr>
      <p:guideLst>
        <p:guide orient="horz" pos="1009"/>
        <p:guide orient="horz" pos="3907"/>
        <p:guide orient="horz" pos="1376"/>
        <p:guide pos="5554"/>
        <p:guide pos="3193"/>
        <p:guide pos="207"/>
        <p:guide pos="2886"/>
        <p:guide pos="627"/>
        <p:guide pos="403"/>
      </p:guideLst>
    </p:cSldViewPr>
  </p:slideViewPr>
  <p:notesTextViewPr>
    <p:cViewPr>
      <p:scale>
        <a:sx n="100" d="100"/>
        <a:sy n="100" d="100"/>
      </p:scale>
      <p:origin x="0" y="0"/>
    </p:cViewPr>
  </p:notesTextViewPr>
  <p:sorterViewPr>
    <p:cViewPr>
      <p:scale>
        <a:sx n="100" d="100"/>
        <a:sy n="100" d="100"/>
      </p:scale>
      <p:origin x="0" y="6792"/>
    </p:cViewPr>
  </p:sorterViewPr>
  <p:notesViewPr>
    <p:cSldViewPr snapToGrid="0" snapToObjects="1">
      <p:cViewPr varScale="1">
        <p:scale>
          <a:sx n="80" d="100"/>
          <a:sy n="80" d="100"/>
        </p:scale>
        <p:origin x="-1974" y="-78"/>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chemeClr val="tx1"/>
                </a:solidFill>
              </a:defRPr>
            </a:lvl1pPr>
          </a:lstStyle>
          <a:p>
            <a:pPr>
              <a:defRPr/>
            </a:pPr>
            <a:endParaRPr lang="en-US"/>
          </a:p>
        </p:txBody>
      </p:sp>
      <p:sp>
        <p:nvSpPr>
          <p:cNvPr id="6147"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solidFill>
                  <a:schemeClr val="tx1"/>
                </a:solidFill>
              </a:defRPr>
            </a:lvl1pPr>
          </a:lstStyle>
          <a:p>
            <a:pPr>
              <a:defRPr/>
            </a:pPr>
            <a:endParaRPr lang="en-US"/>
          </a:p>
        </p:txBody>
      </p:sp>
      <p:sp>
        <p:nvSpPr>
          <p:cNvPr id="6148"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solidFill>
                  <a:schemeClr val="tx1"/>
                </a:solidFill>
              </a:defRPr>
            </a:lvl1pPr>
          </a:lstStyle>
          <a:p>
            <a:pPr>
              <a:defRPr/>
            </a:pPr>
            <a:endParaRPr lang="en-US"/>
          </a:p>
        </p:txBody>
      </p:sp>
      <p:sp>
        <p:nvSpPr>
          <p:cNvPr id="6149"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solidFill>
                  <a:schemeClr val="tx1"/>
                </a:solidFill>
              </a:defRPr>
            </a:lvl1pPr>
          </a:lstStyle>
          <a:p>
            <a:pPr>
              <a:defRPr/>
            </a:pPr>
            <a:fld id="{FF37AC90-9E6B-48BC-A9B0-28143F85A174}" type="slidenum">
              <a:rPr lang="en-GB"/>
              <a:pPr>
                <a:defRPr/>
              </a:pPr>
              <a:t>‹#›</a:t>
            </a:fld>
            <a:endParaRPr lang="en-GB"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chemeClr val="tx1"/>
                </a:solidFill>
              </a:defRPr>
            </a:lvl1pPr>
          </a:lstStyle>
          <a:p>
            <a:pPr>
              <a:defRPr/>
            </a:pPr>
            <a:endParaRPr lang="en-US"/>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solidFill>
                  <a:schemeClr val="tx1"/>
                </a:solidFill>
              </a:defRPr>
            </a:lvl1pPr>
          </a:lstStyle>
          <a:p>
            <a:pPr>
              <a:defRPr/>
            </a:pPr>
            <a:endParaRPr lang="en-US"/>
          </a:p>
        </p:txBody>
      </p:sp>
      <p:sp>
        <p:nvSpPr>
          <p:cNvPr id="2150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solidFill>
                  <a:schemeClr val="tx1"/>
                </a:solidFill>
              </a:defRPr>
            </a:lvl1pPr>
          </a:lstStyle>
          <a:p>
            <a:pPr>
              <a:defRPr/>
            </a:pPr>
            <a:endParaRPr lang="en-US"/>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solidFill>
                  <a:schemeClr val="tx1"/>
                </a:solidFill>
              </a:defRPr>
            </a:lvl1pPr>
          </a:lstStyle>
          <a:p>
            <a:pPr>
              <a:defRPr/>
            </a:pPr>
            <a:fld id="{7B9B2F5F-DB97-4F0C-AC0C-3B347F9EEDC0}"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16"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16"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16"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16"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16"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txBox="1">
            <a:spLocks noChangeArrowheads="1"/>
          </p:cNvSpPr>
          <p:nvPr/>
        </p:nvSpPr>
        <p:spPr bwMode="auto">
          <a:xfrm>
            <a:off x="3849688" y="9429750"/>
            <a:ext cx="2946400" cy="496888"/>
          </a:xfrm>
          <a:prstGeom prst="rect">
            <a:avLst/>
          </a:prstGeom>
          <a:noFill/>
          <a:ln w="9525">
            <a:noFill/>
            <a:miter lim="800000"/>
            <a:headEnd/>
            <a:tailEnd/>
          </a:ln>
        </p:spPr>
        <p:txBody>
          <a:bodyPr anchor="b"/>
          <a:lstStyle/>
          <a:p>
            <a:pPr algn="r"/>
            <a:fld id="{8D68F6D5-31E0-4B6A-9F5C-C8AFC385491E}" type="slidenum">
              <a:rPr lang="en-US">
                <a:solidFill>
                  <a:srgbClr val="000000"/>
                </a:solidFill>
                <a:latin typeface="Calibri" pitchFamily="34" charset="0"/>
              </a:rPr>
              <a:pPr algn="r"/>
              <a:t>6</a:t>
            </a:fld>
            <a:endParaRPr lang="en-GB">
              <a:solidFill>
                <a:srgbClr val="000000"/>
              </a:solidFill>
            </a:endParaRPr>
          </a:p>
        </p:txBody>
      </p:sp>
      <p:sp>
        <p:nvSpPr>
          <p:cNvPr id="22531" name="Slide Image Placeholder 2"/>
          <p:cNvSpPr>
            <a:spLocks noGrp="1" noRot="1" noChangeAspect="1" noTextEdit="1"/>
          </p:cNvSpPr>
          <p:nvPr>
            <p:ph type="sldImg"/>
          </p:nvPr>
        </p:nvSpPr>
        <p:spPr>
          <a:ln/>
        </p:spPr>
      </p:sp>
      <p:sp>
        <p:nvSpPr>
          <p:cNvPr id="22532" name="Rectangle 3"/>
          <p:cNvSpPr>
            <a:spLocks noGrp="1"/>
          </p:cNvSpPr>
          <p:nvPr>
            <p:ph type="body" sz="quarter" idx="1"/>
          </p:nvPr>
        </p:nvSpPr>
        <p:spPr>
          <a:noFill/>
          <a:ln/>
        </p:spPr>
        <p:txBody>
          <a:bodyPr/>
          <a:lstStyle/>
          <a:p>
            <a:pPr eaLnBrk="1" hangingPunct="1"/>
            <a:r>
              <a:rPr lang="en-US" smtClean="0">
                <a:solidFill>
                  <a:srgbClr val="000000"/>
                </a:solidFill>
              </a:rPr>
              <a:t>Change with the one for ETC</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txBox="1">
            <a:spLocks noChangeArrowheads="1"/>
          </p:cNvSpPr>
          <p:nvPr/>
        </p:nvSpPr>
        <p:spPr bwMode="auto">
          <a:xfrm>
            <a:off x="3849688" y="9429750"/>
            <a:ext cx="2946400" cy="496888"/>
          </a:xfrm>
          <a:prstGeom prst="rect">
            <a:avLst/>
          </a:prstGeom>
          <a:noFill/>
          <a:ln w="9525">
            <a:noFill/>
            <a:miter lim="800000"/>
            <a:headEnd/>
            <a:tailEnd/>
          </a:ln>
        </p:spPr>
        <p:txBody>
          <a:bodyPr anchor="b"/>
          <a:lstStyle/>
          <a:p>
            <a:pPr algn="r"/>
            <a:fld id="{7C1ADBA8-1299-456F-BC79-1CC70300462B}" type="slidenum">
              <a:rPr lang="en-US">
                <a:solidFill>
                  <a:srgbClr val="000000"/>
                </a:solidFill>
                <a:latin typeface="Calibri" pitchFamily="34" charset="0"/>
              </a:rPr>
              <a:pPr algn="r"/>
              <a:t>7</a:t>
            </a:fld>
            <a:endParaRPr lang="en-GB">
              <a:solidFill>
                <a:srgbClr val="000000"/>
              </a:solidFill>
            </a:endParaRPr>
          </a:p>
        </p:txBody>
      </p:sp>
      <p:sp>
        <p:nvSpPr>
          <p:cNvPr id="23555" name="Slide Image Placeholder 2"/>
          <p:cNvSpPr>
            <a:spLocks noGrp="1" noRot="1" noChangeAspect="1" noTextEdit="1"/>
          </p:cNvSpPr>
          <p:nvPr>
            <p:ph type="sldImg"/>
          </p:nvPr>
        </p:nvSpPr>
        <p:spPr>
          <a:ln/>
        </p:spPr>
      </p:sp>
      <p:sp>
        <p:nvSpPr>
          <p:cNvPr id="23556" name="Rectangle 3"/>
          <p:cNvSpPr>
            <a:spLocks noGrp="1"/>
          </p:cNvSpPr>
          <p:nvPr>
            <p:ph type="body" sz="quarter" idx="1"/>
          </p:nvPr>
        </p:nvSpPr>
        <p:spPr>
          <a:noFill/>
          <a:ln/>
        </p:spPr>
        <p:txBody>
          <a:bodyPr/>
          <a:lstStyle/>
          <a:p>
            <a:pPr eaLnBrk="1" hangingPunct="1"/>
            <a:r>
              <a:rPr lang="en-US" smtClean="0">
                <a:solidFill>
                  <a:srgbClr val="000000"/>
                </a:solidFill>
              </a:rPr>
              <a:t>Shorten or make in bullet points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txBox="1">
            <a:spLocks noChangeArrowheads="1"/>
          </p:cNvSpPr>
          <p:nvPr/>
        </p:nvSpPr>
        <p:spPr bwMode="auto">
          <a:xfrm>
            <a:off x="3849688" y="9429750"/>
            <a:ext cx="2946400" cy="496888"/>
          </a:xfrm>
          <a:prstGeom prst="rect">
            <a:avLst/>
          </a:prstGeom>
          <a:noFill/>
          <a:ln w="9525">
            <a:noFill/>
            <a:miter lim="800000"/>
            <a:headEnd/>
            <a:tailEnd/>
          </a:ln>
        </p:spPr>
        <p:txBody>
          <a:bodyPr anchor="b"/>
          <a:lstStyle/>
          <a:p>
            <a:pPr algn="r"/>
            <a:fld id="{E1B7BAA1-7645-4DF2-9145-4DE983D2F800}" type="slidenum">
              <a:rPr lang="en-US">
                <a:solidFill>
                  <a:srgbClr val="000000"/>
                </a:solidFill>
                <a:latin typeface="Calibri" pitchFamily="34" charset="0"/>
              </a:rPr>
              <a:pPr algn="r"/>
              <a:t>9</a:t>
            </a:fld>
            <a:endParaRPr lang="en-GB">
              <a:solidFill>
                <a:srgbClr val="000000"/>
              </a:solidFill>
            </a:endParaRPr>
          </a:p>
        </p:txBody>
      </p:sp>
      <p:sp>
        <p:nvSpPr>
          <p:cNvPr id="24579" name="Slide Image Placeholder 2"/>
          <p:cNvSpPr>
            <a:spLocks noGrp="1" noRot="1" noChangeAspect="1" noTextEdit="1"/>
          </p:cNvSpPr>
          <p:nvPr>
            <p:ph type="sldImg"/>
          </p:nvPr>
        </p:nvSpPr>
        <p:spPr>
          <a:ln/>
        </p:spPr>
      </p:sp>
      <p:sp>
        <p:nvSpPr>
          <p:cNvPr id="24580" name="Rectangle 3"/>
          <p:cNvSpPr>
            <a:spLocks noGrp="1"/>
          </p:cNvSpPr>
          <p:nvPr>
            <p:ph type="body" sz="quarter" idx="1"/>
          </p:nvPr>
        </p:nvSpPr>
        <p:spPr>
          <a:noFill/>
          <a:ln/>
        </p:spPr>
        <p:txBody>
          <a:bodyPr/>
          <a:lstStyle/>
          <a:p>
            <a:pPr eaLnBrk="1" hangingPunct="1"/>
            <a:r>
              <a:rPr lang="en-US" smtClean="0">
                <a:solidFill>
                  <a:srgbClr val="000000"/>
                </a:solidFill>
              </a:rPr>
              <a:t>Shorten or make in bullet points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lang="en-US"/>
            </a:lvl1pPr>
          </a:lstStyle>
          <a:p>
            <a:pPr lvl="0"/>
            <a:r>
              <a:rPr lang="en-US"/>
              <a:t>Click to edit Master title style</a:t>
            </a:r>
            <a:endParaRPr lang="en-GB"/>
          </a:p>
        </p:txBody>
      </p:sp>
      <p:sp>
        <p:nvSpPr>
          <p:cNvPr id="3" name="Text Placeholder 2"/>
          <p:cNvSpPr txBox="1">
            <a:spLocks noGrp="1"/>
          </p:cNvSpPr>
          <p:nvPr>
            <p:ph type="body" idx="1"/>
          </p:nvPr>
        </p:nvSpPr>
        <p:spPr>
          <a:xfrm>
            <a:off x="457200" y="1600200"/>
            <a:ext cx="4038603" cy="4525959"/>
          </a:xfrm>
        </p:spPr>
        <p:txBody>
          <a:bodyPr/>
          <a:lstStyle>
            <a:lvl1pPr>
              <a:defRPr lang="en-US"/>
            </a:lvl1pPr>
            <a:lvl2pPr>
              <a:defRPr lang="en-US"/>
            </a:lvl2pPr>
            <a:lvl3pPr>
              <a:defRPr lang="en-US"/>
            </a:lvl3pPr>
            <a:lvl4pPr>
              <a:defRPr lang="en-US"/>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txBox="1">
            <a:spLocks noGrp="1"/>
          </p:cNvSpPr>
          <p:nvPr>
            <p:ph idx="2"/>
          </p:nvPr>
        </p:nvSpPr>
        <p:spPr>
          <a:xfrm>
            <a:off x="4648196" y="1600200"/>
            <a:ext cx="4038603" cy="4525959"/>
          </a:xfrm>
        </p:spPr>
        <p:txBody>
          <a:bodyPr/>
          <a:lstStyle>
            <a:lvl1pPr>
              <a:defRPr lang="en-US"/>
            </a:lvl1pPr>
            <a:lvl2pPr>
              <a:defRPr lang="en-US"/>
            </a:lvl2pPr>
            <a:lvl3pPr>
              <a:defRPr lang="en-US"/>
            </a:lvl3pPr>
            <a:lvl4pPr>
              <a:defRPr lang="en-US"/>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txBox="1">
            <a:spLocks noGrp="1"/>
          </p:cNvSpPr>
          <p:nvPr>
            <p:ph type="dt" sz="half" idx="10"/>
          </p:nvPr>
        </p:nvSpPr>
        <p:spPr/>
        <p:txBody>
          <a:bodyPr/>
          <a:lstStyle>
            <a:lvl1pPr>
              <a:defRPr/>
            </a:lvl1pPr>
          </a:lstStyle>
          <a:p>
            <a:pPr>
              <a:defRPr/>
            </a:pPr>
            <a:endParaRPr lang="en-GB"/>
          </a:p>
        </p:txBody>
      </p:sp>
      <p:sp>
        <p:nvSpPr>
          <p:cNvPr id="6" name="Rectangle 5"/>
          <p:cNvSpPr txBox="1">
            <a:spLocks noGrp="1"/>
          </p:cNvSpPr>
          <p:nvPr>
            <p:ph type="ftr" sz="quarter" idx="11"/>
          </p:nvPr>
        </p:nvSpPr>
        <p:spPr/>
        <p:txBody>
          <a:bodyPr/>
          <a:lstStyle>
            <a:lvl1pPr>
              <a:defRPr/>
            </a:lvl1pPr>
          </a:lstStyle>
          <a:p>
            <a:pPr>
              <a:defRPr/>
            </a:pPr>
            <a:endParaRPr lang="en-GB"/>
          </a:p>
        </p:txBody>
      </p:sp>
      <p:sp>
        <p:nvSpPr>
          <p:cNvPr id="7" name="Rectangle 6"/>
          <p:cNvSpPr txBox="1">
            <a:spLocks noGrp="1"/>
          </p:cNvSpPr>
          <p:nvPr>
            <p:ph type="sldNum" sz="quarter" idx="12"/>
          </p:nvPr>
        </p:nvSpPr>
        <p:spPr/>
        <p:txBody>
          <a:bodyPr/>
          <a:lstStyle>
            <a:lvl1pPr>
              <a:defRPr/>
            </a:lvl1pPr>
          </a:lstStyle>
          <a:p>
            <a:pPr>
              <a:defRPr/>
            </a:pPr>
            <a:fld id="{FA85FF10-6856-4B68-8B2B-260F22A9930A}" type="slidenum">
              <a:rPr lang="en-GB"/>
              <a:pPr>
                <a:defRPr/>
              </a:pPr>
              <a:t>‹#›</a:t>
            </a:fld>
            <a:endParaRPr lang="en-GB"/>
          </a:p>
        </p:txBody>
      </p:sp>
    </p:spTree>
  </p:cSld>
  <p:clrMapOvr>
    <a:masterClrMapping/>
  </p:clrMapOvr>
  <p:transition spd="slow"/>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fld id="{BE472984-DD18-4249-9BB0-0D2AF9A0AEBF}" type="datetime1">
              <a:rPr lang="en-GB"/>
              <a:pPr>
                <a:defRPr/>
              </a:pPr>
              <a:t>29/09/2019</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p layout">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9144000" cy="6858000"/>
          </a:xfrm>
          <a:prstGeom prst="rect">
            <a:avLst/>
          </a:prstGeom>
        </p:spPr>
        <p:txBody>
          <a:bodyPr/>
          <a:lstStyle/>
          <a:p>
            <a:pPr lvl="0"/>
            <a:endParaRPr lang="en-GB" noProof="0" dirty="0"/>
          </a:p>
        </p:txBody>
      </p:sp>
      <p:sp>
        <p:nvSpPr>
          <p:cNvPr id="2" name="Title 1"/>
          <p:cNvSpPr>
            <a:spLocks noGrp="1"/>
          </p:cNvSpPr>
          <p:nvPr>
            <p:ph type="title"/>
          </p:nvPr>
        </p:nvSpPr>
        <p:spPr/>
        <p:txBody>
          <a:bodyPr/>
          <a:lstStyle/>
          <a:p>
            <a:r>
              <a:rPr lang="en-US" smtClean="0"/>
              <a:t>Click to edit Master title style</a:t>
            </a:r>
            <a:endParaRPr lang="en-GB"/>
          </a:p>
        </p:txBody>
      </p:sp>
      <p:sp>
        <p:nvSpPr>
          <p:cNvPr id="4" name="Date Placeholder 3"/>
          <p:cNvSpPr>
            <a:spLocks noGrp="1"/>
          </p:cNvSpPr>
          <p:nvPr>
            <p:ph type="dt" sz="half" idx="14"/>
          </p:nvPr>
        </p:nvSpPr>
        <p:spPr/>
        <p:txBody>
          <a:bodyPr/>
          <a:lstStyle>
            <a:lvl1pPr>
              <a:defRPr/>
            </a:lvl1pPr>
          </a:lstStyle>
          <a:p>
            <a:pPr>
              <a:defRPr/>
            </a:pPr>
            <a:fld id="{6978C109-5AB9-420A-9280-0F1A63657938}" type="datetime1">
              <a:rPr lang="en-GB"/>
              <a:pPr>
                <a:defRPr/>
              </a:pPr>
              <a:t>29/09/2019</a:t>
            </a:fld>
            <a:endParaRPr lang="en-GB" dirty="0"/>
          </a:p>
        </p:txBody>
      </p:sp>
      <p:sp>
        <p:nvSpPr>
          <p:cNvPr id="5" name="Footer Placeholder 4"/>
          <p:cNvSpPr>
            <a:spLocks noGrp="1"/>
          </p:cNvSpPr>
          <p:nvPr>
            <p:ph type="ftr" sz="quarter" idx="15"/>
          </p:nvPr>
        </p:nvSpPr>
        <p:spPr/>
        <p:txBody>
          <a:bodyPr/>
          <a:lstStyle>
            <a:lvl1pPr>
              <a:defRPr/>
            </a:lvl1pPr>
          </a:lstStyle>
          <a:p>
            <a:pPr>
              <a:defRPr/>
            </a:pPr>
            <a:endParaRPr lang="en-US"/>
          </a:p>
        </p:txBody>
      </p:sp>
      <p:sp>
        <p:nvSpPr>
          <p:cNvPr id="6" name="Slide Number Placeholder 5"/>
          <p:cNvSpPr>
            <a:spLocks noGrp="1"/>
          </p:cNvSpPr>
          <p:nvPr>
            <p:ph type="sldNum" sz="quarter" idx="16"/>
          </p:nvPr>
        </p:nvSpPr>
        <p:spPr/>
        <p:txBody>
          <a:bodyPr/>
          <a:lstStyle>
            <a:lvl1pPr>
              <a:defRPr/>
            </a:lvl1pPr>
          </a:lstStyle>
          <a:p>
            <a:pPr>
              <a:defRPr/>
            </a:pPr>
            <a:fld id="{64589E25-5AC1-4B75-A714-D516DACC4CC7}"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egular title">
    <p:bg bwMode="gray">
      <p:bgRef idx="1001">
        <a:schemeClr val="bg1"/>
      </p:bgRef>
    </p:bg>
    <p:spTree>
      <p:nvGrpSpPr>
        <p:cNvPr id="1" name=""/>
        <p:cNvGrpSpPr/>
        <p:nvPr/>
      </p:nvGrpSpPr>
      <p:grpSpPr>
        <a:xfrm>
          <a:off x="0" y="0"/>
          <a:ext cx="0" cy="0"/>
          <a:chOff x="0" y="0"/>
          <a:chExt cx="0" cy="0"/>
        </a:xfrm>
      </p:grpSpPr>
      <p:sp>
        <p:nvSpPr>
          <p:cNvPr id="9" name="Text Placeholder 8"/>
          <p:cNvSpPr>
            <a:spLocks noGrp="1"/>
          </p:cNvSpPr>
          <p:nvPr>
            <p:ph type="body" sz="quarter" idx="11"/>
          </p:nvPr>
        </p:nvSpPr>
        <p:spPr>
          <a:xfrm>
            <a:off x="720725" y="1440001"/>
            <a:ext cx="6584950" cy="2552700"/>
          </a:xfrm>
        </p:spPr>
        <p:txBody>
          <a:bodyPr/>
          <a:lstStyle>
            <a:lvl2pPr>
              <a:spcBef>
                <a:spcPts val="2400"/>
              </a:spcBef>
              <a:defRPr/>
            </a:lvl2pPr>
          </a:lstStyle>
          <a:p>
            <a:pPr lvl="0"/>
            <a:r>
              <a:rPr lang="en-US" dirty="0" smtClean="0"/>
              <a:t>Click to edit Master text styles</a:t>
            </a:r>
          </a:p>
          <a:p>
            <a:pPr lvl="1"/>
            <a:r>
              <a:rPr lang="en-US" dirty="0" smtClean="0"/>
              <a:t>Second level</a:t>
            </a:r>
          </a:p>
        </p:txBody>
      </p:sp>
      <p:sp>
        <p:nvSpPr>
          <p:cNvPr id="3" name="Date Placeholder 4"/>
          <p:cNvSpPr>
            <a:spLocks noGrp="1"/>
          </p:cNvSpPr>
          <p:nvPr>
            <p:ph type="dt" sz="half" idx="12"/>
          </p:nvPr>
        </p:nvSpPr>
        <p:spPr/>
        <p:txBody>
          <a:bodyPr/>
          <a:lstStyle>
            <a:lvl1pPr>
              <a:defRPr/>
            </a:lvl1pPr>
          </a:lstStyle>
          <a:p>
            <a:pPr>
              <a:defRPr/>
            </a:pPr>
            <a:fld id="{47271BF0-DD6D-42F1-A4F7-39B3594996B0}" type="datetime2">
              <a:rPr lang="en-GB"/>
              <a:pPr>
                <a:defRPr/>
              </a:pPr>
              <a:t>Sunday, 29 September 2019</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4.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6"/>
          <p:cNvPicPr>
            <a:picLocks noChangeAspect="1"/>
          </p:cNvPicPr>
          <p:nvPr/>
        </p:nvPicPr>
        <p:blipFill>
          <a:blip r:embed="rId5"/>
          <a:srcRect/>
          <a:stretch>
            <a:fillRect/>
          </a:stretch>
        </p:blipFill>
        <p:spPr bwMode="ltGray">
          <a:xfrm>
            <a:off x="0" y="0"/>
            <a:ext cx="9144000" cy="6858000"/>
          </a:xfrm>
          <a:prstGeom prst="rect">
            <a:avLst/>
          </a:prstGeom>
          <a:noFill/>
          <a:ln w="9525">
            <a:noFill/>
            <a:miter lim="800000"/>
            <a:headEnd/>
            <a:tailEnd/>
          </a:ln>
        </p:spPr>
      </p:pic>
      <p:sp>
        <p:nvSpPr>
          <p:cNvPr id="2" name="Title Placeholder 1" descr="Ideally your title should fit on one line."/>
          <p:cNvSpPr>
            <a:spLocks noGrp="1"/>
          </p:cNvSpPr>
          <p:nvPr>
            <p:ph type="title"/>
          </p:nvPr>
        </p:nvSpPr>
        <p:spPr bwMode="auto">
          <a:xfrm>
            <a:off x="720725" y="0"/>
            <a:ext cx="6335713" cy="84772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smtClean="0"/>
              <a:t>Click to edit Master title style</a:t>
            </a:r>
            <a:endParaRPr lang="en-GB" smtClean="0"/>
          </a:p>
        </p:txBody>
      </p:sp>
      <p:sp>
        <p:nvSpPr>
          <p:cNvPr id="3" name="Text Placeholder 2" descr="First level - paragraph text&#10;Second level - bullet 1&#10;Third level - bullet 2&#10;&#10;No more than 100 words per slide"/>
          <p:cNvSpPr>
            <a:spLocks noGrp="1"/>
          </p:cNvSpPr>
          <p:nvPr>
            <p:ph type="body" idx="1"/>
          </p:nvPr>
        </p:nvSpPr>
        <p:spPr bwMode="auto">
          <a:xfrm>
            <a:off x="720725" y="1079500"/>
            <a:ext cx="7559675" cy="48609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4" name="Date Placeholder 3"/>
          <p:cNvSpPr>
            <a:spLocks noGrp="1"/>
          </p:cNvSpPr>
          <p:nvPr>
            <p:ph type="dt" sz="half" idx="2"/>
          </p:nvPr>
        </p:nvSpPr>
        <p:spPr>
          <a:xfrm>
            <a:off x="457200" y="6470650"/>
            <a:ext cx="2133600" cy="365125"/>
          </a:xfrm>
          <a:prstGeom prst="rect">
            <a:avLst/>
          </a:prstGeom>
        </p:spPr>
        <p:txBody>
          <a:bodyPr vert="horz" wrap="square" lIns="91440" tIns="45720" rIns="91440" bIns="45720" numCol="1" anchor="ctr" anchorCtr="0" compatLnSpc="1">
            <a:prstTxWarp prst="textNoShape">
              <a:avLst/>
            </a:prstTxWarp>
          </a:bodyPr>
          <a:lstStyle>
            <a:lvl1pPr>
              <a:spcAft>
                <a:spcPct val="50000"/>
              </a:spcAft>
              <a:defRPr sz="900"/>
            </a:lvl1pPr>
          </a:lstStyle>
          <a:p>
            <a:pPr>
              <a:defRPr/>
            </a:pPr>
            <a:fld id="{738E8743-703E-4741-B444-1AAE22EDF636}" type="datetime3">
              <a:rPr lang="en-GB"/>
              <a:pPr>
                <a:defRPr/>
              </a:pPr>
              <a:t>29 September, 2019</a:t>
            </a:fld>
            <a:endParaRPr lang="en-GB" dirty="0"/>
          </a:p>
        </p:txBody>
      </p:sp>
      <p:sp>
        <p:nvSpPr>
          <p:cNvPr id="5" name="Footer Placeholder 4"/>
          <p:cNvSpPr>
            <a:spLocks noGrp="1"/>
          </p:cNvSpPr>
          <p:nvPr>
            <p:ph type="ftr" sz="quarter" idx="3"/>
          </p:nvPr>
        </p:nvSpPr>
        <p:spPr>
          <a:xfrm>
            <a:off x="2789238" y="6470650"/>
            <a:ext cx="3519487" cy="365125"/>
          </a:xfrm>
          <a:prstGeom prst="rect">
            <a:avLst/>
          </a:prstGeom>
        </p:spPr>
        <p:txBody>
          <a:bodyPr vert="horz" lIns="91440" tIns="45720" rIns="91440" bIns="45720" rtlCol="0" anchor="ctr"/>
          <a:lstStyle>
            <a:lvl1pPr marL="0" marR="0" indent="0" algn="ctr" defTabSz="914400" rtl="0" eaLnBrk="1" fontAlgn="base" latinLnBrk="0" hangingPunct="1">
              <a:lnSpc>
                <a:spcPct val="100000"/>
              </a:lnSpc>
              <a:spcBef>
                <a:spcPct val="0"/>
              </a:spcBef>
              <a:spcAft>
                <a:spcPct val="50000"/>
              </a:spcAft>
              <a:buClrTx/>
              <a:buSzTx/>
              <a:buFontTx/>
              <a:buNone/>
              <a:tabLst/>
              <a:defRPr sz="900">
                <a:solidFill>
                  <a:schemeClr val="bg1"/>
                </a:solidFill>
                <a:latin typeface="Arial" pitchFamily="34" charset="0"/>
                <a:cs typeface="Arial" pitchFamily="34" charset="0"/>
              </a:defRPr>
            </a:lvl1pPr>
          </a:lstStyle>
          <a:p>
            <a:pPr>
              <a:defRPr/>
            </a:pPr>
            <a:r>
              <a:rPr lang="en-GB"/>
              <a:t>© European Bank for Reconstruction and Development 2012</a:t>
            </a:r>
          </a:p>
        </p:txBody>
      </p:sp>
      <p:sp>
        <p:nvSpPr>
          <p:cNvPr id="6" name="Slide Number Placeholder 5"/>
          <p:cNvSpPr>
            <a:spLocks noGrp="1"/>
          </p:cNvSpPr>
          <p:nvPr>
            <p:ph type="sldNum" sz="quarter" idx="4"/>
          </p:nvPr>
        </p:nvSpPr>
        <p:spPr>
          <a:xfrm>
            <a:off x="6553200" y="6470650"/>
            <a:ext cx="2133600" cy="365125"/>
          </a:xfrm>
          <a:prstGeom prst="rect">
            <a:avLst/>
          </a:prstGeom>
        </p:spPr>
        <p:txBody>
          <a:bodyPr vert="horz" wrap="square" lIns="91440" tIns="45720" rIns="91440" bIns="45720" numCol="1" anchor="ctr" anchorCtr="0" compatLnSpc="1">
            <a:prstTxWarp prst="textNoShape">
              <a:avLst/>
            </a:prstTxWarp>
          </a:bodyPr>
          <a:lstStyle>
            <a:lvl1pPr algn="r">
              <a:spcAft>
                <a:spcPct val="50000"/>
              </a:spcAft>
              <a:defRPr sz="900"/>
            </a:lvl1pPr>
          </a:lstStyle>
          <a:p>
            <a:pPr>
              <a:defRPr/>
            </a:pPr>
            <a:fld id="{920BB17E-7F1C-4F10-911C-73C733F128A6}"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986" r:id="rId1"/>
    <p:sldLayoutId id="2147483987" r:id="rId2"/>
    <p:sldLayoutId id="2147483983" r:id="rId3"/>
  </p:sldLayoutIdLst>
  <p:timing>
    <p:tnLst>
      <p:par>
        <p:cTn id="1" dur="indefinite" restart="never" nodeType="tmRoot"/>
      </p:par>
    </p:tnLst>
  </p:timing>
  <p:txStyles>
    <p:titleStyle>
      <a:lvl1pPr algn="l" rtl="0" eaLnBrk="0" fontAlgn="base" hangingPunct="0">
        <a:spcBef>
          <a:spcPct val="0"/>
        </a:spcBef>
        <a:spcAft>
          <a:spcPct val="0"/>
        </a:spcAft>
        <a:defRPr sz="3200" kern="1200">
          <a:solidFill>
            <a:schemeClr val="bg1"/>
          </a:solidFill>
          <a:latin typeface="Arial" pitchFamily="34" charset="0"/>
          <a:ea typeface="+mj-ea"/>
          <a:cs typeface="Arial" pitchFamily="34" charset="0"/>
        </a:defRPr>
      </a:lvl1pPr>
      <a:lvl2pPr algn="l" rtl="0" eaLnBrk="0" fontAlgn="base" hangingPunct="0">
        <a:spcBef>
          <a:spcPct val="0"/>
        </a:spcBef>
        <a:spcAft>
          <a:spcPct val="0"/>
        </a:spcAft>
        <a:defRPr sz="3200">
          <a:solidFill>
            <a:schemeClr val="bg1"/>
          </a:solidFill>
          <a:latin typeface="Arial" charset="0"/>
          <a:cs typeface="Arial" charset="0"/>
        </a:defRPr>
      </a:lvl2pPr>
      <a:lvl3pPr algn="l" rtl="0" eaLnBrk="0" fontAlgn="base" hangingPunct="0">
        <a:spcBef>
          <a:spcPct val="0"/>
        </a:spcBef>
        <a:spcAft>
          <a:spcPct val="0"/>
        </a:spcAft>
        <a:defRPr sz="3200">
          <a:solidFill>
            <a:schemeClr val="bg1"/>
          </a:solidFill>
          <a:latin typeface="Arial" charset="0"/>
          <a:cs typeface="Arial" charset="0"/>
        </a:defRPr>
      </a:lvl3pPr>
      <a:lvl4pPr algn="l" rtl="0" eaLnBrk="0" fontAlgn="base" hangingPunct="0">
        <a:spcBef>
          <a:spcPct val="0"/>
        </a:spcBef>
        <a:spcAft>
          <a:spcPct val="0"/>
        </a:spcAft>
        <a:defRPr sz="3200">
          <a:solidFill>
            <a:schemeClr val="bg1"/>
          </a:solidFill>
          <a:latin typeface="Arial" charset="0"/>
          <a:cs typeface="Arial" charset="0"/>
        </a:defRPr>
      </a:lvl4pPr>
      <a:lvl5pPr algn="l" rtl="0" eaLnBrk="0" fontAlgn="base" hangingPunct="0">
        <a:spcBef>
          <a:spcPct val="0"/>
        </a:spcBef>
        <a:spcAft>
          <a:spcPct val="0"/>
        </a:spcAft>
        <a:defRPr sz="3200">
          <a:solidFill>
            <a:schemeClr val="bg1"/>
          </a:solidFill>
          <a:latin typeface="Arial" charset="0"/>
          <a:cs typeface="Arial" charset="0"/>
        </a:defRPr>
      </a:lvl5pPr>
      <a:lvl6pPr marL="457200" algn="l" rtl="0" fontAlgn="base">
        <a:spcBef>
          <a:spcPct val="0"/>
        </a:spcBef>
        <a:spcAft>
          <a:spcPct val="0"/>
        </a:spcAft>
        <a:defRPr sz="3200">
          <a:solidFill>
            <a:schemeClr val="bg1"/>
          </a:solidFill>
          <a:latin typeface="Arial" charset="0"/>
          <a:cs typeface="Arial" charset="0"/>
        </a:defRPr>
      </a:lvl6pPr>
      <a:lvl7pPr marL="914400" algn="l" rtl="0" fontAlgn="base">
        <a:spcBef>
          <a:spcPct val="0"/>
        </a:spcBef>
        <a:spcAft>
          <a:spcPct val="0"/>
        </a:spcAft>
        <a:defRPr sz="3200">
          <a:solidFill>
            <a:schemeClr val="bg1"/>
          </a:solidFill>
          <a:latin typeface="Arial" charset="0"/>
          <a:cs typeface="Arial" charset="0"/>
        </a:defRPr>
      </a:lvl7pPr>
      <a:lvl8pPr marL="1371600" algn="l" rtl="0" fontAlgn="base">
        <a:spcBef>
          <a:spcPct val="0"/>
        </a:spcBef>
        <a:spcAft>
          <a:spcPct val="0"/>
        </a:spcAft>
        <a:defRPr sz="3200">
          <a:solidFill>
            <a:schemeClr val="bg1"/>
          </a:solidFill>
          <a:latin typeface="Arial" charset="0"/>
          <a:cs typeface="Arial" charset="0"/>
        </a:defRPr>
      </a:lvl8pPr>
      <a:lvl9pPr marL="1828800" algn="l" rtl="0" fontAlgn="base">
        <a:spcBef>
          <a:spcPct val="0"/>
        </a:spcBef>
        <a:spcAft>
          <a:spcPct val="0"/>
        </a:spcAft>
        <a:defRPr sz="3200">
          <a:solidFill>
            <a:schemeClr val="bg1"/>
          </a:solidFill>
          <a:latin typeface="Arial" charset="0"/>
          <a:cs typeface="Arial" charset="0"/>
        </a:defRPr>
      </a:lvl9pPr>
    </p:titleStyle>
    <p:bodyStyle>
      <a:lvl1pPr marL="342900" indent="-342900" algn="l" rtl="0" eaLnBrk="0" fontAlgn="base" hangingPunct="0">
        <a:lnSpc>
          <a:spcPts val="3200"/>
        </a:lnSpc>
        <a:spcBef>
          <a:spcPts val="1200"/>
        </a:spcBef>
        <a:spcAft>
          <a:spcPct val="0"/>
        </a:spcAft>
        <a:buClr>
          <a:schemeClr val="tx2"/>
        </a:buClr>
        <a:buFont typeface="Arial" charset="0"/>
        <a:defRPr sz="2400" kern="1200">
          <a:solidFill>
            <a:srgbClr val="414141"/>
          </a:solidFill>
          <a:latin typeface="Arial" pitchFamily="34" charset="0"/>
          <a:ea typeface="+mn-ea"/>
          <a:cs typeface="Arial" pitchFamily="34" charset="0"/>
        </a:defRPr>
      </a:lvl1pPr>
      <a:lvl2pPr marL="358775" indent="-358775" algn="l" rtl="0" eaLnBrk="0" fontAlgn="base" hangingPunct="0">
        <a:spcBef>
          <a:spcPts val="300"/>
        </a:spcBef>
        <a:spcAft>
          <a:spcPts val="300"/>
        </a:spcAft>
        <a:buClr>
          <a:srgbClr val="00539B"/>
        </a:buClr>
        <a:buFont typeface="Arial" charset="0"/>
        <a:buChar char="•"/>
        <a:defRPr kern="1200">
          <a:solidFill>
            <a:srgbClr val="414141"/>
          </a:solidFill>
          <a:latin typeface="Arial" pitchFamily="34" charset="0"/>
          <a:ea typeface="+mn-ea"/>
          <a:cs typeface="Arial" pitchFamily="34" charset="0"/>
        </a:defRPr>
      </a:lvl2pPr>
      <a:lvl3pPr marL="719138" indent="-358775" algn="l" rtl="0" eaLnBrk="0" fontAlgn="base" hangingPunct="0">
        <a:spcBef>
          <a:spcPts val="300"/>
        </a:spcBef>
        <a:spcAft>
          <a:spcPts val="300"/>
        </a:spcAft>
        <a:buClr>
          <a:srgbClr val="00539B"/>
        </a:buClr>
        <a:buFont typeface="Arial" charset="0"/>
        <a:buChar char="‒"/>
        <a:defRPr kern="1200">
          <a:solidFill>
            <a:srgbClr val="414141"/>
          </a:solidFill>
          <a:latin typeface="Arial" pitchFamily="34" charset="0"/>
          <a:ea typeface="+mn-ea"/>
          <a:cs typeface="Arial" pitchFamily="34" charset="0"/>
        </a:defRPr>
      </a:lvl3pPr>
      <a:lvl4pPr marL="1600200" indent="-438150" algn="l" rtl="0" eaLnBrk="0" fontAlgn="base" hangingPunct="0">
        <a:spcBef>
          <a:spcPct val="20000"/>
        </a:spcBef>
        <a:spcAft>
          <a:spcPct val="0"/>
        </a:spcAft>
        <a:buClr>
          <a:schemeClr val="tx2"/>
        </a:buClr>
        <a:buFont typeface="Arial" charset="0"/>
        <a:buChar char="–"/>
        <a:defRPr sz="2000" kern="1200">
          <a:solidFill>
            <a:srgbClr val="03DAFF"/>
          </a:solidFill>
          <a:latin typeface="Arial" pitchFamily="34" charset="0"/>
          <a:ea typeface="+mn-ea"/>
          <a:cs typeface="Arial" pitchFamily="34" charset="0"/>
        </a:defRPr>
      </a:lvl4pPr>
      <a:lvl5pPr marL="2057400" indent="-438150" algn="l" rtl="0" eaLnBrk="0" fontAlgn="base" hangingPunct="0">
        <a:spcBef>
          <a:spcPct val="20000"/>
        </a:spcBef>
        <a:spcAft>
          <a:spcPct val="0"/>
        </a:spcAft>
        <a:buFont typeface="Arial" charset="0"/>
        <a:buChar char="»"/>
        <a:defRPr sz="2000" kern="1200">
          <a:solidFill>
            <a:srgbClr val="03DAFF"/>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7"/>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2" name="Title Placeholder 1" descr="Ideally your title should fit on one line."/>
          <p:cNvSpPr>
            <a:spLocks noGrp="1"/>
          </p:cNvSpPr>
          <p:nvPr>
            <p:ph type="title"/>
          </p:nvPr>
        </p:nvSpPr>
        <p:spPr bwMode="auto">
          <a:xfrm>
            <a:off x="720725" y="0"/>
            <a:ext cx="6335713" cy="84772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smtClean="0"/>
              <a:t>Click to edit Master title style</a:t>
            </a:r>
            <a:endParaRPr lang="en-GB" smtClean="0"/>
          </a:p>
        </p:txBody>
      </p:sp>
      <p:sp>
        <p:nvSpPr>
          <p:cNvPr id="4" name="Date Placeholder 3"/>
          <p:cNvSpPr>
            <a:spLocks noGrp="1"/>
          </p:cNvSpPr>
          <p:nvPr>
            <p:ph type="dt" sz="half" idx="2"/>
          </p:nvPr>
        </p:nvSpPr>
        <p:spPr>
          <a:xfrm>
            <a:off x="457200" y="6470650"/>
            <a:ext cx="2133600" cy="365125"/>
          </a:xfrm>
          <a:prstGeom prst="rect">
            <a:avLst/>
          </a:prstGeom>
        </p:spPr>
        <p:txBody>
          <a:bodyPr vert="horz" wrap="square" lIns="91440" tIns="45720" rIns="91440" bIns="45720" numCol="1" anchor="ctr" anchorCtr="0" compatLnSpc="1">
            <a:prstTxWarp prst="textNoShape">
              <a:avLst/>
            </a:prstTxWarp>
          </a:bodyPr>
          <a:lstStyle>
            <a:lvl1pPr>
              <a:spcAft>
                <a:spcPct val="50000"/>
              </a:spcAft>
              <a:defRPr>
                <a:solidFill>
                  <a:srgbClr val="89A0A9"/>
                </a:solidFill>
              </a:defRPr>
            </a:lvl1pPr>
          </a:lstStyle>
          <a:p>
            <a:pPr>
              <a:defRPr/>
            </a:pPr>
            <a:fld id="{6978C109-5AB9-420A-9280-0F1A63657938}" type="datetime1">
              <a:rPr lang="en-GB"/>
              <a:pPr>
                <a:defRPr/>
              </a:pPr>
              <a:t>29/09/2019</a:t>
            </a:fld>
            <a:endParaRPr lang="en-GB" dirty="0"/>
          </a:p>
        </p:txBody>
      </p:sp>
      <p:sp>
        <p:nvSpPr>
          <p:cNvPr id="5" name="Footer Placeholder 4"/>
          <p:cNvSpPr>
            <a:spLocks noGrp="1"/>
          </p:cNvSpPr>
          <p:nvPr>
            <p:ph type="ftr" sz="quarter" idx="3"/>
          </p:nvPr>
        </p:nvSpPr>
        <p:spPr>
          <a:xfrm>
            <a:off x="3124200" y="6470650"/>
            <a:ext cx="2895600" cy="365125"/>
          </a:xfrm>
          <a:prstGeom prst="rect">
            <a:avLst/>
          </a:prstGeom>
        </p:spPr>
        <p:txBody>
          <a:bodyPr vert="horz" wrap="square" lIns="91440" tIns="45720" rIns="91440" bIns="45720" numCol="1" anchor="ctr" anchorCtr="0" compatLnSpc="1">
            <a:prstTxWarp prst="textNoShape">
              <a:avLst/>
            </a:prstTxWarp>
          </a:bodyPr>
          <a:lstStyle>
            <a:lvl1pPr algn="ctr">
              <a:spcAft>
                <a:spcPct val="50000"/>
              </a:spcAft>
              <a:defRPr>
                <a:solidFill>
                  <a:srgbClr val="89A0A9"/>
                </a:solidFill>
              </a:defRPr>
            </a:lvl1pPr>
          </a:lstStyle>
          <a:p>
            <a:pPr>
              <a:defRPr/>
            </a:pPr>
            <a:endParaRPr lang="en-US"/>
          </a:p>
        </p:txBody>
      </p:sp>
      <p:sp>
        <p:nvSpPr>
          <p:cNvPr id="6" name="Slide Number Placeholder 5"/>
          <p:cNvSpPr>
            <a:spLocks noGrp="1"/>
          </p:cNvSpPr>
          <p:nvPr>
            <p:ph type="sldNum" sz="quarter" idx="4"/>
          </p:nvPr>
        </p:nvSpPr>
        <p:spPr>
          <a:xfrm>
            <a:off x="6553200" y="6470650"/>
            <a:ext cx="2133600" cy="365125"/>
          </a:xfrm>
          <a:prstGeom prst="rect">
            <a:avLst/>
          </a:prstGeom>
        </p:spPr>
        <p:txBody>
          <a:bodyPr vert="horz" wrap="square" lIns="91440" tIns="45720" rIns="91440" bIns="45720" numCol="1" anchor="ctr" anchorCtr="0" compatLnSpc="1">
            <a:prstTxWarp prst="textNoShape">
              <a:avLst/>
            </a:prstTxWarp>
          </a:bodyPr>
          <a:lstStyle>
            <a:lvl1pPr algn="r">
              <a:spcAft>
                <a:spcPct val="50000"/>
              </a:spcAft>
              <a:defRPr>
                <a:solidFill>
                  <a:srgbClr val="89A0A9"/>
                </a:solidFill>
              </a:defRPr>
            </a:lvl1pPr>
          </a:lstStyle>
          <a:p>
            <a:pPr>
              <a:defRPr/>
            </a:pPr>
            <a:fld id="{7B9448C0-5B21-4A8C-8E34-3F35CAC5D684}"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984" r:id="rId1"/>
  </p:sldLayoutIdLst>
  <p:timing>
    <p:tnLst>
      <p:par>
        <p:cTn id="1" dur="indefinite" restart="never" nodeType="tmRoot"/>
      </p:par>
    </p:tnLst>
  </p:timing>
  <p:txStyles>
    <p:titleStyle>
      <a:lvl1pPr algn="l" rtl="0" eaLnBrk="0" fontAlgn="base" hangingPunct="0">
        <a:spcBef>
          <a:spcPct val="0"/>
        </a:spcBef>
        <a:spcAft>
          <a:spcPct val="0"/>
        </a:spcAft>
        <a:defRPr sz="3200" kern="1200">
          <a:solidFill>
            <a:schemeClr val="bg1"/>
          </a:solidFill>
          <a:latin typeface="Arial" pitchFamily="34" charset="0"/>
          <a:ea typeface="+mj-ea"/>
          <a:cs typeface="Arial" pitchFamily="34" charset="0"/>
        </a:defRPr>
      </a:lvl1pPr>
      <a:lvl2pPr algn="l" rtl="0" eaLnBrk="0" fontAlgn="base" hangingPunct="0">
        <a:spcBef>
          <a:spcPct val="0"/>
        </a:spcBef>
        <a:spcAft>
          <a:spcPct val="0"/>
        </a:spcAft>
        <a:defRPr sz="3200">
          <a:solidFill>
            <a:schemeClr val="bg1"/>
          </a:solidFill>
          <a:latin typeface="Arial" charset="0"/>
          <a:cs typeface="Arial" charset="0"/>
        </a:defRPr>
      </a:lvl2pPr>
      <a:lvl3pPr algn="l" rtl="0" eaLnBrk="0" fontAlgn="base" hangingPunct="0">
        <a:spcBef>
          <a:spcPct val="0"/>
        </a:spcBef>
        <a:spcAft>
          <a:spcPct val="0"/>
        </a:spcAft>
        <a:defRPr sz="3200">
          <a:solidFill>
            <a:schemeClr val="bg1"/>
          </a:solidFill>
          <a:latin typeface="Arial" charset="0"/>
          <a:cs typeface="Arial" charset="0"/>
        </a:defRPr>
      </a:lvl3pPr>
      <a:lvl4pPr algn="l" rtl="0" eaLnBrk="0" fontAlgn="base" hangingPunct="0">
        <a:spcBef>
          <a:spcPct val="0"/>
        </a:spcBef>
        <a:spcAft>
          <a:spcPct val="0"/>
        </a:spcAft>
        <a:defRPr sz="3200">
          <a:solidFill>
            <a:schemeClr val="bg1"/>
          </a:solidFill>
          <a:latin typeface="Arial" charset="0"/>
          <a:cs typeface="Arial" charset="0"/>
        </a:defRPr>
      </a:lvl4pPr>
      <a:lvl5pPr algn="l" rtl="0" eaLnBrk="0" fontAlgn="base" hangingPunct="0">
        <a:spcBef>
          <a:spcPct val="0"/>
        </a:spcBef>
        <a:spcAft>
          <a:spcPct val="0"/>
        </a:spcAft>
        <a:defRPr sz="3200">
          <a:solidFill>
            <a:schemeClr val="bg1"/>
          </a:solidFill>
          <a:latin typeface="Arial" charset="0"/>
          <a:cs typeface="Arial" charset="0"/>
        </a:defRPr>
      </a:lvl5pPr>
      <a:lvl6pPr marL="457200" algn="l" rtl="0" fontAlgn="base">
        <a:spcBef>
          <a:spcPct val="0"/>
        </a:spcBef>
        <a:spcAft>
          <a:spcPct val="0"/>
        </a:spcAft>
        <a:defRPr sz="3200">
          <a:solidFill>
            <a:schemeClr val="bg1"/>
          </a:solidFill>
          <a:latin typeface="Arial" charset="0"/>
          <a:cs typeface="Arial" charset="0"/>
        </a:defRPr>
      </a:lvl6pPr>
      <a:lvl7pPr marL="914400" algn="l" rtl="0" fontAlgn="base">
        <a:spcBef>
          <a:spcPct val="0"/>
        </a:spcBef>
        <a:spcAft>
          <a:spcPct val="0"/>
        </a:spcAft>
        <a:defRPr sz="3200">
          <a:solidFill>
            <a:schemeClr val="bg1"/>
          </a:solidFill>
          <a:latin typeface="Arial" charset="0"/>
          <a:cs typeface="Arial" charset="0"/>
        </a:defRPr>
      </a:lvl7pPr>
      <a:lvl8pPr marL="1371600" algn="l" rtl="0" fontAlgn="base">
        <a:spcBef>
          <a:spcPct val="0"/>
        </a:spcBef>
        <a:spcAft>
          <a:spcPct val="0"/>
        </a:spcAft>
        <a:defRPr sz="3200">
          <a:solidFill>
            <a:schemeClr val="bg1"/>
          </a:solidFill>
          <a:latin typeface="Arial" charset="0"/>
          <a:cs typeface="Arial" charset="0"/>
        </a:defRPr>
      </a:lvl8pPr>
      <a:lvl9pPr marL="1828800" algn="l" rtl="0" fontAlgn="base">
        <a:spcBef>
          <a:spcPct val="0"/>
        </a:spcBef>
        <a:spcAft>
          <a:spcPct val="0"/>
        </a:spcAft>
        <a:defRPr sz="3200">
          <a:solidFill>
            <a:schemeClr val="bg1"/>
          </a:solidFill>
          <a:latin typeface="Arial" charset="0"/>
          <a:cs typeface="Arial" charset="0"/>
        </a:defRPr>
      </a:lvl9pPr>
    </p:titleStyle>
    <p:bodyStyle>
      <a:lvl1pPr marL="342900" indent="-342900" algn="l" rtl="0" eaLnBrk="0" fontAlgn="base" hangingPunct="0">
        <a:spcBef>
          <a:spcPts val="1200"/>
        </a:spcBef>
        <a:spcAft>
          <a:spcPct val="0"/>
        </a:spcAft>
        <a:buClr>
          <a:schemeClr val="tx2"/>
        </a:buClr>
        <a:buFont typeface="Arial" charset="0"/>
        <a:defRPr sz="2400" kern="1200">
          <a:solidFill>
            <a:srgbClr val="414141"/>
          </a:solidFill>
          <a:latin typeface="Arial" pitchFamily="34" charset="0"/>
          <a:ea typeface="+mn-ea"/>
          <a:cs typeface="Arial" pitchFamily="34" charset="0"/>
        </a:defRPr>
      </a:lvl1pPr>
      <a:lvl2pPr marL="358775" indent="-358775" algn="l" rtl="0" eaLnBrk="0" fontAlgn="base" hangingPunct="0">
        <a:spcBef>
          <a:spcPts val="300"/>
        </a:spcBef>
        <a:spcAft>
          <a:spcPts val="300"/>
        </a:spcAft>
        <a:buClr>
          <a:srgbClr val="00539B"/>
        </a:buClr>
        <a:buFont typeface="Arial" charset="0"/>
        <a:buChar char="•"/>
        <a:defRPr kern="1200">
          <a:solidFill>
            <a:srgbClr val="414141"/>
          </a:solidFill>
          <a:latin typeface="Arial" pitchFamily="34" charset="0"/>
          <a:ea typeface="+mn-ea"/>
          <a:cs typeface="Arial" pitchFamily="34" charset="0"/>
        </a:defRPr>
      </a:lvl2pPr>
      <a:lvl3pPr marL="719138" indent="-358775" algn="l" rtl="0" eaLnBrk="0" fontAlgn="base" hangingPunct="0">
        <a:spcBef>
          <a:spcPts val="300"/>
        </a:spcBef>
        <a:spcAft>
          <a:spcPts val="300"/>
        </a:spcAft>
        <a:buClr>
          <a:srgbClr val="00539B"/>
        </a:buClr>
        <a:buFont typeface="Arial" charset="0"/>
        <a:buChar char="‒"/>
        <a:defRPr kern="1200">
          <a:solidFill>
            <a:srgbClr val="414141"/>
          </a:solidFill>
          <a:latin typeface="Arial" pitchFamily="34" charset="0"/>
          <a:ea typeface="+mn-ea"/>
          <a:cs typeface="Arial" pitchFamily="34" charset="0"/>
        </a:defRPr>
      </a:lvl3pPr>
      <a:lvl4pPr marL="1600200" indent="-438150" algn="l" rtl="0" eaLnBrk="0" fontAlgn="base" hangingPunct="0">
        <a:spcBef>
          <a:spcPct val="20000"/>
        </a:spcBef>
        <a:spcAft>
          <a:spcPct val="0"/>
        </a:spcAft>
        <a:buClr>
          <a:schemeClr val="tx2"/>
        </a:buClr>
        <a:buFont typeface="Arial" charset="0"/>
        <a:buChar char="–"/>
        <a:defRPr sz="2000" kern="1200">
          <a:solidFill>
            <a:srgbClr val="03DAFF"/>
          </a:solidFill>
          <a:latin typeface="Arial" pitchFamily="34" charset="0"/>
          <a:ea typeface="+mn-ea"/>
          <a:cs typeface="Arial" pitchFamily="34" charset="0"/>
        </a:defRPr>
      </a:lvl4pPr>
      <a:lvl5pPr marL="2057400" indent="-438150" algn="l" rtl="0" eaLnBrk="0" fontAlgn="base" hangingPunct="0">
        <a:spcBef>
          <a:spcPct val="20000"/>
        </a:spcBef>
        <a:spcAft>
          <a:spcPct val="0"/>
        </a:spcAft>
        <a:buFont typeface="Arial" charset="0"/>
        <a:buChar char="»"/>
        <a:defRPr sz="2000" kern="1200">
          <a:solidFill>
            <a:srgbClr val="03DAFF"/>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descr="Ideally your title should fit on one line."/>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Tree>
  </p:cSld>
  <p:clrMap bg1="lt1" tx1="dk1" bg2="lt2" tx2="dk2" accent1="accent1" accent2="accent2" accent3="accent3" accent4="accent4" accent5="accent5" accent6="accent6" hlink="hlink" folHlink="folHlink"/>
  <p:sldLayoutIdLst>
    <p:sldLayoutId id="2147483985" r:id="rId1"/>
  </p:sldLayoutIdLst>
  <p:timing>
    <p:tnLst>
      <p:par>
        <p:cTn id="1" dur="indefinite" restart="never" nodeType="tmRoot"/>
      </p:par>
    </p:tnLst>
  </p:timing>
  <p:txStyles>
    <p:titleStyle>
      <a:lvl1pPr algn="l" rtl="0" eaLnBrk="0" fontAlgn="base" hangingPunct="0">
        <a:spcBef>
          <a:spcPct val="0"/>
        </a:spcBef>
        <a:spcAft>
          <a:spcPct val="0"/>
        </a:spcAft>
        <a:defRPr sz="3600" kern="1200">
          <a:solidFill>
            <a:schemeClr val="bg1"/>
          </a:solidFill>
          <a:latin typeface="+mj-lt"/>
          <a:ea typeface="+mj-ea"/>
          <a:cs typeface="+mj-cs"/>
        </a:defRPr>
      </a:lvl1pPr>
      <a:lvl2pPr algn="l" rtl="0" eaLnBrk="0" fontAlgn="base" hangingPunct="0">
        <a:spcBef>
          <a:spcPct val="0"/>
        </a:spcBef>
        <a:spcAft>
          <a:spcPct val="0"/>
        </a:spcAft>
        <a:defRPr sz="3600">
          <a:solidFill>
            <a:schemeClr val="bg1"/>
          </a:solidFill>
          <a:latin typeface="Arial" charset="0"/>
        </a:defRPr>
      </a:lvl2pPr>
      <a:lvl3pPr algn="l" rtl="0" eaLnBrk="0" fontAlgn="base" hangingPunct="0">
        <a:spcBef>
          <a:spcPct val="0"/>
        </a:spcBef>
        <a:spcAft>
          <a:spcPct val="0"/>
        </a:spcAft>
        <a:defRPr sz="3600">
          <a:solidFill>
            <a:schemeClr val="bg1"/>
          </a:solidFill>
          <a:latin typeface="Arial" charset="0"/>
        </a:defRPr>
      </a:lvl3pPr>
      <a:lvl4pPr algn="l" rtl="0" eaLnBrk="0" fontAlgn="base" hangingPunct="0">
        <a:spcBef>
          <a:spcPct val="0"/>
        </a:spcBef>
        <a:spcAft>
          <a:spcPct val="0"/>
        </a:spcAft>
        <a:defRPr sz="3600">
          <a:solidFill>
            <a:schemeClr val="bg1"/>
          </a:solidFill>
          <a:latin typeface="Arial" charset="0"/>
        </a:defRPr>
      </a:lvl4pPr>
      <a:lvl5pPr algn="l" rtl="0" eaLnBrk="0" fontAlgn="base" hangingPunct="0">
        <a:spcBef>
          <a:spcPct val="0"/>
        </a:spcBef>
        <a:spcAft>
          <a:spcPct val="0"/>
        </a:spcAft>
        <a:defRPr sz="3600">
          <a:solidFill>
            <a:schemeClr val="bg1"/>
          </a:solidFill>
          <a:latin typeface="Arial" charset="0"/>
        </a:defRPr>
      </a:lvl5pPr>
      <a:lvl6pPr marL="457200" algn="l" rtl="0" fontAlgn="base">
        <a:spcBef>
          <a:spcPct val="0"/>
        </a:spcBef>
        <a:spcAft>
          <a:spcPct val="0"/>
        </a:spcAft>
        <a:defRPr sz="3600">
          <a:solidFill>
            <a:schemeClr val="bg1"/>
          </a:solidFill>
          <a:latin typeface="Arial" charset="0"/>
        </a:defRPr>
      </a:lvl6pPr>
      <a:lvl7pPr marL="914400" algn="l" rtl="0" fontAlgn="base">
        <a:spcBef>
          <a:spcPct val="0"/>
        </a:spcBef>
        <a:spcAft>
          <a:spcPct val="0"/>
        </a:spcAft>
        <a:defRPr sz="3600">
          <a:solidFill>
            <a:schemeClr val="bg1"/>
          </a:solidFill>
          <a:latin typeface="Arial" charset="0"/>
        </a:defRPr>
      </a:lvl7pPr>
      <a:lvl8pPr marL="1371600" algn="l" rtl="0" fontAlgn="base">
        <a:spcBef>
          <a:spcPct val="0"/>
        </a:spcBef>
        <a:spcAft>
          <a:spcPct val="0"/>
        </a:spcAft>
        <a:defRPr sz="3600">
          <a:solidFill>
            <a:schemeClr val="bg1"/>
          </a:solidFill>
          <a:latin typeface="Arial" charset="0"/>
        </a:defRPr>
      </a:lvl8pPr>
      <a:lvl9pPr marL="1828800" algn="l" rtl="0" fontAlgn="base">
        <a:spcBef>
          <a:spcPct val="0"/>
        </a:spcBef>
        <a:spcAft>
          <a:spcPct val="0"/>
        </a:spcAft>
        <a:defRPr sz="3600">
          <a:solidFill>
            <a:schemeClr val="bg1"/>
          </a:solidFill>
          <a:latin typeface="Arial" charset="0"/>
        </a:defRPr>
      </a:lvl9pPr>
    </p:titleStyle>
    <p:bodyStyle>
      <a:lvl1pPr marL="342900" indent="-342900" algn="l" rtl="0" eaLnBrk="0" fontAlgn="base" hangingPunct="0">
        <a:spcBef>
          <a:spcPct val="20000"/>
        </a:spcBef>
        <a:spcAft>
          <a:spcPct val="0"/>
        </a:spcAft>
        <a:buClr>
          <a:srgbClr val="00539B"/>
        </a:buClr>
        <a:buFont typeface="Arial" charset="0"/>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00539B"/>
        </a:buClr>
        <a:buFont typeface="Arial" charset="0"/>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098" name="Picture 6"/>
          <p:cNvPicPr>
            <a:picLocks noChangeAspect="1"/>
          </p:cNvPicPr>
          <p:nvPr/>
        </p:nvPicPr>
        <p:blipFill>
          <a:blip r:embed="rId3"/>
          <a:srcRect/>
          <a:stretch>
            <a:fillRect/>
          </a:stretch>
        </p:blipFill>
        <p:spPr bwMode="ltGray">
          <a:xfrm>
            <a:off x="0" y="0"/>
            <a:ext cx="9144000" cy="6858000"/>
          </a:xfrm>
          <a:prstGeom prst="rect">
            <a:avLst/>
          </a:prstGeom>
          <a:noFill/>
          <a:ln w="9525">
            <a:noFill/>
            <a:miter lim="800000"/>
            <a:headEnd/>
            <a:tailEnd/>
          </a:ln>
        </p:spPr>
      </p:pic>
      <p:sp>
        <p:nvSpPr>
          <p:cNvPr id="4099" name="Text Placeholder 2"/>
          <p:cNvSpPr>
            <a:spLocks noGrp="1"/>
          </p:cNvSpPr>
          <p:nvPr>
            <p:ph type="body" idx="1"/>
          </p:nvPr>
        </p:nvSpPr>
        <p:spPr bwMode="auto">
          <a:xfrm>
            <a:off x="720725" y="1439863"/>
            <a:ext cx="8229600" cy="19891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Presenter’s name and title</a:t>
            </a:r>
          </a:p>
        </p:txBody>
      </p:sp>
      <p:sp>
        <p:nvSpPr>
          <p:cNvPr id="4" name="Date Placeholder 3"/>
          <p:cNvSpPr>
            <a:spLocks noGrp="1"/>
          </p:cNvSpPr>
          <p:nvPr>
            <p:ph type="dt" sz="half" idx="2"/>
          </p:nvPr>
        </p:nvSpPr>
        <p:spPr>
          <a:xfrm>
            <a:off x="720725" y="5040313"/>
            <a:ext cx="2133600" cy="365125"/>
          </a:xfrm>
          <a:prstGeom prst="rect">
            <a:avLst/>
          </a:prstGeom>
        </p:spPr>
        <p:txBody>
          <a:bodyPr vert="horz" wrap="square" lIns="0" tIns="0" rIns="0" bIns="0" numCol="1" anchor="ctr" anchorCtr="0" compatLnSpc="1">
            <a:prstTxWarp prst="textNoShape">
              <a:avLst/>
            </a:prstTxWarp>
          </a:bodyPr>
          <a:lstStyle>
            <a:lvl1pPr>
              <a:spcAft>
                <a:spcPct val="50000"/>
              </a:spcAft>
              <a:defRPr/>
            </a:lvl1pPr>
          </a:lstStyle>
          <a:p>
            <a:pPr>
              <a:defRPr/>
            </a:pPr>
            <a:fld id="{E30ADC11-50E6-4F25-A03E-5C46AB2C45DE}" type="datetime2">
              <a:rPr lang="en-GB"/>
              <a:pPr>
                <a:defRPr/>
              </a:pPr>
              <a:t>Sunday, 29 September 2019</a:t>
            </a:fld>
            <a:endParaRPr lang="en-GB" dirty="0"/>
          </a:p>
        </p:txBody>
      </p:sp>
    </p:spTree>
  </p:cSld>
  <p:clrMap bg1="lt1" tx1="dk1" bg2="lt2" tx2="dk2" accent1="accent1" accent2="accent2" accent3="accent3" accent4="accent4" accent5="accent5" accent6="accent6" hlink="hlink" folHlink="folHlink"/>
  <p:sldLayoutIdLst>
    <p:sldLayoutId id="2147483988"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3600" kern="1200">
          <a:solidFill>
            <a:srgbClr val="262626"/>
          </a:solidFill>
          <a:latin typeface="Arial" pitchFamily="34" charset="0"/>
          <a:ea typeface="+mn-ea"/>
          <a:cs typeface="Arial" pitchFamily="34" charset="0"/>
        </a:defRPr>
      </a:lvl1pPr>
      <a:lvl2pPr marL="742950" indent="-285750" algn="l" rtl="0" eaLnBrk="0" fontAlgn="base" hangingPunct="0">
        <a:spcBef>
          <a:spcPts val="2400"/>
        </a:spcBef>
        <a:spcAft>
          <a:spcPct val="0"/>
        </a:spcAft>
        <a:buFont typeface="Arial" charset="0"/>
        <a:defRPr sz="2400" kern="1200">
          <a:solidFill>
            <a:srgbClr val="177671"/>
          </a:solidFill>
          <a:latin typeface="Arial" pitchFamily="34" charset="0"/>
          <a:ea typeface="+mn-ea"/>
          <a:cs typeface="Arial" pitchFamily="34" charset="0"/>
        </a:defRPr>
      </a:lvl2pPr>
      <a:lvl3pPr marL="914400" algn="l" rtl="0" eaLnBrk="0" fontAlgn="base" hangingPunct="0">
        <a:spcBef>
          <a:spcPct val="20000"/>
        </a:spcBef>
        <a:spcAft>
          <a:spcPct val="0"/>
        </a:spcAft>
        <a:buFont typeface="Arial" charset="0"/>
        <a:defRPr sz="2400" kern="1200">
          <a:solidFill>
            <a:schemeClr val="tx1"/>
          </a:solidFill>
          <a:latin typeface="Arial" pitchFamily="34" charset="0"/>
          <a:ea typeface="+mn-ea"/>
          <a:cs typeface="Arial" pitchFamily="34" charset="0"/>
        </a:defRPr>
      </a:lvl3pPr>
      <a:lvl4pPr marL="1371600" algn="l" rtl="0" eaLnBrk="0" fontAlgn="base" hangingPunct="0">
        <a:spcBef>
          <a:spcPct val="20000"/>
        </a:spcBef>
        <a:spcAft>
          <a:spcPct val="0"/>
        </a:spcAft>
        <a:buFont typeface="Arial" charset="0"/>
        <a:defRPr sz="2000" kern="1200">
          <a:solidFill>
            <a:schemeClr val="tx1"/>
          </a:solidFill>
          <a:latin typeface="Arial" pitchFamily="34" charset="0"/>
          <a:ea typeface="+mn-ea"/>
          <a:cs typeface="Arial" pitchFamily="34" charset="0"/>
        </a:defRPr>
      </a:lvl4pPr>
      <a:lvl5pPr marL="1828800" algn="l" rtl="0" eaLnBrk="0" fontAlgn="base" hangingPunct="0">
        <a:spcBef>
          <a:spcPct val="20000"/>
        </a:spcBef>
        <a:spcAft>
          <a:spcPct val="0"/>
        </a:spcAft>
        <a:buFont typeface="Arial" charset="0"/>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Placeholder 3"/>
          <p:cNvSpPr>
            <a:spLocks noGrp="1"/>
          </p:cNvSpPr>
          <p:nvPr>
            <p:ph type="body" sz="quarter" idx="11"/>
          </p:nvPr>
        </p:nvSpPr>
        <p:spPr>
          <a:xfrm>
            <a:off x="466725" y="1466850"/>
            <a:ext cx="8174038" cy="3248025"/>
          </a:xfrm>
        </p:spPr>
        <p:txBody>
          <a:bodyPr/>
          <a:lstStyle/>
          <a:p>
            <a:pPr marL="0" indent="0" algn="ctr" eaLnBrk="1" hangingPunct="1"/>
            <a:endParaRPr lang="en-GB" b="1" smtClean="0">
              <a:solidFill>
                <a:srgbClr val="00539B"/>
              </a:solidFill>
              <a:latin typeface="Arial" charset="0"/>
              <a:cs typeface="Arial" charset="0"/>
            </a:endParaRPr>
          </a:p>
          <a:p>
            <a:pPr marL="0" indent="0" algn="ctr" eaLnBrk="1" hangingPunct="1"/>
            <a:r>
              <a:rPr lang="en-GB" b="1" smtClean="0">
                <a:solidFill>
                  <a:srgbClr val="00539B"/>
                </a:solidFill>
                <a:latin typeface="Arial" charset="0"/>
                <a:cs typeface="Arial" charset="0"/>
              </a:rPr>
              <a:t>EBRD support </a:t>
            </a:r>
          </a:p>
          <a:p>
            <a:pPr marL="0" indent="0" algn="ctr" eaLnBrk="1" hangingPunct="1"/>
            <a:r>
              <a:rPr lang="en-US" b="1" smtClean="0">
                <a:solidFill>
                  <a:srgbClr val="00539B"/>
                </a:solidFill>
                <a:latin typeface="Arial" charset="0"/>
                <a:cs typeface="Arial" charset="0"/>
              </a:rPr>
              <a:t>to private enterprises in Serbia</a:t>
            </a:r>
            <a:endParaRPr lang="en-GB" b="1" smtClean="0">
              <a:solidFill>
                <a:srgbClr val="00539B"/>
              </a:solidFill>
              <a:latin typeface="Arial" charset="0"/>
              <a:cs typeface="Arial" charset="0"/>
            </a:endParaRPr>
          </a:p>
          <a:p>
            <a:pPr marL="0" indent="0" algn="ctr" eaLnBrk="1" hangingPunct="1"/>
            <a:endParaRPr lang="en-GB" sz="2400" b="1" smtClean="0">
              <a:solidFill>
                <a:srgbClr val="00539B"/>
              </a:solidFill>
              <a:latin typeface="Arial" charset="0"/>
              <a:cs typeface="Arial" charset="0"/>
            </a:endParaRPr>
          </a:p>
          <a:p>
            <a:pPr marL="0" indent="0" algn="ctr" eaLnBrk="1" hangingPunct="1"/>
            <a:endParaRPr lang="en-GB" b="1" smtClean="0">
              <a:solidFill>
                <a:srgbClr val="FF0000"/>
              </a:solidFill>
              <a:latin typeface="Arial" charset="0"/>
              <a:cs typeface="Arial" charset="0"/>
            </a:endParaRPr>
          </a:p>
          <a:p>
            <a:pPr marL="0" indent="0" algn="ctr" eaLnBrk="1" hangingPunct="1"/>
            <a:endParaRPr lang="en-GB" b="1" smtClean="0">
              <a:solidFill>
                <a:srgbClr val="FF0000"/>
              </a:solidFill>
              <a:latin typeface="Arial" charset="0"/>
              <a:cs typeface="Arial" charset="0"/>
            </a:endParaRPr>
          </a:p>
        </p:txBody>
      </p:sp>
      <p:sp>
        <p:nvSpPr>
          <p:cNvPr id="8195" name="TextBox 4"/>
          <p:cNvSpPr txBox="1">
            <a:spLocks noChangeArrowheads="1"/>
          </p:cNvSpPr>
          <p:nvPr/>
        </p:nvSpPr>
        <p:spPr bwMode="auto">
          <a:xfrm>
            <a:off x="2876550" y="5219700"/>
            <a:ext cx="3432175" cy="830263"/>
          </a:xfrm>
          <a:prstGeom prst="rect">
            <a:avLst/>
          </a:prstGeom>
          <a:noFill/>
          <a:ln w="9525">
            <a:noFill/>
            <a:miter lim="800000"/>
            <a:headEnd/>
            <a:tailEnd/>
          </a:ln>
        </p:spPr>
        <p:txBody>
          <a:bodyPr>
            <a:spAutoFit/>
          </a:bodyPr>
          <a:lstStyle/>
          <a:p>
            <a:pPr algn="ctr">
              <a:spcAft>
                <a:spcPct val="50000"/>
              </a:spcAft>
            </a:pPr>
            <a:r>
              <a:rPr lang="en-GB" b="1"/>
              <a:t>24 January 2013</a:t>
            </a:r>
          </a:p>
          <a:p>
            <a:pPr algn="ctr">
              <a:spcAft>
                <a:spcPct val="50000"/>
              </a:spcAft>
            </a:pPr>
            <a:r>
              <a:rPr lang="en-US" b="1"/>
              <a:t>2</a:t>
            </a:r>
            <a:r>
              <a:rPr lang="en-US" b="1" baseline="30000"/>
              <a:t>nd</a:t>
            </a:r>
            <a:r>
              <a:rPr lang="en-US" b="1"/>
              <a:t> Danube Financing Dialogue</a:t>
            </a:r>
          </a:p>
          <a:p>
            <a:pPr algn="ctr">
              <a:spcAft>
                <a:spcPct val="50000"/>
              </a:spcAft>
            </a:pPr>
            <a:r>
              <a:rPr lang="en-US" b="1"/>
              <a:t>National Bank of Serbia </a:t>
            </a:r>
            <a:endParaRPr lang="en-GB" b="1"/>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descr="Ideally your title should fit on one line."/>
          <p:cNvSpPr>
            <a:spLocks noGrp="1"/>
          </p:cNvSpPr>
          <p:nvPr>
            <p:ph type="title" idx="4294967295"/>
          </p:nvPr>
        </p:nvSpPr>
        <p:spPr/>
        <p:txBody>
          <a:bodyPr/>
          <a:lstStyle/>
          <a:p>
            <a:r>
              <a:rPr lang="en-US" smtClean="0">
                <a:latin typeface="Arial" charset="0"/>
                <a:cs typeface="Arial" charset="0"/>
              </a:rPr>
              <a:t>Challenges faced by SME</a:t>
            </a:r>
            <a:endParaRPr lang="en-GB" smtClean="0">
              <a:latin typeface="Arial" charset="0"/>
              <a:cs typeface="Arial" charset="0"/>
            </a:endParaRPr>
          </a:p>
        </p:txBody>
      </p:sp>
      <p:sp>
        <p:nvSpPr>
          <p:cNvPr id="17411" name="Text Placeholder 2" descr="First level - paragraph text&#10;Second level - bullet 1&#10;Third level - bullet 2&#10;&#10;No more than 100 words per slide"/>
          <p:cNvSpPr>
            <a:spLocks noGrp="1"/>
          </p:cNvSpPr>
          <p:nvPr>
            <p:ph type="body" sz="quarter" idx="4294967295"/>
          </p:nvPr>
        </p:nvSpPr>
        <p:spPr/>
        <p:txBody>
          <a:bodyPr/>
          <a:lstStyle/>
          <a:p>
            <a:pPr lvl="1">
              <a:lnSpc>
                <a:spcPct val="90000"/>
              </a:lnSpc>
              <a:buFontTx/>
              <a:buChar char="-"/>
            </a:pPr>
            <a:r>
              <a:rPr lang="en-US" smtClean="0">
                <a:solidFill>
                  <a:srgbClr val="3870B6"/>
                </a:solidFill>
                <a:latin typeface="Arial" charset="0"/>
                <a:cs typeface="Arial" charset="0"/>
              </a:rPr>
              <a:t>Access to finance </a:t>
            </a:r>
          </a:p>
          <a:p>
            <a:pPr lvl="1">
              <a:lnSpc>
                <a:spcPct val="90000"/>
              </a:lnSpc>
              <a:buFontTx/>
              <a:buChar char="-"/>
            </a:pPr>
            <a:r>
              <a:rPr lang="en-US" smtClean="0">
                <a:solidFill>
                  <a:srgbClr val="3870B6"/>
                </a:solidFill>
                <a:latin typeface="Arial" charset="0"/>
                <a:cs typeface="Arial" charset="0"/>
              </a:rPr>
              <a:t>Lack of attention to strategic planning and strategic management, including need to reconsider business strategies to maintain or improve market position</a:t>
            </a:r>
          </a:p>
          <a:p>
            <a:pPr lvl="1">
              <a:lnSpc>
                <a:spcPct val="90000"/>
              </a:lnSpc>
              <a:buFontTx/>
              <a:buChar char="-"/>
            </a:pPr>
            <a:r>
              <a:rPr lang="en-US" smtClean="0">
                <a:solidFill>
                  <a:srgbClr val="3870B6"/>
                </a:solidFill>
                <a:latin typeface="Arial" charset="0"/>
                <a:cs typeface="Arial" charset="0"/>
              </a:rPr>
              <a:t>Low interest in new forms  of business co-operation in production, trade, technology, training, export services</a:t>
            </a:r>
          </a:p>
          <a:p>
            <a:pPr lvl="1">
              <a:lnSpc>
                <a:spcPct val="90000"/>
              </a:lnSpc>
              <a:buFontTx/>
              <a:buChar char="-"/>
            </a:pPr>
            <a:r>
              <a:rPr lang="en-US" smtClean="0">
                <a:solidFill>
                  <a:srgbClr val="3870B6"/>
                </a:solidFill>
                <a:latin typeface="Arial" charset="0"/>
                <a:cs typeface="Arial" charset="0"/>
              </a:rPr>
              <a:t>Limited management skills and experience among owners of SME (weakest points: marketing, sales and strategic management)</a:t>
            </a:r>
          </a:p>
          <a:p>
            <a:pPr lvl="1">
              <a:lnSpc>
                <a:spcPct val="90000"/>
              </a:lnSpc>
              <a:buFontTx/>
              <a:buChar char="-"/>
            </a:pPr>
            <a:r>
              <a:rPr lang="en-US" smtClean="0">
                <a:solidFill>
                  <a:srgbClr val="3870B6"/>
                </a:solidFill>
                <a:latin typeface="Arial" charset="0"/>
                <a:cs typeface="Arial" charset="0"/>
              </a:rPr>
              <a:t>Lack the motivation or knowledge to delegate effectively/lack of middle management</a:t>
            </a:r>
          </a:p>
          <a:p>
            <a:pPr lvl="1">
              <a:lnSpc>
                <a:spcPct val="90000"/>
              </a:lnSpc>
              <a:buFontTx/>
              <a:buChar char="-"/>
            </a:pPr>
            <a:r>
              <a:rPr lang="en-US" smtClean="0">
                <a:solidFill>
                  <a:srgbClr val="3870B6"/>
                </a:solidFill>
                <a:latin typeface="Arial" charset="0"/>
                <a:cs typeface="Arial" charset="0"/>
              </a:rPr>
              <a:t>Limited ability of evaluating own problems and defining needsLimited ability to comply with European standards, which hinders competitiveness</a:t>
            </a:r>
          </a:p>
          <a:p>
            <a:pPr lvl="1">
              <a:lnSpc>
                <a:spcPct val="90000"/>
              </a:lnSpc>
              <a:buFontTx/>
              <a:buChar char="-"/>
            </a:pPr>
            <a:r>
              <a:rPr lang="en-US" smtClean="0">
                <a:solidFill>
                  <a:srgbClr val="3870B6"/>
                </a:solidFill>
                <a:latin typeface="Arial" charset="0"/>
                <a:cs typeface="Arial" charset="0"/>
              </a:rPr>
              <a:t>Limited usage of: IT services, market research, forming of new channels for sales or implementation of new technologies</a:t>
            </a:r>
          </a:p>
          <a:p>
            <a:pPr lvl="1">
              <a:lnSpc>
                <a:spcPct val="90000"/>
              </a:lnSpc>
              <a:buFontTx/>
              <a:buChar char="-"/>
            </a:pPr>
            <a:r>
              <a:rPr lang="en-US" smtClean="0">
                <a:solidFill>
                  <a:srgbClr val="3870B6"/>
                </a:solidFill>
                <a:latin typeface="Arial" charset="0"/>
                <a:cs typeface="Arial" charset="0"/>
              </a:rPr>
              <a:t>Lack of business information about foreign markets</a:t>
            </a:r>
            <a:endParaRPr lang="en-GB" smtClean="0">
              <a:solidFill>
                <a:srgbClr val="3870B6"/>
              </a:solidFill>
              <a:latin typeface="Arial" charset="0"/>
              <a:cs typeface="Arial" charset="0"/>
            </a:endParaRPr>
          </a:p>
          <a:p>
            <a:pPr marL="0" indent="0"/>
            <a:endParaRPr lang="en-GB" smtClean="0">
              <a:latin typeface="Arial" charset="0"/>
              <a:cs typeface="Arial"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descr="Ideally your title should fit on one line."/>
          <p:cNvSpPr>
            <a:spLocks noGrp="1"/>
          </p:cNvSpPr>
          <p:nvPr>
            <p:ph type="title" idx="4294967295"/>
          </p:nvPr>
        </p:nvSpPr>
        <p:spPr/>
        <p:txBody>
          <a:bodyPr/>
          <a:lstStyle/>
          <a:p>
            <a:r>
              <a:rPr lang="en-US" smtClean="0">
                <a:latin typeface="Arial" charset="0"/>
                <a:cs typeface="Arial" charset="0"/>
              </a:rPr>
              <a:t>Challenges faced by SME</a:t>
            </a:r>
            <a:endParaRPr lang="en-GB" smtClean="0">
              <a:latin typeface="Arial" charset="0"/>
              <a:cs typeface="Arial" charset="0"/>
            </a:endParaRPr>
          </a:p>
        </p:txBody>
      </p:sp>
      <p:sp>
        <p:nvSpPr>
          <p:cNvPr id="18435" name="Text Placeholder 2" descr="First level - paragraph text&#10;Second level - bullet 1&#10;Third level - bullet 2&#10;&#10;No more than 100 words per slide"/>
          <p:cNvSpPr>
            <a:spLocks noGrp="1"/>
          </p:cNvSpPr>
          <p:nvPr>
            <p:ph type="body" sz="quarter" idx="4294967295"/>
          </p:nvPr>
        </p:nvSpPr>
        <p:spPr/>
        <p:txBody>
          <a:bodyPr/>
          <a:lstStyle/>
          <a:p>
            <a:pPr marL="0" indent="0"/>
            <a:r>
              <a:rPr lang="en-US" sz="600" smtClean="0">
                <a:latin typeface="Arial" charset="0"/>
                <a:cs typeface="Arial" charset="0"/>
              </a:rPr>
              <a:t>	</a:t>
            </a:r>
            <a:endParaRPr lang="en-US" sz="500" smtClean="0">
              <a:solidFill>
                <a:srgbClr val="3870B6"/>
              </a:solidFill>
              <a:latin typeface="Arial" charset="0"/>
              <a:cs typeface="Arial" charset="0"/>
            </a:endParaRPr>
          </a:p>
          <a:p>
            <a:pPr marL="0" indent="0"/>
            <a:r>
              <a:rPr lang="en-US" sz="500" smtClean="0">
                <a:solidFill>
                  <a:srgbClr val="3870B6"/>
                </a:solidFill>
                <a:latin typeface="Arial" charset="0"/>
                <a:cs typeface="Arial" charset="0"/>
              </a:rPr>
              <a:t>-	</a:t>
            </a:r>
            <a:r>
              <a:rPr lang="en-US" sz="1800" smtClean="0">
                <a:solidFill>
                  <a:srgbClr val="3870B6"/>
                </a:solidFill>
                <a:latin typeface="Arial" charset="0"/>
                <a:cs typeface="Arial" charset="0"/>
              </a:rPr>
              <a:t>Outdated technology and limited automation of manufacturing process, insufficient level of innovations</a:t>
            </a:r>
            <a:endParaRPr lang="en-GB" sz="1800" smtClean="0">
              <a:solidFill>
                <a:srgbClr val="3870B6"/>
              </a:solidFill>
              <a:latin typeface="Arial" charset="0"/>
              <a:cs typeface="Arial" charset="0"/>
            </a:endParaRPr>
          </a:p>
          <a:p>
            <a:pPr marL="0" indent="0"/>
            <a:r>
              <a:rPr lang="en-US" sz="1800" smtClean="0">
                <a:solidFill>
                  <a:srgbClr val="3870B6"/>
                </a:solidFill>
                <a:latin typeface="Arial" charset="0"/>
                <a:cs typeface="Arial" charset="0"/>
              </a:rPr>
              <a:t>	- Low manufacturing of products with added value – paying attention to raw materials or semi-finished products</a:t>
            </a:r>
            <a:endParaRPr lang="en-GB" sz="1800" smtClean="0">
              <a:solidFill>
                <a:srgbClr val="3870B6"/>
              </a:solidFill>
              <a:latin typeface="Arial" charset="0"/>
              <a:cs typeface="Arial" charset="0"/>
            </a:endParaRPr>
          </a:p>
          <a:p>
            <a:pPr marL="0" indent="0"/>
            <a:r>
              <a:rPr lang="en-US" sz="1800" smtClean="0">
                <a:solidFill>
                  <a:srgbClr val="3870B6"/>
                </a:solidFill>
                <a:latin typeface="Arial" charset="0"/>
                <a:cs typeface="Arial" charset="0"/>
              </a:rPr>
              <a:t>	- Very low experience and limited interest among SME to self-organization in Associations, Clusters etc.      </a:t>
            </a:r>
            <a:endParaRPr lang="en-GB" sz="1800" smtClean="0">
              <a:solidFill>
                <a:srgbClr val="3870B6"/>
              </a:solidFill>
              <a:latin typeface="Arial" charset="0"/>
              <a:cs typeface="Arial" charset="0"/>
            </a:endParaRPr>
          </a:p>
          <a:p>
            <a:pPr marL="0" indent="0"/>
            <a:r>
              <a:rPr lang="en-US" sz="1800" smtClean="0">
                <a:solidFill>
                  <a:srgbClr val="3870B6"/>
                </a:solidFill>
                <a:latin typeface="Arial" charset="0"/>
                <a:cs typeface="Arial" charset="0"/>
              </a:rPr>
              <a:t>	- Limited experience in lobbying techniques </a:t>
            </a:r>
          </a:p>
          <a:p>
            <a:pPr marL="0" indent="0"/>
            <a:r>
              <a:rPr lang="en-US" sz="1800" smtClean="0">
                <a:solidFill>
                  <a:srgbClr val="3870B6"/>
                </a:solidFill>
                <a:latin typeface="Arial" charset="0"/>
                <a:cs typeface="Arial" charset="0"/>
              </a:rPr>
              <a:t>	-Lack of awareness of alternative sources of finance such as private equity, venture capital, business angels etc. </a:t>
            </a:r>
            <a:endParaRPr lang="en-GB" sz="1800" smtClean="0">
              <a:solidFill>
                <a:srgbClr val="3870B6"/>
              </a:solidFill>
              <a:latin typeface="Arial" charset="0"/>
              <a:cs typeface="Arial" charset="0"/>
            </a:endParaRPr>
          </a:p>
          <a:p>
            <a:pPr marL="0" indent="0"/>
            <a:endParaRPr lang="en-GB" sz="500" smtClean="0">
              <a:solidFill>
                <a:srgbClr val="3870B6"/>
              </a:solidFill>
              <a:latin typeface="Arial" charset="0"/>
              <a:cs typeface="Arial" charset="0"/>
            </a:endParaRPr>
          </a:p>
          <a:p>
            <a:pPr marL="0" indent="0"/>
            <a:r>
              <a:rPr lang="en-US" sz="500" b="1" smtClean="0">
                <a:solidFill>
                  <a:srgbClr val="3870B6"/>
                </a:solidFill>
                <a:latin typeface="Arial" charset="0"/>
                <a:cs typeface="Arial" charset="0"/>
              </a:rPr>
              <a:t> </a:t>
            </a:r>
            <a:endParaRPr lang="en-GB" sz="500" smtClean="0">
              <a:solidFill>
                <a:srgbClr val="3870B6"/>
              </a:solidFill>
              <a:latin typeface="Arial" charset="0"/>
              <a:cs typeface="Arial" charset="0"/>
            </a:endParaRPr>
          </a:p>
          <a:p>
            <a:pPr marL="0" indent="0"/>
            <a:endParaRPr lang="en-GB" sz="600" smtClean="0">
              <a:latin typeface="Arial" charset="0"/>
              <a:cs typeface="Arial"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descr="Ideally your title should fit on one line."/>
          <p:cNvSpPr>
            <a:spLocks noGrp="1"/>
          </p:cNvSpPr>
          <p:nvPr>
            <p:ph type="title" idx="4294967295"/>
          </p:nvPr>
        </p:nvSpPr>
        <p:spPr/>
        <p:txBody>
          <a:bodyPr/>
          <a:lstStyle/>
          <a:p>
            <a:r>
              <a:rPr lang="en-US" smtClean="0">
                <a:latin typeface="Arial" charset="0"/>
                <a:cs typeface="Arial" charset="0"/>
              </a:rPr>
              <a:t>Challenges faced by SME</a:t>
            </a:r>
            <a:endParaRPr lang="en-GB" smtClean="0">
              <a:latin typeface="Arial" charset="0"/>
              <a:cs typeface="Arial" charset="0"/>
            </a:endParaRPr>
          </a:p>
        </p:txBody>
      </p:sp>
      <p:sp>
        <p:nvSpPr>
          <p:cNvPr id="19459" name="Text Placeholder 2" descr="First level - paragraph text&#10;Second level - bullet 1&#10;Third level - bullet 2&#10;&#10;No more than 100 words per slide"/>
          <p:cNvSpPr>
            <a:spLocks noGrp="1"/>
          </p:cNvSpPr>
          <p:nvPr>
            <p:ph type="body" sz="quarter" idx="4294967295"/>
          </p:nvPr>
        </p:nvSpPr>
        <p:spPr/>
        <p:txBody>
          <a:bodyPr/>
          <a:lstStyle/>
          <a:p>
            <a:pPr marL="0" indent="0"/>
            <a:r>
              <a:rPr lang="en-US" sz="600" smtClean="0">
                <a:latin typeface="Arial" charset="0"/>
                <a:cs typeface="Arial" charset="0"/>
              </a:rPr>
              <a:t>	</a:t>
            </a:r>
            <a:r>
              <a:rPr lang="en-US" sz="1800" smtClean="0">
                <a:solidFill>
                  <a:srgbClr val="3870B6"/>
                </a:solidFill>
                <a:latin typeface="Arial" charset="0"/>
                <a:cs typeface="Arial" charset="0"/>
              </a:rPr>
              <a:t>Weak balance sheet structure: </a:t>
            </a:r>
            <a:endParaRPr lang="en-GB" sz="1800" smtClean="0">
              <a:solidFill>
                <a:srgbClr val="3870B6"/>
              </a:solidFill>
              <a:latin typeface="Arial" charset="0"/>
              <a:cs typeface="Arial" charset="0"/>
            </a:endParaRPr>
          </a:p>
          <a:p>
            <a:pPr lvl="1">
              <a:lnSpc>
                <a:spcPct val="80000"/>
              </a:lnSpc>
            </a:pPr>
            <a:r>
              <a:rPr lang="en-US" smtClean="0">
                <a:solidFill>
                  <a:srgbClr val="3870B6"/>
                </a:solidFill>
                <a:latin typeface="Arial" charset="0"/>
                <a:cs typeface="Arial" charset="0"/>
              </a:rPr>
              <a:t>(i) </a:t>
            </a:r>
            <a:r>
              <a:rPr lang="en-GB" smtClean="0">
                <a:solidFill>
                  <a:srgbClr val="3870B6"/>
                </a:solidFill>
                <a:latin typeface="Arial" charset="0"/>
                <a:cs typeface="Arial" charset="0"/>
              </a:rPr>
              <a:t>predominance of short-term loans; </a:t>
            </a:r>
          </a:p>
          <a:p>
            <a:pPr lvl="1">
              <a:lnSpc>
                <a:spcPct val="80000"/>
              </a:lnSpc>
            </a:pPr>
            <a:r>
              <a:rPr lang="en-GB" smtClean="0">
                <a:solidFill>
                  <a:srgbClr val="3870B6"/>
                </a:solidFill>
                <a:latin typeface="Arial" charset="0"/>
                <a:cs typeface="Arial" charset="0"/>
              </a:rPr>
              <a:t>(ii) </a:t>
            </a:r>
            <a:r>
              <a:rPr lang="en-US" smtClean="0">
                <a:solidFill>
                  <a:srgbClr val="3870B6"/>
                </a:solidFill>
                <a:latin typeface="Arial" charset="0"/>
                <a:cs typeface="Arial" charset="0"/>
              </a:rPr>
              <a:t>financing long-term needs with short-term funds; </a:t>
            </a:r>
            <a:endParaRPr lang="en-GB" smtClean="0">
              <a:solidFill>
                <a:srgbClr val="3870B6"/>
              </a:solidFill>
              <a:latin typeface="Arial" charset="0"/>
              <a:cs typeface="Arial" charset="0"/>
            </a:endParaRPr>
          </a:p>
          <a:p>
            <a:pPr marL="0" indent="0"/>
            <a:r>
              <a:rPr lang="en-GB" sz="1800" smtClean="0">
                <a:solidFill>
                  <a:srgbClr val="3870B6"/>
                </a:solidFill>
                <a:latin typeface="Arial" charset="0"/>
                <a:cs typeface="Arial" charset="0"/>
              </a:rPr>
              <a:t>	Lack of financial expertise, information and corporate governance; </a:t>
            </a:r>
            <a:r>
              <a:rPr lang="en-US" sz="1800" smtClean="0">
                <a:solidFill>
                  <a:srgbClr val="3870B6"/>
                </a:solidFill>
                <a:latin typeface="Arial" charset="0"/>
                <a:cs typeface="Arial" charset="0"/>
              </a:rPr>
              <a:t>Lack of financial planning and good financial management </a:t>
            </a:r>
            <a:endParaRPr lang="en-GB" sz="1800" smtClean="0">
              <a:solidFill>
                <a:srgbClr val="3870B6"/>
              </a:solidFill>
              <a:latin typeface="Arial" charset="0"/>
              <a:cs typeface="Arial" charset="0"/>
            </a:endParaRPr>
          </a:p>
          <a:p>
            <a:pPr marL="0" indent="0"/>
            <a:r>
              <a:rPr lang="en-GB" sz="1800" smtClean="0">
                <a:solidFill>
                  <a:srgbClr val="3870B6"/>
                </a:solidFill>
                <a:latin typeface="Arial" charset="0"/>
                <a:cs typeface="Arial" charset="0"/>
              </a:rPr>
              <a:t>	Mixing up of different businesses – lack of focus by some entrepreneurs</a:t>
            </a:r>
          </a:p>
          <a:p>
            <a:pPr marL="0" indent="0"/>
            <a:r>
              <a:rPr lang="en-US" sz="1800" smtClean="0">
                <a:solidFill>
                  <a:srgbClr val="3870B6"/>
                </a:solidFill>
                <a:latin typeface="Arial" charset="0"/>
                <a:cs typeface="Arial" charset="0"/>
              </a:rPr>
              <a:t>	Owner/owners don't want to give up any equity to a third party - conservative expansion plans financed mostly from own funds and loans;</a:t>
            </a:r>
            <a:endParaRPr lang="en-GB" sz="1800" smtClean="0">
              <a:solidFill>
                <a:srgbClr val="3870B6"/>
              </a:solidFill>
              <a:latin typeface="Arial" charset="0"/>
              <a:cs typeface="Arial" charset="0"/>
            </a:endParaRPr>
          </a:p>
          <a:p>
            <a:pPr marL="0" indent="0"/>
            <a:r>
              <a:rPr lang="en-US" sz="1800" smtClean="0">
                <a:solidFill>
                  <a:srgbClr val="3870B6"/>
                </a:solidFill>
                <a:latin typeface="Arial" charset="0"/>
                <a:cs typeface="Arial" charset="0"/>
              </a:rPr>
              <a:t>	Lack of well-prepared business plans </a:t>
            </a:r>
            <a:endParaRPr lang="en-GB" sz="1800" smtClean="0">
              <a:solidFill>
                <a:srgbClr val="3870B6"/>
              </a:solidFill>
              <a:latin typeface="Arial" charset="0"/>
              <a:cs typeface="Arial" charset="0"/>
            </a:endParaRPr>
          </a:p>
          <a:p>
            <a:pPr marL="0" indent="0"/>
            <a:endParaRPr lang="en-GB" sz="600" smtClean="0">
              <a:latin typeface="Arial" charset="0"/>
              <a:cs typeface="Arial"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descr="Ideally your title should fit on one line."/>
          <p:cNvSpPr>
            <a:spLocks noGrp="1"/>
          </p:cNvSpPr>
          <p:nvPr>
            <p:ph type="title" idx="4294967295"/>
          </p:nvPr>
        </p:nvSpPr>
        <p:spPr/>
        <p:txBody>
          <a:bodyPr/>
          <a:lstStyle/>
          <a:p>
            <a:pPr algn="ctr" eaLnBrk="1" hangingPunct="1"/>
            <a:r>
              <a:rPr lang="en-GB" sz="2700" b="1" smtClean="0">
                <a:latin typeface="Arial" charset="0"/>
                <a:cs typeface="Arial" charset="0"/>
              </a:rPr>
              <a:t>Contact Information</a:t>
            </a:r>
          </a:p>
        </p:txBody>
      </p:sp>
      <p:sp>
        <p:nvSpPr>
          <p:cNvPr id="20483" name="Text Placeholder 4" descr="First level - paragraph text&#10;Second level - bullet 1&#10;Third level - bullet 2&#10;&#10;No more than 100 words per slide"/>
          <p:cNvSpPr>
            <a:spLocks noGrp="1" noChangeArrowheads="1"/>
          </p:cNvSpPr>
          <p:nvPr>
            <p:ph type="body" sz="quarter" idx="4294967295"/>
          </p:nvPr>
        </p:nvSpPr>
        <p:spPr>
          <a:xfrm>
            <a:off x="568325" y="1870075"/>
            <a:ext cx="7559675" cy="3978275"/>
          </a:xfrm>
        </p:spPr>
        <p:txBody>
          <a:bodyPr/>
          <a:lstStyle/>
          <a:p>
            <a:pPr marL="0" indent="0" algn="ctr" eaLnBrk="1" hangingPunct="1">
              <a:lnSpc>
                <a:spcPct val="100000"/>
              </a:lnSpc>
              <a:spcBef>
                <a:spcPts val="600"/>
              </a:spcBef>
              <a:spcAft>
                <a:spcPts val="600"/>
              </a:spcAft>
            </a:pPr>
            <a:r>
              <a:rPr lang="en-US" sz="1900" smtClean="0">
                <a:solidFill>
                  <a:srgbClr val="00539B"/>
                </a:solidFill>
                <a:latin typeface="Arial" charset="0"/>
                <a:cs typeface="Arial" charset="0"/>
              </a:rPr>
              <a:t>European Bank for Reconstruction and Development</a:t>
            </a:r>
          </a:p>
          <a:p>
            <a:pPr marL="0" indent="0" algn="ctr" eaLnBrk="1" hangingPunct="1">
              <a:lnSpc>
                <a:spcPct val="100000"/>
              </a:lnSpc>
              <a:spcBef>
                <a:spcPts val="600"/>
              </a:spcBef>
              <a:spcAft>
                <a:spcPts val="600"/>
              </a:spcAft>
            </a:pPr>
            <a:r>
              <a:rPr lang="en-US" sz="1900" smtClean="0">
                <a:solidFill>
                  <a:srgbClr val="00539B"/>
                </a:solidFill>
                <a:latin typeface="Arial" charset="0"/>
                <a:cs typeface="Arial" charset="0"/>
              </a:rPr>
              <a:t>Bulevar Zorana Djindjica 64a</a:t>
            </a:r>
          </a:p>
          <a:p>
            <a:pPr marL="0" indent="0" algn="ctr" eaLnBrk="1" hangingPunct="1">
              <a:lnSpc>
                <a:spcPct val="100000"/>
              </a:lnSpc>
              <a:spcBef>
                <a:spcPts val="600"/>
              </a:spcBef>
              <a:spcAft>
                <a:spcPts val="600"/>
              </a:spcAft>
            </a:pPr>
            <a:r>
              <a:rPr lang="en-US" sz="1900" smtClean="0">
                <a:solidFill>
                  <a:srgbClr val="00539B"/>
                </a:solidFill>
                <a:latin typeface="Arial" charset="0"/>
                <a:cs typeface="Arial" charset="0"/>
              </a:rPr>
              <a:t>11070 Novi Beograd</a:t>
            </a:r>
          </a:p>
          <a:p>
            <a:pPr marL="0" indent="0" algn="ctr" eaLnBrk="1" hangingPunct="1">
              <a:lnSpc>
                <a:spcPct val="100000"/>
              </a:lnSpc>
              <a:spcBef>
                <a:spcPts val="600"/>
              </a:spcBef>
              <a:spcAft>
                <a:spcPts val="600"/>
              </a:spcAft>
            </a:pPr>
            <a:r>
              <a:rPr lang="en-US" sz="1900" smtClean="0">
                <a:solidFill>
                  <a:srgbClr val="00539B"/>
                </a:solidFill>
                <a:latin typeface="Arial" charset="0"/>
                <a:cs typeface="Arial" charset="0"/>
              </a:rPr>
              <a:t>Serbia</a:t>
            </a:r>
          </a:p>
          <a:p>
            <a:pPr marL="0" indent="0" algn="ctr" eaLnBrk="1" hangingPunct="1">
              <a:lnSpc>
                <a:spcPct val="100000"/>
              </a:lnSpc>
              <a:spcBef>
                <a:spcPts val="600"/>
              </a:spcBef>
              <a:spcAft>
                <a:spcPts val="600"/>
              </a:spcAft>
            </a:pPr>
            <a:r>
              <a:rPr lang="en-US" sz="1900" smtClean="0">
                <a:solidFill>
                  <a:srgbClr val="00539B"/>
                </a:solidFill>
                <a:latin typeface="Arial" charset="0"/>
                <a:cs typeface="Arial" charset="0"/>
              </a:rPr>
              <a:t>Tel: +381 11 21 20 530</a:t>
            </a:r>
          </a:p>
          <a:p>
            <a:pPr marL="0" indent="0" algn="ctr" eaLnBrk="1" hangingPunct="1">
              <a:lnSpc>
                <a:spcPct val="100000"/>
              </a:lnSpc>
              <a:spcBef>
                <a:spcPts val="600"/>
              </a:spcBef>
              <a:spcAft>
                <a:spcPts val="600"/>
              </a:spcAft>
            </a:pPr>
            <a:r>
              <a:rPr lang="en-US" sz="1900" smtClean="0">
                <a:solidFill>
                  <a:srgbClr val="00539B"/>
                </a:solidFill>
                <a:latin typeface="Arial" charset="0"/>
                <a:cs typeface="Arial" charset="0"/>
              </a:rPr>
              <a:t>Fax: +381 11 212 0534</a:t>
            </a:r>
          </a:p>
          <a:p>
            <a:pPr marL="0" indent="0" algn="ctr" eaLnBrk="1" hangingPunct="1">
              <a:lnSpc>
                <a:spcPct val="100000"/>
              </a:lnSpc>
              <a:spcBef>
                <a:spcPts val="600"/>
              </a:spcBef>
              <a:spcAft>
                <a:spcPts val="600"/>
              </a:spcAft>
            </a:pPr>
            <a:endParaRPr lang="en-GB" sz="1900" smtClean="0">
              <a:solidFill>
                <a:srgbClr val="00539B"/>
              </a:solidFill>
              <a:latin typeface="Arial" charset="0"/>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descr="Ideally your title should fit on one line."/>
          <p:cNvSpPr>
            <a:spLocks noGrp="1"/>
          </p:cNvSpPr>
          <p:nvPr>
            <p:ph type="title" idx="4294967295"/>
          </p:nvPr>
        </p:nvSpPr>
        <p:spPr/>
        <p:txBody>
          <a:bodyPr/>
          <a:lstStyle/>
          <a:p>
            <a:pPr algn="ctr" eaLnBrk="1" hangingPunct="1"/>
            <a:r>
              <a:rPr lang="en-GB" sz="2700" b="1" smtClean="0">
                <a:latin typeface="Arial" charset="0"/>
                <a:cs typeface="Arial" charset="0"/>
              </a:rPr>
              <a:t>EBRD in Serbia</a:t>
            </a:r>
          </a:p>
        </p:txBody>
      </p:sp>
      <p:sp>
        <p:nvSpPr>
          <p:cNvPr id="9219" name="Rectangle 3"/>
          <p:cNvSpPr txBox="1">
            <a:spLocks noChangeArrowheads="1"/>
          </p:cNvSpPr>
          <p:nvPr/>
        </p:nvSpPr>
        <p:spPr bwMode="auto">
          <a:xfrm>
            <a:off x="720725" y="966788"/>
            <a:ext cx="7939088" cy="5332412"/>
          </a:xfrm>
          <a:prstGeom prst="rect">
            <a:avLst/>
          </a:prstGeom>
          <a:noFill/>
          <a:ln w="9525">
            <a:noFill/>
            <a:miter lim="800000"/>
            <a:headEnd/>
            <a:tailEnd/>
          </a:ln>
        </p:spPr>
        <p:txBody>
          <a:bodyPr/>
          <a:lstStyle/>
          <a:p>
            <a:pPr marL="360363" indent="-360363">
              <a:lnSpc>
                <a:spcPct val="130000"/>
              </a:lnSpc>
              <a:spcBef>
                <a:spcPts val="1200"/>
              </a:spcBef>
              <a:buClr>
                <a:schemeClr val="tx2"/>
              </a:buClr>
              <a:buFontTx/>
              <a:buChar char="•"/>
            </a:pPr>
            <a:endParaRPr lang="en-GB" sz="1800">
              <a:solidFill>
                <a:srgbClr val="00539B"/>
              </a:solidFill>
            </a:endParaRPr>
          </a:p>
          <a:p>
            <a:pPr marL="360363" indent="-360363">
              <a:lnSpc>
                <a:spcPct val="130000"/>
              </a:lnSpc>
              <a:spcBef>
                <a:spcPts val="1200"/>
              </a:spcBef>
              <a:buClr>
                <a:schemeClr val="tx2"/>
              </a:buClr>
              <a:buFontTx/>
              <a:buChar char="•"/>
            </a:pPr>
            <a:r>
              <a:rPr lang="en-GB" sz="1800">
                <a:solidFill>
                  <a:srgbClr val="00539B"/>
                </a:solidFill>
              </a:rPr>
              <a:t>Country of operation since 2001</a:t>
            </a:r>
          </a:p>
          <a:p>
            <a:pPr marL="360363" indent="-360363">
              <a:lnSpc>
                <a:spcPct val="130000"/>
              </a:lnSpc>
              <a:spcBef>
                <a:spcPts val="1200"/>
              </a:spcBef>
              <a:buClr>
                <a:schemeClr val="tx2"/>
              </a:buClr>
              <a:buFontTx/>
              <a:buChar char="•"/>
            </a:pPr>
            <a:r>
              <a:rPr lang="en-GB" sz="1800">
                <a:solidFill>
                  <a:srgbClr val="00539B"/>
                </a:solidFill>
              </a:rPr>
              <a:t>Total cumulative commitments of </a:t>
            </a:r>
            <a:r>
              <a:rPr lang="en-US" sz="1800">
                <a:solidFill>
                  <a:srgbClr val="00539B"/>
                </a:solidFill>
              </a:rPr>
              <a:t> € 3</a:t>
            </a:r>
            <a:r>
              <a:rPr lang="en-GB" sz="1800">
                <a:solidFill>
                  <a:srgbClr val="00539B"/>
                </a:solidFill>
              </a:rPr>
              <a:t>.11bn as of Dec 2012</a:t>
            </a:r>
          </a:p>
          <a:p>
            <a:pPr marL="800100" lvl="1" indent="-342900">
              <a:lnSpc>
                <a:spcPct val="130000"/>
              </a:lnSpc>
              <a:spcBef>
                <a:spcPts val="1200"/>
              </a:spcBef>
              <a:buClr>
                <a:schemeClr val="tx2"/>
              </a:buClr>
              <a:buFont typeface="Arial" charset="0"/>
              <a:buChar char="-"/>
            </a:pPr>
            <a:r>
              <a:rPr lang="en-GB" sz="1800">
                <a:solidFill>
                  <a:srgbClr val="00539B"/>
                </a:solidFill>
              </a:rPr>
              <a:t>Private sector participates with 45% in total cumulative commitments </a:t>
            </a:r>
          </a:p>
          <a:p>
            <a:pPr marL="360363" indent="-360363">
              <a:lnSpc>
                <a:spcPct val="130000"/>
              </a:lnSpc>
              <a:spcBef>
                <a:spcPts val="1200"/>
              </a:spcBef>
              <a:buClr>
                <a:schemeClr val="tx2"/>
              </a:buClr>
              <a:buFontTx/>
              <a:buChar char="•"/>
            </a:pPr>
            <a:r>
              <a:rPr lang="en-GB" sz="1800">
                <a:solidFill>
                  <a:srgbClr val="00539B"/>
                </a:solidFill>
              </a:rPr>
              <a:t>Total outstanding portfolio of </a:t>
            </a:r>
            <a:r>
              <a:rPr lang="en-US" sz="1800">
                <a:solidFill>
                  <a:srgbClr val="00539B"/>
                </a:solidFill>
              </a:rPr>
              <a:t>€ 2.34bn, comprised of 123 active operations</a:t>
            </a:r>
          </a:p>
          <a:p>
            <a:pPr marL="360363" indent="-360363">
              <a:lnSpc>
                <a:spcPct val="130000"/>
              </a:lnSpc>
              <a:spcBef>
                <a:spcPts val="1200"/>
              </a:spcBef>
              <a:buClr>
                <a:schemeClr val="tx2"/>
              </a:buClr>
              <a:buFontTx/>
              <a:buChar char="•"/>
            </a:pPr>
            <a:r>
              <a:rPr lang="en-US" sz="1800">
                <a:solidFill>
                  <a:srgbClr val="00539B"/>
                </a:solidFill>
              </a:rPr>
              <a:t>In 2012, </a:t>
            </a:r>
            <a:r>
              <a:rPr lang="en-GB" sz="1800">
                <a:solidFill>
                  <a:srgbClr val="00539B"/>
                </a:solidFill>
              </a:rPr>
              <a:t>invested </a:t>
            </a:r>
            <a:r>
              <a:rPr lang="en-US" sz="1800">
                <a:solidFill>
                  <a:srgbClr val="00539B"/>
                </a:solidFill>
              </a:rPr>
              <a:t>€ 270 million in 20 projects</a:t>
            </a:r>
          </a:p>
          <a:p>
            <a:pPr marL="360363" indent="-360363">
              <a:lnSpc>
                <a:spcPct val="130000"/>
              </a:lnSpc>
              <a:spcBef>
                <a:spcPts val="1200"/>
              </a:spcBef>
              <a:buClr>
                <a:schemeClr val="tx2"/>
              </a:buClr>
              <a:buFontTx/>
              <a:buChar char="•"/>
            </a:pPr>
            <a:r>
              <a:rPr lang="en-US" sz="1800">
                <a:solidFill>
                  <a:srgbClr val="00539B"/>
                </a:solidFill>
              </a:rPr>
              <a:t>In 2013, plan to invest € 300 million in 20 projects or more</a:t>
            </a:r>
          </a:p>
          <a:p>
            <a:pPr marL="360363" indent="-360363">
              <a:lnSpc>
                <a:spcPct val="130000"/>
              </a:lnSpc>
              <a:spcBef>
                <a:spcPts val="1200"/>
              </a:spcBef>
              <a:buClr>
                <a:schemeClr val="tx2"/>
              </a:buClr>
              <a:buFontTx/>
              <a:buChar char="•"/>
            </a:pPr>
            <a:r>
              <a:rPr lang="en-US" sz="1800">
                <a:solidFill>
                  <a:srgbClr val="00539B"/>
                </a:solidFill>
              </a:rPr>
              <a:t>Team of 22 people in Resident Office in Belgrade</a:t>
            </a:r>
            <a:endParaRPr lang="en-GB" sz="1800">
              <a:solidFill>
                <a:srgbClr val="00539B"/>
              </a:solidFill>
            </a:endParaRPr>
          </a:p>
          <a:p>
            <a:pPr marL="360363" indent="-360363">
              <a:lnSpc>
                <a:spcPct val="130000"/>
              </a:lnSpc>
              <a:spcBef>
                <a:spcPct val="40000"/>
              </a:spcBef>
              <a:buClr>
                <a:schemeClr val="tx2"/>
              </a:buClr>
              <a:buFontTx/>
              <a:buChar char="•"/>
            </a:pPr>
            <a:r>
              <a:rPr lang="en-GB" sz="1800">
                <a:solidFill>
                  <a:srgbClr val="00539B"/>
                </a:solidFill>
              </a:rPr>
              <a:t>Objectives: To promote a sound investment climate, good corporate governance and stronger institutions</a:t>
            </a:r>
          </a:p>
          <a:p>
            <a:pPr marL="360363" indent="-360363">
              <a:lnSpc>
                <a:spcPct val="150000"/>
              </a:lnSpc>
              <a:spcBef>
                <a:spcPts val="600"/>
              </a:spcBef>
              <a:spcAft>
                <a:spcPts val="600"/>
              </a:spcAft>
              <a:buClr>
                <a:schemeClr val="tx2"/>
              </a:buClr>
              <a:buFontTx/>
              <a:buChar char="•"/>
            </a:pPr>
            <a:endParaRPr lang="en-GB" sz="2000">
              <a:solidFill>
                <a:srgbClr val="00539B"/>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 descr="Ideally your title should fit on one line."/>
          <p:cNvSpPr>
            <a:spLocks noGrp="1"/>
          </p:cNvSpPr>
          <p:nvPr>
            <p:ph type="title" idx="4294967295"/>
          </p:nvPr>
        </p:nvSpPr>
        <p:spPr/>
        <p:txBody>
          <a:bodyPr/>
          <a:lstStyle/>
          <a:p>
            <a:r>
              <a:rPr lang="en-GB" sz="2700" b="1" smtClean="0">
                <a:latin typeface="Arial" charset="0"/>
                <a:cs typeface="Arial" charset="0"/>
              </a:rPr>
              <a:t>SME Financing Provided Through Credit Lines to Local Banks</a:t>
            </a:r>
          </a:p>
        </p:txBody>
      </p:sp>
      <p:sp>
        <p:nvSpPr>
          <p:cNvPr id="3" name="Text Placeholder 2" descr="First level - paragraph text&#10;Second level - bullet 1&#10;Third level - bullet 2&#10;&#10;No more than 100 words per slide"/>
          <p:cNvSpPr>
            <a:spLocks noGrp="1"/>
          </p:cNvSpPr>
          <p:nvPr>
            <p:ph type="body" sz="quarter" idx="4294967295"/>
          </p:nvPr>
        </p:nvSpPr>
        <p:spPr>
          <a:xfrm>
            <a:off x="720725" y="1295400"/>
            <a:ext cx="7839075" cy="4860925"/>
          </a:xfrm>
        </p:spPr>
        <p:txBody>
          <a:bodyPr rtlCol="0" anchor="ctr">
            <a:normAutofit/>
          </a:bodyPr>
          <a:lstStyle/>
          <a:p>
            <a:pPr marL="176213" indent="-176213" eaLnBrk="1" hangingPunct="1">
              <a:lnSpc>
                <a:spcPct val="150000"/>
              </a:lnSpc>
              <a:spcBef>
                <a:spcPts val="600"/>
              </a:spcBef>
              <a:spcAft>
                <a:spcPts val="600"/>
              </a:spcAft>
              <a:buFont typeface="Arial" charset="0"/>
              <a:buChar char="•"/>
              <a:defRPr/>
            </a:pPr>
            <a:r>
              <a:rPr lang="en-GB" sz="1800" dirty="0">
                <a:solidFill>
                  <a:srgbClr val="00539B"/>
                </a:solidFill>
                <a:latin typeface="Arial" charset="0"/>
                <a:cs typeface="Arial" charset="0"/>
              </a:rPr>
              <a:t>Improve access to longer term finance for private enterprises for urgent capital </a:t>
            </a:r>
            <a:r>
              <a:rPr lang="en-GB" sz="1800" dirty="0" smtClean="0">
                <a:solidFill>
                  <a:srgbClr val="00539B"/>
                </a:solidFill>
                <a:latin typeface="Arial" charset="0"/>
                <a:cs typeface="Arial" charset="0"/>
              </a:rPr>
              <a:t>investments, as well as working capital;</a:t>
            </a:r>
            <a:endParaRPr lang="en-GB" sz="1800" dirty="0">
              <a:solidFill>
                <a:srgbClr val="00539B"/>
              </a:solidFill>
              <a:latin typeface="Arial" charset="0"/>
              <a:cs typeface="Arial" charset="0"/>
            </a:endParaRPr>
          </a:p>
          <a:p>
            <a:pPr marL="176213" indent="-176213" eaLnBrk="1" hangingPunct="1">
              <a:lnSpc>
                <a:spcPct val="150000"/>
              </a:lnSpc>
              <a:spcBef>
                <a:spcPts val="600"/>
              </a:spcBef>
              <a:spcAft>
                <a:spcPts val="600"/>
              </a:spcAft>
              <a:buFont typeface="Arial" charset="0"/>
              <a:buChar char="•"/>
              <a:defRPr/>
            </a:pPr>
            <a:r>
              <a:rPr lang="en-GB" sz="1800" dirty="0">
                <a:solidFill>
                  <a:srgbClr val="00539B"/>
                </a:solidFill>
                <a:latin typeface="Arial" charset="0"/>
                <a:cs typeface="Arial" charset="0"/>
              </a:rPr>
              <a:t>Facilitate upgrades of SME operations towards EU production standards;</a:t>
            </a:r>
          </a:p>
          <a:p>
            <a:pPr marL="176213" indent="-176213" eaLnBrk="1" hangingPunct="1">
              <a:lnSpc>
                <a:spcPct val="150000"/>
              </a:lnSpc>
              <a:spcBef>
                <a:spcPts val="600"/>
              </a:spcBef>
              <a:spcAft>
                <a:spcPts val="600"/>
              </a:spcAft>
              <a:buFont typeface="Arial" charset="0"/>
              <a:buChar char="•"/>
              <a:defRPr/>
            </a:pPr>
            <a:r>
              <a:rPr lang="en-GB" sz="1800" dirty="0">
                <a:solidFill>
                  <a:srgbClr val="00539B"/>
                </a:solidFill>
                <a:latin typeface="Arial" charset="0"/>
                <a:cs typeface="Arial" charset="0"/>
              </a:rPr>
              <a:t>Promote sustainability and competitiveness of the SME sector through crisis and beyond;</a:t>
            </a:r>
          </a:p>
          <a:p>
            <a:pPr marL="176213" indent="-176213" eaLnBrk="1" hangingPunct="1">
              <a:lnSpc>
                <a:spcPct val="150000"/>
              </a:lnSpc>
              <a:spcBef>
                <a:spcPts val="600"/>
              </a:spcBef>
              <a:spcAft>
                <a:spcPts val="600"/>
              </a:spcAft>
              <a:buFont typeface="Arial" charset="0"/>
              <a:buChar char="•"/>
              <a:defRPr/>
            </a:pPr>
            <a:r>
              <a:rPr lang="en-GB" sz="1800" dirty="0">
                <a:solidFill>
                  <a:srgbClr val="00539B"/>
                </a:solidFill>
                <a:latin typeface="Arial" charset="0"/>
                <a:cs typeface="Arial" charset="0"/>
              </a:rPr>
              <a:t>Capacity building at the level of participating banks to assess and finance environmental </a:t>
            </a:r>
            <a:r>
              <a:rPr lang="en-GB" sz="1800" dirty="0" smtClean="0">
                <a:solidFill>
                  <a:srgbClr val="00539B"/>
                </a:solidFill>
                <a:latin typeface="Arial" charset="0"/>
                <a:cs typeface="Arial" charset="0"/>
              </a:rPr>
              <a:t>investments.</a:t>
            </a:r>
            <a:endParaRPr lang="en-GB" sz="1800" dirty="0">
              <a:solidFill>
                <a:srgbClr val="00539B"/>
              </a:solidFill>
              <a:latin typeface="Arial" charset="0"/>
              <a:cs typeface="Arial" charset="0"/>
            </a:endParaRPr>
          </a:p>
          <a:p>
            <a:pPr>
              <a:defRPr/>
            </a:pP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descr="Ideally your title should fit on one line."/>
          <p:cNvSpPr>
            <a:spLocks noGrp="1"/>
          </p:cNvSpPr>
          <p:nvPr>
            <p:ph type="title" idx="4294967295"/>
          </p:nvPr>
        </p:nvSpPr>
        <p:spPr/>
        <p:txBody>
          <a:bodyPr/>
          <a:lstStyle/>
          <a:p>
            <a:pPr algn="ctr" eaLnBrk="1" hangingPunct="1"/>
            <a:r>
              <a:rPr lang="en-US" sz="2700" b="1" smtClean="0">
                <a:latin typeface="Arial" charset="0"/>
                <a:cs typeface="Arial" charset="0"/>
              </a:rPr>
              <a:t>What is LEF?</a:t>
            </a:r>
            <a:endParaRPr lang="en-GB" sz="2700" b="1" smtClean="0">
              <a:latin typeface="Arial" charset="0"/>
              <a:cs typeface="Arial" charset="0"/>
            </a:endParaRPr>
          </a:p>
        </p:txBody>
      </p:sp>
      <p:sp>
        <p:nvSpPr>
          <p:cNvPr id="3" name="Text Placeholder 2" descr="First level - paragraph text&#10;Second level - bullet 1&#10;Third level - bullet 2&#10;&#10;No more than 100 words per slide"/>
          <p:cNvSpPr>
            <a:spLocks noGrp="1"/>
          </p:cNvSpPr>
          <p:nvPr>
            <p:ph type="body" sz="quarter" idx="4294967295"/>
          </p:nvPr>
        </p:nvSpPr>
        <p:spPr/>
        <p:txBody>
          <a:bodyPr rtlCol="0">
            <a:normAutofit fontScale="85000" lnSpcReduction="10000"/>
          </a:bodyPr>
          <a:lstStyle/>
          <a:p>
            <a:pPr marL="360363" indent="-360363" eaLnBrk="1" hangingPunct="1">
              <a:lnSpc>
                <a:spcPct val="170000"/>
              </a:lnSpc>
              <a:spcBef>
                <a:spcPts val="600"/>
              </a:spcBef>
              <a:spcAft>
                <a:spcPts val="600"/>
              </a:spcAft>
              <a:buFontTx/>
              <a:buChar char="•"/>
              <a:defRPr/>
            </a:pPr>
            <a:r>
              <a:rPr lang="en-GB" sz="2100" dirty="0" smtClean="0">
                <a:solidFill>
                  <a:srgbClr val="00539B"/>
                </a:solidFill>
                <a:latin typeface="Arial" charset="0"/>
                <a:cs typeface="Arial" charset="0"/>
              </a:rPr>
              <a:t>Local Enterprise Facility </a:t>
            </a:r>
          </a:p>
          <a:p>
            <a:pPr marL="360363" indent="-360363" eaLnBrk="1" hangingPunct="1">
              <a:lnSpc>
                <a:spcPct val="170000"/>
              </a:lnSpc>
              <a:spcBef>
                <a:spcPts val="600"/>
              </a:spcBef>
              <a:spcAft>
                <a:spcPts val="600"/>
              </a:spcAft>
              <a:buFontTx/>
              <a:buChar char="•"/>
              <a:defRPr/>
            </a:pPr>
            <a:r>
              <a:rPr lang="en-GB" sz="2100" dirty="0" smtClean="0">
                <a:solidFill>
                  <a:srgbClr val="00539B"/>
                </a:solidFill>
                <a:latin typeface="Arial" charset="0"/>
                <a:cs typeface="Arial" charset="0"/>
              </a:rPr>
              <a:t>Size </a:t>
            </a:r>
            <a:r>
              <a:rPr lang="en-GB" sz="2100" dirty="0">
                <a:solidFill>
                  <a:srgbClr val="00539B"/>
                </a:solidFill>
                <a:latin typeface="Arial" charset="0"/>
                <a:cs typeface="Arial" charset="0"/>
              </a:rPr>
              <a:t>of investments: LEF individual investment could amount up to </a:t>
            </a:r>
            <a:r>
              <a:rPr lang="en-US" sz="2100" dirty="0">
                <a:solidFill>
                  <a:srgbClr val="00539B"/>
                </a:solidFill>
              </a:rPr>
              <a:t>€1</a:t>
            </a:r>
            <a:r>
              <a:rPr lang="en-GB" sz="2100" dirty="0">
                <a:solidFill>
                  <a:srgbClr val="00539B"/>
                </a:solidFill>
                <a:latin typeface="Arial" charset="0"/>
                <a:cs typeface="Arial" charset="0"/>
              </a:rPr>
              <a:t>0m</a:t>
            </a:r>
          </a:p>
          <a:p>
            <a:pPr marL="360363" indent="-360363" eaLnBrk="1" hangingPunct="1">
              <a:lnSpc>
                <a:spcPct val="170000"/>
              </a:lnSpc>
              <a:spcBef>
                <a:spcPts val="600"/>
              </a:spcBef>
              <a:spcAft>
                <a:spcPts val="600"/>
              </a:spcAft>
              <a:buFontTx/>
              <a:buChar char="•"/>
              <a:defRPr/>
            </a:pPr>
            <a:r>
              <a:rPr lang="en-GB" sz="2100" dirty="0" smtClean="0">
                <a:solidFill>
                  <a:srgbClr val="00539B"/>
                </a:solidFill>
                <a:latin typeface="Arial" charset="0"/>
                <a:cs typeface="Arial" charset="0"/>
              </a:rPr>
              <a:t>Established </a:t>
            </a:r>
            <a:r>
              <a:rPr lang="en-GB" sz="2100" dirty="0">
                <a:solidFill>
                  <a:srgbClr val="00539B"/>
                </a:solidFill>
                <a:latin typeface="Arial" charset="0"/>
                <a:cs typeface="Arial" charset="0"/>
              </a:rPr>
              <a:t>jointly by the EBRD and the Italian Government in 2006</a:t>
            </a:r>
          </a:p>
          <a:p>
            <a:pPr marL="360363" indent="-360363" eaLnBrk="1" hangingPunct="1">
              <a:lnSpc>
                <a:spcPct val="170000"/>
              </a:lnSpc>
              <a:spcBef>
                <a:spcPts val="600"/>
              </a:spcBef>
              <a:spcAft>
                <a:spcPts val="600"/>
              </a:spcAft>
              <a:buFontTx/>
              <a:buChar char="•"/>
              <a:defRPr/>
            </a:pPr>
            <a:r>
              <a:rPr lang="en-GB" sz="2100" dirty="0">
                <a:solidFill>
                  <a:srgbClr val="00539B"/>
                </a:solidFill>
                <a:latin typeface="Arial" charset="0"/>
                <a:cs typeface="Arial" charset="0"/>
              </a:rPr>
              <a:t>A delegated facility for equity, quasi-equity investments and tailor-made debt financing</a:t>
            </a:r>
            <a:r>
              <a:rPr lang="en-US" sz="2100" dirty="0">
                <a:solidFill>
                  <a:srgbClr val="00539B"/>
                </a:solidFill>
                <a:latin typeface="Arial" charset="0"/>
                <a:cs typeface="Arial" charset="0"/>
              </a:rPr>
              <a:t> </a:t>
            </a:r>
          </a:p>
          <a:p>
            <a:pPr marL="360363" indent="-360363" eaLnBrk="1" hangingPunct="1">
              <a:lnSpc>
                <a:spcPct val="170000"/>
              </a:lnSpc>
              <a:spcBef>
                <a:spcPts val="600"/>
              </a:spcBef>
              <a:spcAft>
                <a:spcPts val="600"/>
              </a:spcAft>
              <a:buFontTx/>
              <a:buChar char="•"/>
              <a:defRPr/>
            </a:pPr>
            <a:r>
              <a:rPr lang="en-GB" sz="2100" dirty="0">
                <a:solidFill>
                  <a:srgbClr val="00539B"/>
                </a:solidFill>
                <a:latin typeface="Arial" charset="0"/>
                <a:cs typeface="Arial" charset="0"/>
              </a:rPr>
              <a:t>Investment region encompasses Western Balkans, Turkey, Bulgaria and Romania</a:t>
            </a:r>
          </a:p>
          <a:p>
            <a:pPr marL="360363" indent="-360363" eaLnBrk="1" hangingPunct="1">
              <a:lnSpc>
                <a:spcPct val="170000"/>
              </a:lnSpc>
              <a:spcBef>
                <a:spcPts val="600"/>
              </a:spcBef>
              <a:spcAft>
                <a:spcPts val="600"/>
              </a:spcAft>
              <a:buFontTx/>
              <a:buChar char="•"/>
              <a:defRPr/>
            </a:pPr>
            <a:r>
              <a:rPr lang="en-US" sz="2100" dirty="0" smtClean="0">
                <a:solidFill>
                  <a:srgbClr val="00539B"/>
                </a:solidFill>
                <a:latin typeface="Arial" charset="0"/>
                <a:cs typeface="Arial" charset="0"/>
              </a:rPr>
              <a:t>Developed </a:t>
            </a:r>
            <a:r>
              <a:rPr lang="en-US" sz="2100" dirty="0">
                <a:solidFill>
                  <a:srgbClr val="00539B"/>
                </a:solidFill>
                <a:latin typeface="Arial" charset="0"/>
                <a:cs typeface="Arial" charset="0"/>
              </a:rPr>
              <a:t>to support </a:t>
            </a:r>
            <a:r>
              <a:rPr lang="en-GB" sz="2100" dirty="0">
                <a:solidFill>
                  <a:srgbClr val="00539B"/>
                </a:solidFill>
                <a:latin typeface="Arial" charset="0"/>
                <a:cs typeface="Arial" charset="0"/>
              </a:rPr>
              <a:t>financing needs of dynamic local enterprises</a:t>
            </a:r>
          </a:p>
          <a:p>
            <a:pPr marL="0" indent="0" eaLnBrk="1" hangingPunct="1">
              <a:lnSpc>
                <a:spcPct val="170000"/>
              </a:lnSpc>
              <a:defRPr/>
            </a:pPr>
            <a:endParaRPr lang="en-GB" sz="2000" dirty="0" smtClean="0">
              <a:latin typeface="Arial" charset="0"/>
              <a:cs typeface="Arial" charset="0"/>
            </a:endParaRPr>
          </a:p>
          <a:p>
            <a:pPr marL="0" indent="0" eaLnBrk="1" hangingPunct="1">
              <a:lnSpc>
                <a:spcPct val="170000"/>
              </a:lnSpc>
              <a:defRPr/>
            </a:pPr>
            <a:endParaRPr lang="en-GB" sz="2000"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descr="Ideally your title should fit on one line."/>
          <p:cNvSpPr>
            <a:spLocks noGrp="1"/>
          </p:cNvSpPr>
          <p:nvPr>
            <p:ph type="title" idx="4294967295"/>
          </p:nvPr>
        </p:nvSpPr>
        <p:spPr>
          <a:xfrm>
            <a:off x="720725" y="0"/>
            <a:ext cx="6559550" cy="847725"/>
          </a:xfrm>
        </p:spPr>
        <p:txBody>
          <a:bodyPr/>
          <a:lstStyle/>
          <a:p>
            <a:pPr algn="ctr" eaLnBrk="1" hangingPunct="1"/>
            <a:r>
              <a:rPr lang="en-GB" sz="2700" b="1" smtClean="0">
                <a:latin typeface="Arial" charset="0"/>
                <a:cs typeface="Arial" charset="0"/>
              </a:rPr>
              <a:t>Key LEF Objectives</a:t>
            </a:r>
          </a:p>
        </p:txBody>
      </p:sp>
      <p:sp>
        <p:nvSpPr>
          <p:cNvPr id="12291" name="Text Placeholder 2" descr="First level - paragraph text&#10;Second level - bullet 1&#10;Third level - bullet 2&#10;&#10;No more than 100 words per slide"/>
          <p:cNvSpPr>
            <a:spLocks noGrp="1"/>
          </p:cNvSpPr>
          <p:nvPr>
            <p:ph type="body" sz="quarter" idx="4294967295"/>
          </p:nvPr>
        </p:nvSpPr>
        <p:spPr/>
        <p:txBody>
          <a:bodyPr/>
          <a:lstStyle/>
          <a:p>
            <a:pPr marL="176213" indent="-176213" eaLnBrk="1" hangingPunct="1">
              <a:lnSpc>
                <a:spcPct val="150000"/>
              </a:lnSpc>
              <a:spcBef>
                <a:spcPts val="600"/>
              </a:spcBef>
              <a:spcAft>
                <a:spcPts val="1800"/>
              </a:spcAft>
              <a:buFont typeface="Arial" charset="0"/>
              <a:buChar char="•"/>
            </a:pPr>
            <a:r>
              <a:rPr lang="en-GB" altLang="ja-JP" sz="1900" smtClean="0">
                <a:solidFill>
                  <a:srgbClr val="00539B"/>
                </a:solidFill>
                <a:latin typeface="Arial" charset="0"/>
                <a:cs typeface="Arial" charset="0"/>
              </a:rPr>
              <a:t>Enhancing competitiveness and product quality by strengthening market competitiveness and improving the quality of goods and services provided</a:t>
            </a:r>
          </a:p>
          <a:p>
            <a:pPr marL="176213" indent="-176213" eaLnBrk="1" hangingPunct="1">
              <a:lnSpc>
                <a:spcPct val="150000"/>
              </a:lnSpc>
              <a:spcBef>
                <a:spcPts val="600"/>
              </a:spcBef>
              <a:spcAft>
                <a:spcPts val="1800"/>
              </a:spcAft>
              <a:buFont typeface="Arial" charset="0"/>
              <a:buChar char="•"/>
            </a:pPr>
            <a:r>
              <a:rPr lang="en-GB" altLang="ja-JP" sz="1900" smtClean="0">
                <a:solidFill>
                  <a:srgbClr val="00539B"/>
                </a:solidFill>
                <a:latin typeface="Arial" charset="0"/>
                <a:cs typeface="Arial" charset="0"/>
              </a:rPr>
              <a:t>Restructuring by introducing new, replicable products and technologies to achieve better use of labour, higher productivity and efficiency improvements </a:t>
            </a:r>
          </a:p>
          <a:p>
            <a:pPr marL="176213" indent="-176213" eaLnBrk="1" hangingPunct="1">
              <a:lnSpc>
                <a:spcPct val="150000"/>
              </a:lnSpc>
              <a:spcBef>
                <a:spcPts val="600"/>
              </a:spcBef>
              <a:spcAft>
                <a:spcPts val="1800"/>
              </a:spcAft>
              <a:buFont typeface="Arial" charset="0"/>
              <a:buChar char="•"/>
            </a:pPr>
            <a:r>
              <a:rPr lang="en-GB" sz="1900" smtClean="0">
                <a:solidFill>
                  <a:srgbClr val="00539B"/>
                </a:solidFill>
                <a:latin typeface="Arial" charset="0"/>
                <a:cs typeface="Arial" charset="0"/>
              </a:rPr>
              <a:t>Setting standards for corporate governance by encouraging investee companies to apply higher standards of corporate governance and business conduct</a:t>
            </a:r>
          </a:p>
          <a:p>
            <a:pPr marL="176213" indent="-176213" eaLnBrk="1" hangingPunct="1">
              <a:lnSpc>
                <a:spcPct val="150000"/>
              </a:lnSpc>
              <a:spcBef>
                <a:spcPts val="600"/>
              </a:spcBef>
              <a:spcAft>
                <a:spcPts val="1800"/>
              </a:spcAft>
              <a:buFont typeface="Arial" charset="0"/>
              <a:buChar char="•"/>
            </a:pPr>
            <a:endParaRPr lang="en-GB" sz="1900" smtClean="0">
              <a:solidFill>
                <a:srgbClr val="00539B"/>
              </a:solidFill>
              <a:latin typeface="Arial" charset="0"/>
              <a:cs typeface="Arial" charset="0"/>
            </a:endParaRPr>
          </a:p>
          <a:p>
            <a:pPr marL="176213" indent="-176213" eaLnBrk="1" hangingPunct="1">
              <a:lnSpc>
                <a:spcPct val="150000"/>
              </a:lnSpc>
              <a:spcBef>
                <a:spcPts val="600"/>
              </a:spcBef>
              <a:spcAft>
                <a:spcPts val="1800"/>
              </a:spcAft>
              <a:buFont typeface="Arial" charset="0"/>
              <a:buChar char="•"/>
            </a:pPr>
            <a:endParaRPr lang="en-GB" sz="1900" smtClean="0">
              <a:solidFill>
                <a:srgbClr val="00539B"/>
              </a:solidFill>
              <a:latin typeface="Arial" charset="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descr="First level - paragraph text&#10;Second level - bullet 1&#10;Third level - bullet 2&#10;&#10;No more than 100 words per slide"/>
          <p:cNvSpPr>
            <a:spLocks noGrp="1"/>
          </p:cNvSpPr>
          <p:nvPr>
            <p:ph type="body" idx="1"/>
          </p:nvPr>
        </p:nvSpPr>
        <p:spPr>
          <a:xfrm>
            <a:off x="482600" y="404813"/>
            <a:ext cx="8407400" cy="820737"/>
          </a:xfrm>
          <a:solidFill>
            <a:srgbClr val="00539B">
              <a:alpha val="79999"/>
            </a:srgbClr>
          </a:solidFill>
        </p:spPr>
        <p:txBody>
          <a:bodyPr>
            <a:spAutoFit/>
          </a:bodyPr>
          <a:lstStyle/>
          <a:p>
            <a:pPr marL="0" indent="0" eaLnBrk="1" hangingPunct="1">
              <a:spcBef>
                <a:spcPct val="0"/>
              </a:spcBef>
              <a:buFontTx/>
              <a:buNone/>
            </a:pPr>
            <a:r>
              <a:rPr lang="en-GB" sz="3000" b="1" smtClean="0">
                <a:solidFill>
                  <a:srgbClr val="FFFFFF"/>
                </a:solidFill>
                <a:latin typeface="Arial" charset="0"/>
                <a:cs typeface="Arial" charset="0"/>
              </a:rPr>
              <a:t>EBRD fosters entrepreneurship by providing business expertise in addition to financing</a:t>
            </a:r>
          </a:p>
        </p:txBody>
      </p:sp>
      <p:sp>
        <p:nvSpPr>
          <p:cNvPr id="3" name="Text Box 13"/>
          <p:cNvSpPr txBox="1">
            <a:spLocks noChangeArrowheads="1"/>
          </p:cNvSpPr>
          <p:nvPr/>
        </p:nvSpPr>
        <p:spPr bwMode="auto">
          <a:xfrm>
            <a:off x="5329238" y="1881188"/>
            <a:ext cx="3241675" cy="3598862"/>
          </a:xfrm>
          <a:prstGeom prst="rect">
            <a:avLst/>
          </a:prstGeom>
          <a:solidFill>
            <a:srgbClr val="00AE9E">
              <a:alpha val="79999"/>
            </a:srgbClr>
          </a:solidFill>
          <a:ln w="9525">
            <a:noFill/>
            <a:miter lim="800000"/>
            <a:headEnd/>
            <a:tailEnd/>
          </a:ln>
        </p:spPr>
        <p:txBody>
          <a:bodyPr tIns="90004">
            <a:spAutoFit/>
          </a:bodyPr>
          <a:lstStyle/>
          <a:p>
            <a:pPr>
              <a:spcBef>
                <a:spcPts val="800"/>
              </a:spcBef>
            </a:pPr>
            <a:r>
              <a:rPr lang="en-GB" sz="3200">
                <a:solidFill>
                  <a:srgbClr val="FFFFFF"/>
                </a:solidFill>
              </a:rPr>
              <a:t>SBS at a glance</a:t>
            </a:r>
          </a:p>
          <a:p>
            <a:pPr>
              <a:spcBef>
                <a:spcPts val="600"/>
              </a:spcBef>
            </a:pPr>
            <a:r>
              <a:rPr lang="en-GB" sz="2400">
                <a:solidFill>
                  <a:srgbClr val="FFFFFF"/>
                </a:solidFill>
              </a:rPr>
              <a:t>Over </a:t>
            </a:r>
            <a:r>
              <a:rPr lang="en-GB" sz="2400" b="1">
                <a:solidFill>
                  <a:srgbClr val="FFFFFF"/>
                </a:solidFill>
              </a:rPr>
              <a:t>€200m</a:t>
            </a:r>
            <a:r>
              <a:rPr lang="en-GB" sz="2400">
                <a:solidFill>
                  <a:srgbClr val="FFFFFF"/>
                </a:solidFill>
              </a:rPr>
              <a:t> donor funding</a:t>
            </a:r>
          </a:p>
          <a:p>
            <a:pPr>
              <a:spcBef>
                <a:spcPts val="200"/>
              </a:spcBef>
            </a:pPr>
            <a:endParaRPr lang="en-GB" sz="800">
              <a:solidFill>
                <a:srgbClr val="FFFFFF"/>
              </a:solidFill>
            </a:endParaRPr>
          </a:p>
          <a:p>
            <a:pPr>
              <a:spcBef>
                <a:spcPts val="600"/>
              </a:spcBef>
            </a:pPr>
            <a:r>
              <a:rPr lang="en-GB" sz="2400" b="1">
                <a:solidFill>
                  <a:srgbClr val="FFFFFF"/>
                </a:solidFill>
              </a:rPr>
              <a:t>1,970 EGP</a:t>
            </a:r>
            <a:r>
              <a:rPr lang="en-GB" sz="2400">
                <a:solidFill>
                  <a:srgbClr val="FFFFFF"/>
                </a:solidFill>
              </a:rPr>
              <a:t> projects</a:t>
            </a:r>
          </a:p>
          <a:p>
            <a:pPr>
              <a:spcBef>
                <a:spcPts val="200"/>
              </a:spcBef>
            </a:pPr>
            <a:endParaRPr lang="en-GB" sz="800">
              <a:solidFill>
                <a:srgbClr val="FFFFFF"/>
              </a:solidFill>
            </a:endParaRPr>
          </a:p>
          <a:p>
            <a:pPr>
              <a:spcBef>
                <a:spcPts val="600"/>
              </a:spcBef>
            </a:pPr>
            <a:r>
              <a:rPr lang="en-GB" sz="2400" b="1">
                <a:solidFill>
                  <a:srgbClr val="FFFFFF"/>
                </a:solidFill>
              </a:rPr>
              <a:t>11,700 BAS</a:t>
            </a:r>
            <a:r>
              <a:rPr lang="en-GB" sz="2400">
                <a:solidFill>
                  <a:srgbClr val="FFFFFF"/>
                </a:solidFill>
              </a:rPr>
              <a:t> projects</a:t>
            </a:r>
          </a:p>
          <a:p>
            <a:pPr>
              <a:spcBef>
                <a:spcPts val="200"/>
              </a:spcBef>
            </a:pPr>
            <a:endParaRPr lang="en-GB" sz="800">
              <a:solidFill>
                <a:srgbClr val="FFFFFF"/>
              </a:solidFill>
            </a:endParaRPr>
          </a:p>
          <a:p>
            <a:pPr>
              <a:spcBef>
                <a:spcPts val="600"/>
              </a:spcBef>
            </a:pPr>
            <a:r>
              <a:rPr lang="en-GB" sz="2400" b="1">
                <a:solidFill>
                  <a:srgbClr val="FFFFFF"/>
                </a:solidFill>
              </a:rPr>
              <a:t>Over 750 </a:t>
            </a:r>
            <a:r>
              <a:rPr lang="en-GB" sz="2400">
                <a:solidFill>
                  <a:srgbClr val="FFFFFF"/>
                </a:solidFill>
              </a:rPr>
              <a:t>market development activities</a:t>
            </a:r>
          </a:p>
        </p:txBody>
      </p:sp>
      <p:sp>
        <p:nvSpPr>
          <p:cNvPr id="4" name="Rectangle 18"/>
          <p:cNvSpPr>
            <a:spLocks noChangeArrowheads="1"/>
          </p:cNvSpPr>
          <p:nvPr/>
        </p:nvSpPr>
        <p:spPr bwMode="auto">
          <a:xfrm>
            <a:off x="250825" y="1268413"/>
            <a:ext cx="4826000" cy="5472112"/>
          </a:xfrm>
          <a:prstGeom prst="rect">
            <a:avLst/>
          </a:prstGeom>
          <a:noFill/>
          <a:ln w="9525">
            <a:noFill/>
            <a:miter lim="800000"/>
            <a:headEnd/>
            <a:tailEnd/>
          </a:ln>
        </p:spPr>
        <p:txBody>
          <a:bodyPr/>
          <a:lstStyle/>
          <a:p>
            <a:pPr marL="363538" indent="-363538"/>
            <a:endParaRPr lang="en-GB" sz="2800">
              <a:solidFill>
                <a:srgbClr val="00539B"/>
              </a:solidFill>
            </a:endParaRPr>
          </a:p>
          <a:p>
            <a:pPr marL="363538" indent="-363538">
              <a:spcBef>
                <a:spcPts val="600"/>
              </a:spcBef>
              <a:buSzPct val="100000"/>
              <a:buFontTx/>
              <a:buChar char="•"/>
            </a:pPr>
            <a:r>
              <a:rPr lang="en-GB" sz="2000">
                <a:solidFill>
                  <a:srgbClr val="00539B"/>
                </a:solidFill>
              </a:rPr>
              <a:t>EBRD’s Small Business Support (SBS) has been helping </a:t>
            </a:r>
            <a:r>
              <a:rPr lang="en-GB" sz="2000" b="1">
                <a:solidFill>
                  <a:srgbClr val="00539B"/>
                </a:solidFill>
              </a:rPr>
              <a:t>Micro, Small and Medium sized Enterprises</a:t>
            </a:r>
            <a:r>
              <a:rPr lang="en-GB" sz="2000">
                <a:solidFill>
                  <a:srgbClr val="00539B"/>
                </a:solidFill>
              </a:rPr>
              <a:t> (MSMEs) since </a:t>
            </a:r>
            <a:r>
              <a:rPr lang="en-GB" sz="2000" b="1">
                <a:solidFill>
                  <a:srgbClr val="00539B"/>
                </a:solidFill>
              </a:rPr>
              <a:t>1993</a:t>
            </a:r>
          </a:p>
          <a:p>
            <a:pPr marL="363538" indent="-363538">
              <a:spcBef>
                <a:spcPts val="600"/>
              </a:spcBef>
              <a:buSzPct val="100000"/>
              <a:buFontTx/>
              <a:buChar char="•"/>
            </a:pPr>
            <a:endParaRPr lang="en-GB" sz="2000" b="1">
              <a:solidFill>
                <a:srgbClr val="00539B"/>
              </a:solidFill>
            </a:endParaRPr>
          </a:p>
          <a:p>
            <a:pPr marL="363538" indent="-363538">
              <a:spcBef>
                <a:spcPts val="600"/>
              </a:spcBef>
              <a:buSzPct val="100000"/>
              <a:buFontTx/>
              <a:buChar char="•"/>
            </a:pPr>
            <a:r>
              <a:rPr lang="en-GB" sz="2000">
                <a:solidFill>
                  <a:srgbClr val="00539B"/>
                </a:solidFill>
              </a:rPr>
              <a:t>2 instruments: the </a:t>
            </a:r>
            <a:r>
              <a:rPr lang="en-GB" sz="2000" b="1">
                <a:solidFill>
                  <a:srgbClr val="00539B"/>
                </a:solidFill>
              </a:rPr>
              <a:t>Enterprise Growth Programme (EGP)</a:t>
            </a:r>
            <a:r>
              <a:rPr lang="en-GB" sz="2000">
                <a:solidFill>
                  <a:srgbClr val="00539B"/>
                </a:solidFill>
              </a:rPr>
              <a:t> and </a:t>
            </a:r>
            <a:r>
              <a:rPr lang="en-GB" sz="2000" b="1">
                <a:solidFill>
                  <a:srgbClr val="00539B"/>
                </a:solidFill>
              </a:rPr>
              <a:t>Business Advisory Services (BAS)</a:t>
            </a:r>
          </a:p>
          <a:p>
            <a:pPr marL="363538" indent="-363538">
              <a:spcBef>
                <a:spcPts val="600"/>
              </a:spcBef>
              <a:buSzPct val="100000"/>
              <a:buFontTx/>
              <a:buChar char="•"/>
            </a:pPr>
            <a:endParaRPr lang="en-GB" sz="2000" b="1">
              <a:solidFill>
                <a:srgbClr val="00539B"/>
              </a:solidFill>
            </a:endParaRPr>
          </a:p>
          <a:p>
            <a:pPr marL="363538" indent="-363538">
              <a:spcBef>
                <a:spcPts val="600"/>
              </a:spcBef>
              <a:buSzPct val="100000"/>
              <a:buFontTx/>
              <a:buChar char="•"/>
            </a:pPr>
            <a:r>
              <a:rPr lang="en-GB" sz="2000">
                <a:solidFill>
                  <a:srgbClr val="00539B"/>
                </a:solidFill>
              </a:rPr>
              <a:t>Run on a </a:t>
            </a:r>
            <a:r>
              <a:rPr lang="en-GB" sz="2000" b="1">
                <a:solidFill>
                  <a:srgbClr val="00539B"/>
                </a:solidFill>
              </a:rPr>
              <a:t>not-for-profit</a:t>
            </a:r>
            <a:r>
              <a:rPr lang="en-GB" sz="2000">
                <a:solidFill>
                  <a:srgbClr val="00539B"/>
                </a:solidFill>
              </a:rPr>
              <a:t> basis with donor funding in </a:t>
            </a:r>
            <a:br>
              <a:rPr lang="en-GB" sz="2000">
                <a:solidFill>
                  <a:srgbClr val="00539B"/>
                </a:solidFill>
              </a:rPr>
            </a:br>
            <a:r>
              <a:rPr lang="en-GB" sz="2000" b="1">
                <a:solidFill>
                  <a:srgbClr val="00539B"/>
                </a:solidFill>
              </a:rPr>
              <a:t>24 countries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childTnLst>
                                </p:cTn>
                              </p:par>
                            </p:childTnLst>
                          </p:cTn>
                        </p:par>
                        <p:par>
                          <p:cTn id="12" fill="hold" nodeType="afterGroup">
                            <p:stCondLst>
                              <p:cond delay="2000"/>
                            </p:stCondLst>
                            <p:childTnLst>
                              <p:par>
                                <p:cTn id="13" presetID="55"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strVal val="#ppt_w*0.70"/>
                                          </p:val>
                                        </p:tav>
                                        <p:tav tm="100000">
                                          <p:val>
                                            <p:strVal val="#ppt_w"/>
                                          </p:val>
                                        </p:tav>
                                      </p:tavLst>
                                    </p:anim>
                                    <p:anim calcmode="lin" valueType="num">
                                      <p:cBhvr>
                                        <p:cTn id="16" dur="1000" fill="hold"/>
                                        <p:tgtEl>
                                          <p:spTgt spid="3"/>
                                        </p:tgtEl>
                                        <p:attrNameLst>
                                          <p:attrName>ppt_h</p:attrName>
                                        </p:attrNameLst>
                                      </p:cBhvr>
                                      <p:tavLst>
                                        <p:tav tm="0">
                                          <p:val>
                                            <p:strVal val="#ppt_h"/>
                                          </p:val>
                                        </p:tav>
                                        <p:tav tm="100000">
                                          <p:val>
                                            <p:strVal val="#ppt_h"/>
                                          </p:val>
                                        </p:tav>
                                      </p:tavLst>
                                    </p:anim>
                                    <p:animEffect transition="in" filter="fade">
                                      <p:cBhvr>
                                        <p:cTn id="1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descr="First level - paragraph text&#10;Second level - bullet 1&#10;Third level - bullet 2&#10;&#10;No more than 100 words per slide"/>
          <p:cNvSpPr>
            <a:spLocks noGrp="1"/>
          </p:cNvSpPr>
          <p:nvPr>
            <p:ph type="body" idx="1"/>
          </p:nvPr>
        </p:nvSpPr>
        <p:spPr>
          <a:xfrm>
            <a:off x="0" y="404813"/>
            <a:ext cx="9144000" cy="1016000"/>
          </a:xfrm>
          <a:solidFill>
            <a:srgbClr val="00539B">
              <a:alpha val="79999"/>
            </a:srgbClr>
          </a:solidFill>
        </p:spPr>
        <p:txBody>
          <a:bodyPr>
            <a:spAutoFit/>
          </a:bodyPr>
          <a:lstStyle/>
          <a:p>
            <a:pPr marL="0" indent="0" eaLnBrk="1" hangingPunct="1">
              <a:spcBef>
                <a:spcPct val="0"/>
              </a:spcBef>
              <a:buFontTx/>
              <a:buNone/>
            </a:pPr>
            <a:r>
              <a:rPr lang="en-GB" sz="3000" b="1" smtClean="0">
                <a:solidFill>
                  <a:srgbClr val="FFFFFF"/>
                </a:solidFill>
                <a:latin typeface="Arial" charset="0"/>
                <a:cs typeface="Arial" charset="0"/>
              </a:rPr>
              <a:t>EGP brings international know how, </a:t>
            </a:r>
            <a:br>
              <a:rPr lang="en-GB" sz="3000" b="1" smtClean="0">
                <a:solidFill>
                  <a:srgbClr val="FFFFFF"/>
                </a:solidFill>
                <a:latin typeface="Arial" charset="0"/>
                <a:cs typeface="Arial" charset="0"/>
              </a:rPr>
            </a:br>
            <a:r>
              <a:rPr lang="en-GB" sz="3000" b="1" smtClean="0">
                <a:solidFill>
                  <a:srgbClr val="FFFFFF"/>
                </a:solidFill>
                <a:latin typeface="Arial" charset="0"/>
                <a:cs typeface="Arial" charset="0"/>
              </a:rPr>
              <a:t>whilst BAS fosters local expertise</a:t>
            </a:r>
          </a:p>
        </p:txBody>
      </p:sp>
      <p:sp>
        <p:nvSpPr>
          <p:cNvPr id="3" name="Rectangle 18"/>
          <p:cNvSpPr>
            <a:spLocks noChangeArrowheads="1"/>
          </p:cNvSpPr>
          <p:nvPr/>
        </p:nvSpPr>
        <p:spPr bwMode="auto">
          <a:xfrm>
            <a:off x="403225" y="1420813"/>
            <a:ext cx="3736975" cy="5472112"/>
          </a:xfrm>
          <a:prstGeom prst="rect">
            <a:avLst/>
          </a:prstGeom>
          <a:noFill/>
          <a:ln w="9525">
            <a:noFill/>
            <a:miter lim="800000"/>
            <a:headEnd/>
            <a:tailEnd/>
          </a:ln>
        </p:spPr>
        <p:txBody>
          <a:bodyPr/>
          <a:lstStyle/>
          <a:p>
            <a:pPr marL="457200" indent="-457200">
              <a:buSzPct val="100000"/>
              <a:buFont typeface="Arial" charset="0"/>
              <a:buChar char="•"/>
            </a:pPr>
            <a:endParaRPr lang="en-US" sz="2800">
              <a:solidFill>
                <a:srgbClr val="00539B"/>
              </a:solidFill>
            </a:endParaRPr>
          </a:p>
        </p:txBody>
      </p:sp>
      <p:sp>
        <p:nvSpPr>
          <p:cNvPr id="4" name="Text Box 13"/>
          <p:cNvSpPr txBox="1">
            <a:spLocks noChangeArrowheads="1"/>
          </p:cNvSpPr>
          <p:nvPr/>
        </p:nvSpPr>
        <p:spPr bwMode="auto">
          <a:xfrm>
            <a:off x="403225" y="2027238"/>
            <a:ext cx="3736975" cy="4138612"/>
          </a:xfrm>
          <a:prstGeom prst="rect">
            <a:avLst/>
          </a:prstGeom>
          <a:solidFill>
            <a:srgbClr val="BBE0E3">
              <a:alpha val="79999"/>
            </a:srgbClr>
          </a:solidFill>
          <a:ln w="9525">
            <a:noFill/>
            <a:miter lim="800000"/>
            <a:headEnd/>
            <a:tailEnd/>
          </a:ln>
        </p:spPr>
        <p:txBody>
          <a:bodyPr tIns="90004">
            <a:spAutoFit/>
          </a:bodyPr>
          <a:lstStyle/>
          <a:p>
            <a:pPr algn="r" hangingPunct="0"/>
            <a:r>
              <a:rPr lang="en-GB" sz="2000" b="1">
                <a:solidFill>
                  <a:srgbClr val="00539B"/>
                </a:solidFill>
              </a:rPr>
              <a:t>EGP</a:t>
            </a:r>
            <a:r>
              <a:rPr lang="en-GB" sz="2000">
                <a:solidFill>
                  <a:srgbClr val="00539B"/>
                </a:solidFill>
              </a:rPr>
              <a:t> supports the introduction of international best practice in small and medium-sized enterprises with the potential of becoming future leaders in their market through the placement of international advisors with at least 15 years of professional experience and expertise in the specific business sector.</a:t>
            </a:r>
          </a:p>
          <a:p>
            <a:pPr algn="r" hangingPunct="0"/>
            <a:endParaRPr lang="en-GB" sz="2000">
              <a:solidFill>
                <a:srgbClr val="C00000"/>
              </a:solidFill>
            </a:endParaRPr>
          </a:p>
          <a:p>
            <a:pPr algn="r" hangingPunct="0"/>
            <a:endParaRPr lang="en-IE">
              <a:solidFill>
                <a:srgbClr val="000000"/>
              </a:solidFill>
              <a:latin typeface="Calibri" pitchFamily="34" charset="0"/>
            </a:endParaRPr>
          </a:p>
        </p:txBody>
      </p:sp>
      <p:sp>
        <p:nvSpPr>
          <p:cNvPr id="5" name="Text Box 13"/>
          <p:cNvSpPr txBox="1">
            <a:spLocks noChangeArrowheads="1"/>
          </p:cNvSpPr>
          <p:nvPr/>
        </p:nvSpPr>
        <p:spPr bwMode="auto">
          <a:xfrm>
            <a:off x="4932363" y="2027238"/>
            <a:ext cx="3736975" cy="4138612"/>
          </a:xfrm>
          <a:prstGeom prst="rect">
            <a:avLst/>
          </a:prstGeom>
          <a:solidFill>
            <a:srgbClr val="BBE0E3">
              <a:alpha val="79999"/>
            </a:srgbClr>
          </a:solidFill>
          <a:ln w="9525">
            <a:noFill/>
            <a:miter lim="800000"/>
            <a:headEnd/>
            <a:tailEnd/>
          </a:ln>
        </p:spPr>
        <p:txBody>
          <a:bodyPr tIns="90004">
            <a:spAutoFit/>
          </a:bodyPr>
          <a:lstStyle/>
          <a:p>
            <a:pPr algn="r" hangingPunct="0"/>
            <a:r>
              <a:rPr lang="en-GB" sz="2000" b="1">
                <a:solidFill>
                  <a:srgbClr val="00539B"/>
                </a:solidFill>
              </a:rPr>
              <a:t>BAS</a:t>
            </a:r>
            <a:r>
              <a:rPr lang="en-GB" sz="2000">
                <a:solidFill>
                  <a:srgbClr val="00539B"/>
                </a:solidFill>
              </a:rPr>
              <a:t> assists individual enterprises to engage with local consultants on a cost sharing basis through narrowly-based, specific projects with a rapid payback. It also directly increases the supply and quality of local advisory services, through targeted market development activities, to create a sustainable market of support for the small business sector.</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childTnLst>
                                </p:cTn>
                              </p:par>
                            </p:childTnLst>
                          </p:cTn>
                        </p:par>
                        <p:par>
                          <p:cTn id="12" fill="hold" nodeType="afterGroup">
                            <p:stCondLst>
                              <p:cond delay="2000"/>
                            </p:stCondLst>
                            <p:childTnLst>
                              <p:par>
                                <p:cTn id="13" presetID="55"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strVal val="#ppt_w*0.70"/>
                                          </p:val>
                                        </p:tav>
                                        <p:tav tm="100000">
                                          <p:val>
                                            <p:strVal val="#ppt_w"/>
                                          </p:val>
                                        </p:tav>
                                      </p:tavLst>
                                    </p:anim>
                                    <p:anim calcmode="lin" valueType="num">
                                      <p:cBhvr>
                                        <p:cTn id="16" dur="1000" fill="hold"/>
                                        <p:tgtEl>
                                          <p:spTgt spid="4"/>
                                        </p:tgtEl>
                                        <p:attrNameLst>
                                          <p:attrName>ppt_h</p:attrName>
                                        </p:attrNameLst>
                                      </p:cBhvr>
                                      <p:tavLst>
                                        <p:tav tm="0">
                                          <p:val>
                                            <p:strVal val="#ppt_h"/>
                                          </p:val>
                                        </p:tav>
                                        <p:tav tm="100000">
                                          <p:val>
                                            <p:strVal val="#ppt_h"/>
                                          </p:val>
                                        </p:tav>
                                      </p:tavLst>
                                    </p:anim>
                                    <p:animEffect transition="in" filter="fade">
                                      <p:cBhvr>
                                        <p:cTn id="17" dur="1000"/>
                                        <p:tgtEl>
                                          <p:spTgt spid="4"/>
                                        </p:tgtEl>
                                      </p:cBhvr>
                                    </p:animEffect>
                                  </p:childTnLst>
                                </p:cTn>
                              </p:par>
                            </p:childTnLst>
                          </p:cTn>
                        </p:par>
                        <p:par>
                          <p:cTn id="18" fill="hold" nodeType="afterGroup">
                            <p:stCondLst>
                              <p:cond delay="3000"/>
                            </p:stCondLst>
                            <p:childTnLst>
                              <p:par>
                                <p:cTn id="19" presetID="55" presetClass="entr" presetSubtype="0"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ppt_w</p:attrName>
                                        </p:attrNameLst>
                                      </p:cBhvr>
                                      <p:tavLst>
                                        <p:tav tm="0">
                                          <p:val>
                                            <p:strVal val="#ppt_w*0.70"/>
                                          </p:val>
                                        </p:tav>
                                        <p:tav tm="100000">
                                          <p:val>
                                            <p:strVal val="#ppt_w"/>
                                          </p:val>
                                        </p:tav>
                                      </p:tavLst>
                                    </p:anim>
                                    <p:anim calcmode="lin" valueType="num">
                                      <p:cBhvr>
                                        <p:cTn id="22" dur="1000" fill="hold"/>
                                        <p:tgtEl>
                                          <p:spTgt spid="5"/>
                                        </p:tgtEl>
                                        <p:attrNameLst>
                                          <p:attrName>ppt_h</p:attrName>
                                        </p:attrNameLst>
                                      </p:cBhvr>
                                      <p:tavLst>
                                        <p:tav tm="0">
                                          <p:val>
                                            <p:strVal val="#ppt_h"/>
                                          </p:val>
                                        </p:tav>
                                        <p:tav tm="100000">
                                          <p:val>
                                            <p:strVal val="#ppt_h"/>
                                          </p:val>
                                        </p:tav>
                                      </p:tavLst>
                                    </p:anim>
                                    <p:animEffect transition="in" filter="fade">
                                      <p:cBhvr>
                                        <p:cTn id="2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descr="Ideally your title should fit on one line."/>
          <p:cNvSpPr>
            <a:spLocks noGrp="1"/>
          </p:cNvSpPr>
          <p:nvPr>
            <p:ph type="title" idx="4294967295"/>
          </p:nvPr>
        </p:nvSpPr>
        <p:spPr>
          <a:xfrm>
            <a:off x="344488" y="139700"/>
            <a:ext cx="7799387" cy="736600"/>
          </a:xfrm>
        </p:spPr>
        <p:txBody>
          <a:bodyPr lIns="91440" tIns="45720" rIns="91440" bIns="45720">
            <a:normAutofit fontScale="90000"/>
          </a:bodyPr>
          <a:lstStyle/>
          <a:p>
            <a:pPr eaLnBrk="1" hangingPunct="1">
              <a:defRPr/>
            </a:pPr>
            <a:r>
              <a:rPr lang="en-US" dirty="0" smtClean="0"/>
              <a:t>Transition from Entrepreneurial to a Professional Company</a:t>
            </a:r>
          </a:p>
        </p:txBody>
      </p:sp>
      <p:pic>
        <p:nvPicPr>
          <p:cNvPr id="15363" name="Picture 6"/>
          <p:cNvPicPr>
            <a:picLocks noChangeAspect="1" noChangeArrowheads="1"/>
          </p:cNvPicPr>
          <p:nvPr/>
        </p:nvPicPr>
        <p:blipFill>
          <a:blip r:embed="rId2"/>
          <a:srcRect/>
          <a:stretch>
            <a:fillRect/>
          </a:stretch>
        </p:blipFill>
        <p:spPr bwMode="auto">
          <a:xfrm>
            <a:off x="1323975" y="1735138"/>
            <a:ext cx="6500813" cy="4292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descr="First level - paragraph text&#10;Second level - bullet 1&#10;Third level - bullet 2&#10;&#10;No more than 100 words per slide"/>
          <p:cNvSpPr>
            <a:spLocks noGrp="1"/>
          </p:cNvSpPr>
          <p:nvPr>
            <p:ph type="body" idx="1"/>
          </p:nvPr>
        </p:nvSpPr>
        <p:spPr>
          <a:xfrm>
            <a:off x="403225" y="404813"/>
            <a:ext cx="8740775" cy="411162"/>
          </a:xfrm>
          <a:solidFill>
            <a:srgbClr val="00539B">
              <a:alpha val="79999"/>
            </a:srgbClr>
          </a:solidFill>
        </p:spPr>
        <p:txBody>
          <a:bodyPr>
            <a:spAutoFit/>
          </a:bodyPr>
          <a:lstStyle/>
          <a:p>
            <a:pPr marL="0" indent="0" eaLnBrk="1" hangingPunct="1">
              <a:spcBef>
                <a:spcPct val="0"/>
              </a:spcBef>
              <a:buFontTx/>
              <a:buNone/>
            </a:pPr>
            <a:r>
              <a:rPr sz="3000" b="1" smtClean="0">
                <a:solidFill>
                  <a:srgbClr val="FFFFFF"/>
                </a:solidFill>
                <a:latin typeface="Arial" charset="0"/>
                <a:cs typeface="Arial" charset="0"/>
              </a:rPr>
              <a:t>EGP and BAS in Serbia </a:t>
            </a:r>
            <a:endParaRPr lang="en-GB" sz="3000" b="1" smtClean="0">
              <a:solidFill>
                <a:srgbClr val="FFFFFF"/>
              </a:solidFill>
              <a:latin typeface="Arial" charset="0"/>
              <a:cs typeface="Arial" charset="0"/>
            </a:endParaRPr>
          </a:p>
        </p:txBody>
      </p:sp>
      <p:sp>
        <p:nvSpPr>
          <p:cNvPr id="3" name="Rectangle 18"/>
          <p:cNvSpPr>
            <a:spLocks noChangeArrowheads="1"/>
          </p:cNvSpPr>
          <p:nvPr/>
        </p:nvSpPr>
        <p:spPr bwMode="auto">
          <a:xfrm>
            <a:off x="403225" y="1420813"/>
            <a:ext cx="3736975" cy="5472112"/>
          </a:xfrm>
          <a:prstGeom prst="rect">
            <a:avLst/>
          </a:prstGeom>
          <a:noFill/>
          <a:ln w="9525">
            <a:noFill/>
            <a:miter lim="800000"/>
            <a:headEnd/>
            <a:tailEnd/>
          </a:ln>
        </p:spPr>
        <p:txBody>
          <a:bodyPr/>
          <a:lstStyle/>
          <a:p>
            <a:pPr marL="457200" indent="-457200">
              <a:buSzPct val="100000"/>
              <a:buFont typeface="Arial" charset="0"/>
              <a:buChar char="•"/>
            </a:pPr>
            <a:endParaRPr lang="en-US" sz="2800">
              <a:solidFill>
                <a:srgbClr val="00539B"/>
              </a:solidFill>
            </a:endParaRPr>
          </a:p>
        </p:txBody>
      </p:sp>
      <p:sp>
        <p:nvSpPr>
          <p:cNvPr id="4" name="Text Box 13"/>
          <p:cNvSpPr txBox="1"/>
          <p:nvPr/>
        </p:nvSpPr>
        <p:spPr>
          <a:xfrm>
            <a:off x="403225" y="1150938"/>
            <a:ext cx="3736975" cy="4938712"/>
          </a:xfrm>
          <a:prstGeom prst="rect">
            <a:avLst/>
          </a:prstGeom>
          <a:solidFill>
            <a:srgbClr val="BBE0E3">
              <a:alpha val="79999"/>
            </a:srgbClr>
          </a:solidFill>
          <a:ln>
            <a:noFill/>
          </a:ln>
        </p:spPr>
        <p:txBody>
          <a:bodyPr tIns="90004">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hangingPunct="0">
              <a:defRPr/>
            </a:pPr>
            <a:r>
              <a:rPr lang="en-GB" sz="2000" b="1" dirty="0" smtClean="0">
                <a:solidFill>
                  <a:srgbClr val="00539B"/>
                </a:solidFill>
                <a:latin typeface="Arial" charset="0"/>
              </a:rPr>
              <a:t>EGP</a:t>
            </a:r>
          </a:p>
          <a:p>
            <a:pPr algn="ctr" hangingPunct="0">
              <a:defRPr/>
            </a:pPr>
            <a:endParaRPr lang="en-GB" sz="2000" b="1" dirty="0" smtClean="0">
              <a:solidFill>
                <a:srgbClr val="00539B"/>
              </a:solidFill>
              <a:latin typeface="Arial" charset="0"/>
            </a:endParaRPr>
          </a:p>
          <a:p>
            <a:pPr marL="342900" indent="-342900" hangingPunct="0">
              <a:buFont typeface="Arial" pitchFamily="34" charset="0"/>
              <a:buChar char="•"/>
              <a:defRPr/>
            </a:pPr>
            <a:r>
              <a:rPr lang="en-US" sz="2000" dirty="0" smtClean="0">
                <a:solidFill>
                  <a:srgbClr val="00539B"/>
                </a:solidFill>
                <a:latin typeface="Arial" charset="0"/>
              </a:rPr>
              <a:t>Started in 2001</a:t>
            </a:r>
          </a:p>
          <a:p>
            <a:pPr marL="342900" indent="-342900" hangingPunct="0">
              <a:buFont typeface="Arial" pitchFamily="34" charset="0"/>
              <a:buChar char="•"/>
              <a:defRPr/>
            </a:pPr>
            <a:r>
              <a:rPr lang="en-US" sz="2000" dirty="0" smtClean="0">
                <a:solidFill>
                  <a:srgbClr val="00539B"/>
                </a:solidFill>
                <a:latin typeface="Arial" charset="0"/>
              </a:rPr>
              <a:t>Over 180 projects, 3 ongoing</a:t>
            </a:r>
          </a:p>
          <a:p>
            <a:pPr marL="342900" indent="-342900" hangingPunct="0">
              <a:buFont typeface="Arial" pitchFamily="34" charset="0"/>
              <a:buChar char="•"/>
              <a:defRPr/>
            </a:pPr>
            <a:r>
              <a:rPr lang="en-US" sz="2000" dirty="0" smtClean="0">
                <a:solidFill>
                  <a:srgbClr val="00539B"/>
                </a:solidFill>
                <a:latin typeface="Arial" charset="0"/>
              </a:rPr>
              <a:t>Funded by EU, Italy, Austria, Denmark, UK, Taipei China </a:t>
            </a:r>
          </a:p>
          <a:p>
            <a:pPr marL="342900" indent="-342900" hangingPunct="0">
              <a:buFont typeface="Arial" pitchFamily="34" charset="0"/>
              <a:buChar char="•"/>
              <a:defRPr/>
            </a:pPr>
            <a:r>
              <a:rPr lang="en-US" sz="2000" dirty="0" smtClean="0">
                <a:solidFill>
                  <a:srgbClr val="00539B"/>
                </a:solidFill>
                <a:latin typeface="Arial" charset="0"/>
              </a:rPr>
              <a:t>Key sectors – wood processing, textile, chemical, electrical equipment, food processing</a:t>
            </a:r>
          </a:p>
          <a:p>
            <a:pPr marL="342900" indent="-342900" hangingPunct="0">
              <a:buFont typeface="Arial" pitchFamily="34" charset="0"/>
              <a:buChar char="•"/>
              <a:defRPr/>
            </a:pPr>
            <a:r>
              <a:rPr lang="en-US" sz="2000" dirty="0" smtClean="0">
                <a:solidFill>
                  <a:srgbClr val="00539B"/>
                </a:solidFill>
                <a:latin typeface="Arial" charset="0"/>
              </a:rPr>
              <a:t>66.7% reported increase in turnover</a:t>
            </a:r>
          </a:p>
          <a:p>
            <a:pPr marL="342900" indent="-342900" hangingPunct="0">
              <a:buFont typeface="Arial" pitchFamily="34" charset="0"/>
              <a:buChar char="•"/>
              <a:defRPr/>
            </a:pPr>
            <a:r>
              <a:rPr lang="en-US" sz="2000" dirty="0" smtClean="0">
                <a:solidFill>
                  <a:srgbClr val="00539B"/>
                </a:solidFill>
                <a:latin typeface="Arial" charset="0"/>
              </a:rPr>
              <a:t>EBRD investments over 10 </a:t>
            </a:r>
            <a:r>
              <a:rPr lang="en-US" sz="2000" dirty="0" err="1" smtClean="0">
                <a:solidFill>
                  <a:srgbClr val="00539B"/>
                </a:solidFill>
                <a:latin typeface="Arial" charset="0"/>
              </a:rPr>
              <a:t>mio</a:t>
            </a:r>
            <a:r>
              <a:rPr lang="en-US" sz="2000" dirty="0" smtClean="0">
                <a:solidFill>
                  <a:srgbClr val="00539B"/>
                </a:solidFill>
                <a:latin typeface="Arial" charset="0"/>
              </a:rPr>
              <a:t> EUR</a:t>
            </a:r>
            <a:endParaRPr lang="en-GB" sz="2000" dirty="0" smtClean="0">
              <a:solidFill>
                <a:srgbClr val="C00000"/>
              </a:solidFill>
              <a:latin typeface="Arial" charset="0"/>
            </a:endParaRPr>
          </a:p>
          <a:p>
            <a:pPr algn="r" hangingPunct="0">
              <a:defRPr/>
            </a:pPr>
            <a:endParaRPr lang="en-IE" dirty="0" smtClean="0">
              <a:solidFill>
                <a:srgbClr val="000000"/>
              </a:solidFill>
            </a:endParaRPr>
          </a:p>
        </p:txBody>
      </p:sp>
      <p:sp>
        <p:nvSpPr>
          <p:cNvPr id="5" name="Text Box 13"/>
          <p:cNvSpPr txBox="1">
            <a:spLocks noChangeArrowheads="1"/>
          </p:cNvSpPr>
          <p:nvPr/>
        </p:nvSpPr>
        <p:spPr bwMode="auto">
          <a:xfrm>
            <a:off x="4932363" y="1158875"/>
            <a:ext cx="3736975" cy="5060950"/>
          </a:xfrm>
          <a:prstGeom prst="rect">
            <a:avLst/>
          </a:prstGeom>
          <a:solidFill>
            <a:srgbClr val="BBE0E3">
              <a:alpha val="79999"/>
            </a:srgb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tIns="90004">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hangingPunct="0">
              <a:defRPr/>
            </a:pPr>
            <a:r>
              <a:rPr lang="en-US" sz="2000" b="1" dirty="0" smtClean="0">
                <a:solidFill>
                  <a:srgbClr val="00539B"/>
                </a:solidFill>
                <a:latin typeface="Arial" charset="0"/>
              </a:rPr>
              <a:t>BAS</a:t>
            </a:r>
          </a:p>
          <a:p>
            <a:pPr algn="ctr" hangingPunct="0">
              <a:defRPr/>
            </a:pPr>
            <a:endParaRPr lang="en-US" sz="2000" dirty="0" smtClean="0">
              <a:solidFill>
                <a:srgbClr val="00539B"/>
              </a:solidFill>
              <a:latin typeface="Arial" charset="0"/>
            </a:endParaRPr>
          </a:p>
          <a:p>
            <a:pPr marL="342900" indent="-342900" hangingPunct="0">
              <a:buFont typeface="Arial" pitchFamily="34" charset="0"/>
              <a:buChar char="•"/>
              <a:defRPr/>
            </a:pPr>
            <a:r>
              <a:rPr lang="en-US" sz="2000" dirty="0" smtClean="0">
                <a:solidFill>
                  <a:srgbClr val="00539B"/>
                </a:solidFill>
                <a:latin typeface="Arial" charset="0"/>
              </a:rPr>
              <a:t>Started in 2006</a:t>
            </a:r>
          </a:p>
          <a:p>
            <a:pPr marL="342900" indent="-342900" hangingPunct="0">
              <a:buFont typeface="Arial" pitchFamily="34" charset="0"/>
              <a:buChar char="•"/>
              <a:defRPr/>
            </a:pPr>
            <a:r>
              <a:rPr lang="en-US" sz="2000" dirty="0" smtClean="0">
                <a:solidFill>
                  <a:srgbClr val="00539B"/>
                </a:solidFill>
                <a:latin typeface="Arial" charset="0"/>
              </a:rPr>
              <a:t>380 projects projects, 26 ongoing</a:t>
            </a:r>
          </a:p>
          <a:p>
            <a:pPr marL="342900" indent="-342900" hangingPunct="0">
              <a:buFont typeface="Arial" pitchFamily="34" charset="0"/>
              <a:buChar char="•"/>
              <a:defRPr/>
            </a:pPr>
            <a:r>
              <a:rPr lang="en-US" sz="2000" dirty="0" smtClean="0">
                <a:solidFill>
                  <a:srgbClr val="00539B"/>
                </a:solidFill>
                <a:latin typeface="Arial" charset="0"/>
              </a:rPr>
              <a:t>Funded by the Netherlands, EU, EBRD, Taipei China </a:t>
            </a:r>
          </a:p>
          <a:p>
            <a:pPr marL="342900" indent="-342900" hangingPunct="0">
              <a:buFont typeface="Arial" pitchFamily="34" charset="0"/>
              <a:buChar char="•"/>
              <a:defRPr/>
            </a:pPr>
            <a:r>
              <a:rPr lang="en-US" sz="2000" dirty="0" smtClean="0">
                <a:solidFill>
                  <a:srgbClr val="00539B"/>
                </a:solidFill>
                <a:latin typeface="Arial" charset="0"/>
              </a:rPr>
              <a:t>All sectors, leading – food and beverages, metals and machinery</a:t>
            </a:r>
          </a:p>
          <a:p>
            <a:pPr marL="342900" indent="-342900" hangingPunct="0">
              <a:buFont typeface="Arial" pitchFamily="34" charset="0"/>
              <a:buChar char="•"/>
              <a:defRPr/>
            </a:pPr>
            <a:r>
              <a:rPr lang="en-US" sz="2000" dirty="0" smtClean="0">
                <a:solidFill>
                  <a:srgbClr val="00539B"/>
                </a:solidFill>
                <a:latin typeface="Arial" charset="0"/>
              </a:rPr>
              <a:t>67% BAS clients reported increase in turnover, 34% have attracted investment, over 2/3 continue using consultancy</a:t>
            </a:r>
            <a:endParaRPr lang="en-GB" sz="2000" dirty="0" smtClean="0">
              <a:solidFill>
                <a:srgbClr val="00539B"/>
              </a:solidFill>
              <a:latin typeface="Arial" charset="0"/>
            </a:endParaRPr>
          </a:p>
          <a:p>
            <a:pPr marL="342900" indent="-342900" hangingPunct="0">
              <a:buFont typeface="Arial" pitchFamily="34" charset="0"/>
              <a:buChar char="•"/>
              <a:defRPr/>
            </a:pPr>
            <a:endParaRPr lang="en-US" sz="2000" dirty="0" smtClean="0">
              <a:solidFill>
                <a:srgbClr val="00539B"/>
              </a:solidFill>
              <a:latin typeface="Arial"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childTnLst>
                                </p:cTn>
                              </p:par>
                            </p:childTnLst>
                          </p:cTn>
                        </p:par>
                        <p:par>
                          <p:cTn id="12" fill="hold" nodeType="afterGroup">
                            <p:stCondLst>
                              <p:cond delay="2000"/>
                            </p:stCondLst>
                            <p:childTnLst>
                              <p:par>
                                <p:cTn id="13" presetID="55"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strVal val="#ppt_w*0.70"/>
                                          </p:val>
                                        </p:tav>
                                        <p:tav tm="100000">
                                          <p:val>
                                            <p:strVal val="#ppt_w"/>
                                          </p:val>
                                        </p:tav>
                                      </p:tavLst>
                                    </p:anim>
                                    <p:anim calcmode="lin" valueType="num">
                                      <p:cBhvr>
                                        <p:cTn id="16" dur="1000" fill="hold"/>
                                        <p:tgtEl>
                                          <p:spTgt spid="4"/>
                                        </p:tgtEl>
                                        <p:attrNameLst>
                                          <p:attrName>ppt_h</p:attrName>
                                        </p:attrNameLst>
                                      </p:cBhvr>
                                      <p:tavLst>
                                        <p:tav tm="0">
                                          <p:val>
                                            <p:strVal val="#ppt_h"/>
                                          </p:val>
                                        </p:tav>
                                        <p:tav tm="100000">
                                          <p:val>
                                            <p:strVal val="#ppt_h"/>
                                          </p:val>
                                        </p:tav>
                                      </p:tavLst>
                                    </p:anim>
                                    <p:animEffect transition="in" filter="fade">
                                      <p:cBhvr>
                                        <p:cTn id="17" dur="1000"/>
                                        <p:tgtEl>
                                          <p:spTgt spid="4"/>
                                        </p:tgtEl>
                                      </p:cBhvr>
                                    </p:animEffect>
                                  </p:childTnLst>
                                </p:cTn>
                              </p:par>
                            </p:childTnLst>
                          </p:cTn>
                        </p:par>
                        <p:par>
                          <p:cTn id="18" fill="hold" nodeType="afterGroup">
                            <p:stCondLst>
                              <p:cond delay="3000"/>
                            </p:stCondLst>
                            <p:childTnLst>
                              <p:par>
                                <p:cTn id="19" presetID="55" presetClass="entr" presetSubtype="0"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ppt_w</p:attrName>
                                        </p:attrNameLst>
                                      </p:cBhvr>
                                      <p:tavLst>
                                        <p:tav tm="0">
                                          <p:val>
                                            <p:strVal val="#ppt_w*0.70"/>
                                          </p:val>
                                        </p:tav>
                                        <p:tav tm="100000">
                                          <p:val>
                                            <p:strVal val="#ppt_w"/>
                                          </p:val>
                                        </p:tav>
                                      </p:tavLst>
                                    </p:anim>
                                    <p:anim calcmode="lin" valueType="num">
                                      <p:cBhvr>
                                        <p:cTn id="22" dur="1000" fill="hold"/>
                                        <p:tgtEl>
                                          <p:spTgt spid="5"/>
                                        </p:tgtEl>
                                        <p:attrNameLst>
                                          <p:attrName>ppt_h</p:attrName>
                                        </p:attrNameLst>
                                      </p:cBhvr>
                                      <p:tavLst>
                                        <p:tav tm="0">
                                          <p:val>
                                            <p:strVal val="#ppt_h"/>
                                          </p:val>
                                        </p:tav>
                                        <p:tav tm="100000">
                                          <p:val>
                                            <p:strVal val="#ppt_h"/>
                                          </p:val>
                                        </p:tav>
                                      </p:tavLst>
                                    </p:anim>
                                    <p:animEffect transition="in" filter="fade">
                                      <p:cBhvr>
                                        <p:cTn id="2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animBg="1"/>
    </p:bldLst>
  </p:timing>
</p:sld>
</file>

<file path=ppt/theme/theme1.xml><?xml version="1.0" encoding="utf-8"?>
<a:theme xmlns:a="http://schemas.openxmlformats.org/drawingml/2006/main" name="EBRDmain_english">
  <a:themeElements>
    <a:clrScheme name="EBRD presentation - RGB">
      <a:dk1>
        <a:srgbClr val="00687A"/>
      </a:dk1>
      <a:lt1>
        <a:srgbClr val="FFFFFF"/>
      </a:lt1>
      <a:dk2>
        <a:srgbClr val="0079C1"/>
      </a:dk2>
      <a:lt2>
        <a:srgbClr val="E5EDF7"/>
      </a:lt2>
      <a:accent1>
        <a:srgbClr val="00AE9E"/>
      </a:accent1>
      <a:accent2>
        <a:srgbClr val="0079C1"/>
      </a:accent2>
      <a:accent3>
        <a:srgbClr val="00747A"/>
      </a:accent3>
      <a:accent4>
        <a:srgbClr val="7EA6D7"/>
      </a:accent4>
      <a:accent5>
        <a:srgbClr val="8C2245"/>
      </a:accent5>
      <a:accent6>
        <a:srgbClr val="D77700"/>
      </a:accent6>
      <a:hlink>
        <a:srgbClr val="00539B"/>
      </a:hlink>
      <a:folHlink>
        <a:srgbClr val="58595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400" dirty="0" smtClean="0">
            <a:solidFill>
              <a:schemeClr val="bg1">
                <a:lumMod val="50000"/>
              </a:schemeClr>
            </a:solidFill>
          </a:defRPr>
        </a:defPPr>
      </a:lstStyle>
    </a:txDef>
  </a:objectDefaults>
  <a:extraClrSchemeLst/>
</a:theme>
</file>

<file path=ppt/theme/theme2.xml><?xml version="1.0" encoding="utf-8"?>
<a:theme xmlns:a="http://schemas.openxmlformats.org/drawingml/2006/main" name="EBRD map">
  <a:themeElements>
    <a:clrScheme name="EBRD presentation - RGB">
      <a:dk1>
        <a:srgbClr val="00687A"/>
      </a:dk1>
      <a:lt1>
        <a:srgbClr val="FFFFFF"/>
      </a:lt1>
      <a:dk2>
        <a:srgbClr val="0079C1"/>
      </a:dk2>
      <a:lt2>
        <a:srgbClr val="E5EDF7"/>
      </a:lt2>
      <a:accent1>
        <a:srgbClr val="00AE9E"/>
      </a:accent1>
      <a:accent2>
        <a:srgbClr val="0079C1"/>
      </a:accent2>
      <a:accent3>
        <a:srgbClr val="00747A"/>
      </a:accent3>
      <a:accent4>
        <a:srgbClr val="7EA6D7"/>
      </a:accent4>
      <a:accent5>
        <a:srgbClr val="8C2245"/>
      </a:accent5>
      <a:accent6>
        <a:srgbClr val="D77700"/>
      </a:accent6>
      <a:hlink>
        <a:srgbClr val="00539B"/>
      </a:hlink>
      <a:folHlink>
        <a:srgbClr val="58595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400" dirty="0" smtClean="0">
            <a:solidFill>
              <a:schemeClr val="bg1">
                <a:lumMod val="50000"/>
              </a:schemeClr>
            </a:solidFill>
          </a:defRPr>
        </a:defPPr>
      </a:lstStyle>
    </a:txDef>
  </a:objectDefaults>
  <a:extraClrSchemeLst/>
</a:theme>
</file>

<file path=ppt/theme/theme3.xml><?xml version="1.0" encoding="utf-8"?>
<a:theme xmlns:a="http://schemas.openxmlformats.org/drawingml/2006/main" name="Image - full size">
  <a:themeElements>
    <a:clrScheme name="EBRD">
      <a:dk1>
        <a:srgbClr val="000000"/>
      </a:dk1>
      <a:lt1>
        <a:srgbClr val="FFFFFF"/>
      </a:lt1>
      <a:dk2>
        <a:srgbClr val="00747A"/>
      </a:dk2>
      <a:lt2>
        <a:srgbClr val="808080"/>
      </a:lt2>
      <a:accent1>
        <a:srgbClr val="177671"/>
      </a:accent1>
      <a:accent2>
        <a:srgbClr val="00A8B0"/>
      </a:accent2>
      <a:accent3>
        <a:srgbClr val="00C6D0"/>
      </a:accent3>
      <a:accent4>
        <a:srgbClr val="72E4DF"/>
      </a:accent4>
      <a:accent5>
        <a:srgbClr val="BDFCFF"/>
      </a:accent5>
      <a:accent6>
        <a:srgbClr val="BFBFBF"/>
      </a:accent6>
      <a:hlink>
        <a:srgbClr val="74ADAA"/>
      </a:hlink>
      <a:folHlink>
        <a:srgbClr val="00539B"/>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itle slides">
  <a:themeElements>
    <a:clrScheme name="EBRD">
      <a:dk1>
        <a:srgbClr val="000000"/>
      </a:dk1>
      <a:lt1>
        <a:srgbClr val="FFFFFF"/>
      </a:lt1>
      <a:dk2>
        <a:srgbClr val="00747A"/>
      </a:dk2>
      <a:lt2>
        <a:srgbClr val="808080"/>
      </a:lt2>
      <a:accent1>
        <a:srgbClr val="177671"/>
      </a:accent1>
      <a:accent2>
        <a:srgbClr val="00A8B0"/>
      </a:accent2>
      <a:accent3>
        <a:srgbClr val="00C6D0"/>
      </a:accent3>
      <a:accent4>
        <a:srgbClr val="72E4DF"/>
      </a:accent4>
      <a:accent5>
        <a:srgbClr val="BDFCFF"/>
      </a:accent5>
      <a:accent6>
        <a:srgbClr val="BFBFBF"/>
      </a:accent6>
      <a:hlink>
        <a:srgbClr val="74ADAA"/>
      </a:hlink>
      <a:folHlink>
        <a:srgbClr val="0053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EBRDmain_english</Template>
  <TotalTime>1240</TotalTime>
  <Words>695</Words>
  <Application>Microsoft Office PowerPoint</Application>
  <PresentationFormat>Экран (4:3)</PresentationFormat>
  <Paragraphs>107</Paragraphs>
  <Slides>13</Slides>
  <Notes>3</Notes>
  <HiddenSlides>0</HiddenSlides>
  <MMClips>0</MMClips>
  <ScaleCrop>false</ScaleCrop>
  <HeadingPairs>
    <vt:vector size="6" baseType="variant">
      <vt:variant>
        <vt:lpstr>Использованные шрифты</vt:lpstr>
      </vt:variant>
      <vt:variant>
        <vt:i4>3</vt:i4>
      </vt:variant>
      <vt:variant>
        <vt:lpstr>Тема</vt:lpstr>
      </vt:variant>
      <vt:variant>
        <vt:i4>4</vt:i4>
      </vt:variant>
      <vt:variant>
        <vt:lpstr>Заголовки слайдов</vt:lpstr>
      </vt:variant>
      <vt:variant>
        <vt:i4>13</vt:i4>
      </vt:variant>
    </vt:vector>
  </HeadingPairs>
  <TitlesOfParts>
    <vt:vector size="20" baseType="lpstr">
      <vt:lpstr>Arial</vt:lpstr>
      <vt:lpstr>Calibri</vt:lpstr>
      <vt:lpstr>ＭＳ Ｐゴシック</vt:lpstr>
      <vt:lpstr>EBRDmain_english</vt:lpstr>
      <vt:lpstr>EBRD map</vt:lpstr>
      <vt:lpstr>Image - full size</vt:lpstr>
      <vt:lpstr>Title slides</vt:lpstr>
      <vt:lpstr>Слайд 1</vt:lpstr>
      <vt:lpstr>EBRD in Serbia</vt:lpstr>
      <vt:lpstr>SME Financing Provided Through Credit Lines to Local Banks</vt:lpstr>
      <vt:lpstr>What is LEF?</vt:lpstr>
      <vt:lpstr>Key LEF Objectives</vt:lpstr>
      <vt:lpstr>Слайд 6</vt:lpstr>
      <vt:lpstr>Слайд 7</vt:lpstr>
      <vt:lpstr>Transition from Entrepreneurial to a Professional Company</vt:lpstr>
      <vt:lpstr>Слайд 9</vt:lpstr>
      <vt:lpstr>Challenges faced by SME</vt:lpstr>
      <vt:lpstr>Challenges faced by SME</vt:lpstr>
      <vt:lpstr>Challenges faced by SME</vt:lpstr>
      <vt:lpstr>Contact Information</vt:lpstr>
    </vt:vector>
  </TitlesOfParts>
  <Company>EBRD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Evans, Nia</dc:creator>
  <cp:keywords>EBRD</cp:keywords>
  <cp:lastModifiedBy>User</cp:lastModifiedBy>
  <cp:revision>68</cp:revision>
  <cp:lastPrinted>2013-01-23T15:10:37Z</cp:lastPrinted>
  <dcterms:created xsi:type="dcterms:W3CDTF">2012-08-29T12:21:34Z</dcterms:created>
  <dcterms:modified xsi:type="dcterms:W3CDTF">2019-09-29T14:28:34Z</dcterms:modified>
</cp:coreProperties>
</file>