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57" r:id="rId3"/>
    <p:sldId id="266" r:id="rId4"/>
    <p:sldId id="258" r:id="rId5"/>
    <p:sldId id="267" r:id="rId6"/>
    <p:sldId id="260" r:id="rId7"/>
    <p:sldId id="261" r:id="rId8"/>
    <p:sldId id="265" r:id="rId9"/>
    <p:sldId id="262" r:id="rId10"/>
    <p:sldId id="263" r:id="rId11"/>
    <p:sldId id="268" r:id="rId12"/>
    <p:sldId id="269" r:id="rId13"/>
    <p:sldId id="272" r:id="rId14"/>
    <p:sldId id="270" r:id="rId15"/>
    <p:sldId id="271" r:id="rId16"/>
    <p:sldId id="273" r:id="rId17"/>
    <p:sldId id="274" r:id="rId18"/>
    <p:sldId id="275" r:id="rId19"/>
    <p:sldId id="277" r:id="rId20"/>
    <p:sldId id="278" r:id="rId21"/>
    <p:sldId id="279" r:id="rId22"/>
    <p:sldId id="280" r:id="rId23"/>
    <p:sldId id="281" r:id="rId24"/>
    <p:sldId id="282" r:id="rId25"/>
    <p:sldId id="283" r:id="rId26"/>
    <p:sldId id="288" r:id="rId27"/>
    <p:sldId id="289" r:id="rId28"/>
    <p:sldId id="290" r:id="rId29"/>
    <p:sldId id="291" r:id="rId30"/>
    <p:sldId id="287" r:id="rId31"/>
    <p:sldId id="293" r:id="rId32"/>
    <p:sldId id="294" r:id="rId33"/>
    <p:sldId id="310" r:id="rId34"/>
    <p:sldId id="296" r:id="rId35"/>
    <p:sldId id="297" r:id="rId36"/>
    <p:sldId id="298" r:id="rId37"/>
    <p:sldId id="299" r:id="rId38"/>
    <p:sldId id="300" r:id="rId39"/>
    <p:sldId id="301" r:id="rId40"/>
    <p:sldId id="329" r:id="rId41"/>
    <p:sldId id="330" r:id="rId42"/>
    <p:sldId id="331" r:id="rId43"/>
    <p:sldId id="332" r:id="rId44"/>
    <p:sldId id="333" r:id="rId45"/>
    <p:sldId id="302" r:id="rId46"/>
    <p:sldId id="303" r:id="rId47"/>
    <p:sldId id="304" r:id="rId48"/>
    <p:sldId id="305" r:id="rId49"/>
    <p:sldId id="306" r:id="rId50"/>
    <p:sldId id="307" r:id="rId51"/>
    <p:sldId id="308" r:id="rId52"/>
    <p:sldId id="309" r:id="rId53"/>
    <p:sldId id="311" r:id="rId54"/>
    <p:sldId id="312" r:id="rId55"/>
    <p:sldId id="313" r:id="rId56"/>
    <p:sldId id="314" r:id="rId57"/>
    <p:sldId id="317" r:id="rId58"/>
    <p:sldId id="315" r:id="rId59"/>
    <p:sldId id="316" r:id="rId60"/>
    <p:sldId id="318" r:id="rId61"/>
    <p:sldId id="319" r:id="rId62"/>
    <p:sldId id="320" r:id="rId63"/>
    <p:sldId id="321" r:id="rId64"/>
    <p:sldId id="344" r:id="rId65"/>
    <p:sldId id="323" r:id="rId66"/>
    <p:sldId id="324" r:id="rId67"/>
    <p:sldId id="334" r:id="rId68"/>
    <p:sldId id="335" r:id="rId69"/>
    <p:sldId id="336" r:id="rId70"/>
    <p:sldId id="337" r:id="rId71"/>
    <p:sldId id="325" r:id="rId72"/>
    <p:sldId id="326" r:id="rId73"/>
    <p:sldId id="327" r:id="rId74"/>
    <p:sldId id="328" r:id="rId75"/>
    <p:sldId id="338" r:id="rId76"/>
    <p:sldId id="339" r:id="rId77"/>
    <p:sldId id="340" r:id="rId78"/>
    <p:sldId id="341" r:id="rId79"/>
    <p:sldId id="342" r:id="rId80"/>
    <p:sldId id="343"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FF9900"/>
    <a:srgbClr val="FF0066"/>
    <a:srgbClr val="003366"/>
    <a:srgbClr val="800000"/>
    <a:srgbClr val="00CCFF"/>
    <a:srgbClr val="CC00CC"/>
    <a:srgbClr val="FF3300"/>
    <a:srgbClr val="0099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88023" autoAdjust="0"/>
  </p:normalViewPr>
  <p:slideViewPr>
    <p:cSldViewPr snapToGrid="0">
      <p:cViewPr varScale="1">
        <p:scale>
          <a:sx n="98" d="100"/>
          <a:sy n="98" d="100"/>
        </p:scale>
        <p:origin x="2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10F3A-EA42-4DE6-A01A-8D6A2C9EA829}" type="doc">
      <dgm:prSet loTypeId="urn:microsoft.com/office/officeart/2005/8/layout/gear1" loCatId="cycle" qsTypeId="urn:microsoft.com/office/officeart/2005/8/quickstyle/simple1" qsCatId="simple" csTypeId="urn:microsoft.com/office/officeart/2005/8/colors/accent2_2" csCatId="accent2" phldr="1"/>
      <dgm:spPr/>
    </dgm:pt>
    <dgm:pt modelId="{ED059802-607A-4590-8FD4-9035261AB6AB}">
      <dgm:prSet phldrT="[Text]"/>
      <dgm:spPr/>
      <dgm:t>
        <a:bodyPr/>
        <a:lstStyle/>
        <a:p>
          <a:r>
            <a:rPr lang="de-AT" dirty="0" smtClean="0"/>
            <a:t>Service </a:t>
          </a:r>
          <a:r>
            <a:rPr lang="de-AT" dirty="0" err="1" smtClean="0"/>
            <a:t>delivery</a:t>
          </a:r>
          <a:endParaRPr lang="de-AT" dirty="0"/>
        </a:p>
      </dgm:t>
    </dgm:pt>
    <dgm:pt modelId="{3E2511DD-F26C-407F-9300-688E8C5E5EF8}" type="parTrans" cxnId="{CA662D0A-615D-41BE-9CCB-20C9F9CE4464}">
      <dgm:prSet/>
      <dgm:spPr/>
      <dgm:t>
        <a:bodyPr/>
        <a:lstStyle/>
        <a:p>
          <a:endParaRPr lang="de-AT"/>
        </a:p>
      </dgm:t>
    </dgm:pt>
    <dgm:pt modelId="{0B144ED1-4F58-4F72-8AEC-9337A8C8B64E}" type="sibTrans" cxnId="{CA662D0A-615D-41BE-9CCB-20C9F9CE4464}">
      <dgm:prSet/>
      <dgm:spPr/>
      <dgm:t>
        <a:bodyPr/>
        <a:lstStyle/>
        <a:p>
          <a:endParaRPr lang="de-AT"/>
        </a:p>
      </dgm:t>
    </dgm:pt>
    <dgm:pt modelId="{55A20760-2583-40B4-B4D7-4124A808FC45}">
      <dgm:prSet phldrT="[Text]"/>
      <dgm:spPr/>
      <dgm:t>
        <a:bodyPr/>
        <a:lstStyle/>
        <a:p>
          <a:r>
            <a:rPr lang="de-AT" dirty="0" smtClean="0"/>
            <a:t>Strategic </a:t>
          </a:r>
          <a:r>
            <a:rPr lang="de-AT" dirty="0" err="1" smtClean="0"/>
            <a:t>planning</a:t>
          </a:r>
          <a:endParaRPr lang="de-AT" dirty="0"/>
        </a:p>
      </dgm:t>
    </dgm:pt>
    <dgm:pt modelId="{E02146A1-1B15-4651-9418-5B074F7BFD36}" type="parTrans" cxnId="{C0D9E6FA-6DA8-440F-A5DD-DC7004D3A0E2}">
      <dgm:prSet/>
      <dgm:spPr/>
      <dgm:t>
        <a:bodyPr/>
        <a:lstStyle/>
        <a:p>
          <a:endParaRPr lang="de-AT"/>
        </a:p>
      </dgm:t>
    </dgm:pt>
    <dgm:pt modelId="{394C5967-B816-45FA-8A76-840A542566E6}" type="sibTrans" cxnId="{C0D9E6FA-6DA8-440F-A5DD-DC7004D3A0E2}">
      <dgm:prSet/>
      <dgm:spPr/>
      <dgm:t>
        <a:bodyPr/>
        <a:lstStyle/>
        <a:p>
          <a:endParaRPr lang="de-AT"/>
        </a:p>
      </dgm:t>
    </dgm:pt>
    <dgm:pt modelId="{28F70068-C55E-4E4A-B419-D805AB99BB4C}">
      <dgm:prSet phldrT="[Text]"/>
      <dgm:spPr/>
      <dgm:t>
        <a:bodyPr/>
        <a:lstStyle/>
        <a:p>
          <a:r>
            <a:rPr lang="de-AT" dirty="0" err="1" smtClean="0"/>
            <a:t>Local</a:t>
          </a:r>
          <a:r>
            <a:rPr lang="de-AT" dirty="0" smtClean="0"/>
            <a:t> </a:t>
          </a:r>
          <a:r>
            <a:rPr lang="de-AT" dirty="0" err="1" smtClean="0"/>
            <a:t>Policy</a:t>
          </a:r>
          <a:endParaRPr lang="de-AT" dirty="0"/>
        </a:p>
      </dgm:t>
    </dgm:pt>
    <dgm:pt modelId="{3B78CE28-2B4B-4739-9C26-B16EFFE5C365}" type="parTrans" cxnId="{4BEDA337-BCA8-4BF8-B27C-FBBEC13974E0}">
      <dgm:prSet/>
      <dgm:spPr/>
      <dgm:t>
        <a:bodyPr/>
        <a:lstStyle/>
        <a:p>
          <a:endParaRPr lang="de-AT"/>
        </a:p>
      </dgm:t>
    </dgm:pt>
    <dgm:pt modelId="{BC585843-06C8-46F5-A535-39B15395D52D}" type="sibTrans" cxnId="{4BEDA337-BCA8-4BF8-B27C-FBBEC13974E0}">
      <dgm:prSet/>
      <dgm:spPr/>
      <dgm:t>
        <a:bodyPr/>
        <a:lstStyle/>
        <a:p>
          <a:endParaRPr lang="de-AT"/>
        </a:p>
      </dgm:t>
    </dgm:pt>
    <dgm:pt modelId="{342AEC4D-03C8-46DB-8B62-361BBF13A8AD}" type="pres">
      <dgm:prSet presAssocID="{55910F3A-EA42-4DE6-A01A-8D6A2C9EA829}" presName="composite" presStyleCnt="0">
        <dgm:presLayoutVars>
          <dgm:chMax val="3"/>
          <dgm:animLvl val="lvl"/>
          <dgm:resizeHandles val="exact"/>
        </dgm:presLayoutVars>
      </dgm:prSet>
      <dgm:spPr/>
    </dgm:pt>
    <dgm:pt modelId="{832C0245-8990-4A06-97C4-B8C321077F54}" type="pres">
      <dgm:prSet presAssocID="{ED059802-607A-4590-8FD4-9035261AB6AB}" presName="gear1" presStyleLbl="node1" presStyleIdx="0" presStyleCnt="3">
        <dgm:presLayoutVars>
          <dgm:chMax val="1"/>
          <dgm:bulletEnabled val="1"/>
        </dgm:presLayoutVars>
      </dgm:prSet>
      <dgm:spPr/>
      <dgm:t>
        <a:bodyPr/>
        <a:lstStyle/>
        <a:p>
          <a:endParaRPr lang="de-DE"/>
        </a:p>
      </dgm:t>
    </dgm:pt>
    <dgm:pt modelId="{E963A4FE-4CA8-4F9D-BFF5-6021113E54E0}" type="pres">
      <dgm:prSet presAssocID="{ED059802-607A-4590-8FD4-9035261AB6AB}" presName="gear1srcNode" presStyleLbl="node1" presStyleIdx="0" presStyleCnt="3"/>
      <dgm:spPr/>
      <dgm:t>
        <a:bodyPr/>
        <a:lstStyle/>
        <a:p>
          <a:endParaRPr lang="de-DE"/>
        </a:p>
      </dgm:t>
    </dgm:pt>
    <dgm:pt modelId="{06044953-17B4-4856-9AE6-9307F9D51A28}" type="pres">
      <dgm:prSet presAssocID="{ED059802-607A-4590-8FD4-9035261AB6AB}" presName="gear1dstNode" presStyleLbl="node1" presStyleIdx="0" presStyleCnt="3"/>
      <dgm:spPr/>
      <dgm:t>
        <a:bodyPr/>
        <a:lstStyle/>
        <a:p>
          <a:endParaRPr lang="de-DE"/>
        </a:p>
      </dgm:t>
    </dgm:pt>
    <dgm:pt modelId="{18A01799-48BD-46DA-AB90-89AEB246A349}" type="pres">
      <dgm:prSet presAssocID="{55A20760-2583-40B4-B4D7-4124A808FC45}" presName="gear2" presStyleLbl="node1" presStyleIdx="1" presStyleCnt="3">
        <dgm:presLayoutVars>
          <dgm:chMax val="1"/>
          <dgm:bulletEnabled val="1"/>
        </dgm:presLayoutVars>
      </dgm:prSet>
      <dgm:spPr/>
      <dgm:t>
        <a:bodyPr/>
        <a:lstStyle/>
        <a:p>
          <a:endParaRPr lang="de-DE"/>
        </a:p>
      </dgm:t>
    </dgm:pt>
    <dgm:pt modelId="{50F8CD57-1BA0-4BD0-B30E-79416650BE94}" type="pres">
      <dgm:prSet presAssocID="{55A20760-2583-40B4-B4D7-4124A808FC45}" presName="gear2srcNode" presStyleLbl="node1" presStyleIdx="1" presStyleCnt="3"/>
      <dgm:spPr/>
      <dgm:t>
        <a:bodyPr/>
        <a:lstStyle/>
        <a:p>
          <a:endParaRPr lang="de-DE"/>
        </a:p>
      </dgm:t>
    </dgm:pt>
    <dgm:pt modelId="{0D4A704C-C04C-4998-A529-5790DC68E1B2}" type="pres">
      <dgm:prSet presAssocID="{55A20760-2583-40B4-B4D7-4124A808FC45}" presName="gear2dstNode" presStyleLbl="node1" presStyleIdx="1" presStyleCnt="3"/>
      <dgm:spPr/>
      <dgm:t>
        <a:bodyPr/>
        <a:lstStyle/>
        <a:p>
          <a:endParaRPr lang="de-DE"/>
        </a:p>
      </dgm:t>
    </dgm:pt>
    <dgm:pt modelId="{882BF037-5712-438B-BA79-A0E1A5247D2A}" type="pres">
      <dgm:prSet presAssocID="{28F70068-C55E-4E4A-B419-D805AB99BB4C}" presName="gear3" presStyleLbl="node1" presStyleIdx="2" presStyleCnt="3"/>
      <dgm:spPr/>
      <dgm:t>
        <a:bodyPr/>
        <a:lstStyle/>
        <a:p>
          <a:endParaRPr lang="de-AT"/>
        </a:p>
      </dgm:t>
    </dgm:pt>
    <dgm:pt modelId="{538E7BE7-03B6-41FC-B621-2E9E40036D3C}" type="pres">
      <dgm:prSet presAssocID="{28F70068-C55E-4E4A-B419-D805AB99BB4C}" presName="gear3tx" presStyleLbl="node1" presStyleIdx="2" presStyleCnt="3">
        <dgm:presLayoutVars>
          <dgm:chMax val="1"/>
          <dgm:bulletEnabled val="1"/>
        </dgm:presLayoutVars>
      </dgm:prSet>
      <dgm:spPr/>
      <dgm:t>
        <a:bodyPr/>
        <a:lstStyle/>
        <a:p>
          <a:endParaRPr lang="de-AT"/>
        </a:p>
      </dgm:t>
    </dgm:pt>
    <dgm:pt modelId="{C4432370-BB64-4077-B33A-D52B9A6D2073}" type="pres">
      <dgm:prSet presAssocID="{28F70068-C55E-4E4A-B419-D805AB99BB4C}" presName="gear3srcNode" presStyleLbl="node1" presStyleIdx="2" presStyleCnt="3"/>
      <dgm:spPr/>
      <dgm:t>
        <a:bodyPr/>
        <a:lstStyle/>
        <a:p>
          <a:endParaRPr lang="de-DE"/>
        </a:p>
      </dgm:t>
    </dgm:pt>
    <dgm:pt modelId="{89A675FD-7E0F-4256-9879-20C75773A9D1}" type="pres">
      <dgm:prSet presAssocID="{28F70068-C55E-4E4A-B419-D805AB99BB4C}" presName="gear3dstNode" presStyleLbl="node1" presStyleIdx="2" presStyleCnt="3"/>
      <dgm:spPr/>
      <dgm:t>
        <a:bodyPr/>
        <a:lstStyle/>
        <a:p>
          <a:endParaRPr lang="de-DE"/>
        </a:p>
      </dgm:t>
    </dgm:pt>
    <dgm:pt modelId="{9137A118-6286-41C4-831C-D8F47E22DEE0}" type="pres">
      <dgm:prSet presAssocID="{0B144ED1-4F58-4F72-8AEC-9337A8C8B64E}" presName="connector1" presStyleLbl="sibTrans2D1" presStyleIdx="0" presStyleCnt="3"/>
      <dgm:spPr/>
      <dgm:t>
        <a:bodyPr/>
        <a:lstStyle/>
        <a:p>
          <a:endParaRPr lang="de-DE"/>
        </a:p>
      </dgm:t>
    </dgm:pt>
    <dgm:pt modelId="{54EA7EB7-6CFB-4AE3-A0B9-99A2C2423A6F}" type="pres">
      <dgm:prSet presAssocID="{394C5967-B816-45FA-8A76-840A542566E6}" presName="connector2" presStyleLbl="sibTrans2D1" presStyleIdx="1" presStyleCnt="3"/>
      <dgm:spPr/>
      <dgm:t>
        <a:bodyPr/>
        <a:lstStyle/>
        <a:p>
          <a:endParaRPr lang="de-DE"/>
        </a:p>
      </dgm:t>
    </dgm:pt>
    <dgm:pt modelId="{D8766F81-AFCC-45C1-B6B6-B756C64D2C49}" type="pres">
      <dgm:prSet presAssocID="{BC585843-06C8-46F5-A535-39B15395D52D}" presName="connector3" presStyleLbl="sibTrans2D1" presStyleIdx="2" presStyleCnt="3"/>
      <dgm:spPr/>
      <dgm:t>
        <a:bodyPr/>
        <a:lstStyle/>
        <a:p>
          <a:endParaRPr lang="de-DE"/>
        </a:p>
      </dgm:t>
    </dgm:pt>
  </dgm:ptLst>
  <dgm:cxnLst>
    <dgm:cxn modelId="{AFFE5794-5073-4428-A0B4-A4F424E6ABA0}" type="presOf" srcId="{ED059802-607A-4590-8FD4-9035261AB6AB}" destId="{832C0245-8990-4A06-97C4-B8C321077F54}" srcOrd="0" destOrd="0" presId="urn:microsoft.com/office/officeart/2005/8/layout/gear1"/>
    <dgm:cxn modelId="{C0D9E6FA-6DA8-440F-A5DD-DC7004D3A0E2}" srcId="{55910F3A-EA42-4DE6-A01A-8D6A2C9EA829}" destId="{55A20760-2583-40B4-B4D7-4124A808FC45}" srcOrd="1" destOrd="0" parTransId="{E02146A1-1B15-4651-9418-5B074F7BFD36}" sibTransId="{394C5967-B816-45FA-8A76-840A542566E6}"/>
    <dgm:cxn modelId="{F4A5A4E0-AD8A-421F-8F3C-485AEFCC5489}" type="presOf" srcId="{394C5967-B816-45FA-8A76-840A542566E6}" destId="{54EA7EB7-6CFB-4AE3-A0B9-99A2C2423A6F}" srcOrd="0" destOrd="0" presId="urn:microsoft.com/office/officeart/2005/8/layout/gear1"/>
    <dgm:cxn modelId="{BB83608E-58B8-4877-97AF-6BBC3C749168}" type="presOf" srcId="{55A20760-2583-40B4-B4D7-4124A808FC45}" destId="{50F8CD57-1BA0-4BD0-B30E-79416650BE94}" srcOrd="1" destOrd="0" presId="urn:microsoft.com/office/officeart/2005/8/layout/gear1"/>
    <dgm:cxn modelId="{D66F905E-18B1-476C-B8B9-8C4BED3900CC}" type="presOf" srcId="{28F70068-C55E-4E4A-B419-D805AB99BB4C}" destId="{882BF037-5712-438B-BA79-A0E1A5247D2A}" srcOrd="0" destOrd="0" presId="urn:microsoft.com/office/officeart/2005/8/layout/gear1"/>
    <dgm:cxn modelId="{BC22022D-34FD-4556-92E8-36D2E16BEFEA}" type="presOf" srcId="{28F70068-C55E-4E4A-B419-D805AB99BB4C}" destId="{C4432370-BB64-4077-B33A-D52B9A6D2073}" srcOrd="2" destOrd="0" presId="urn:microsoft.com/office/officeart/2005/8/layout/gear1"/>
    <dgm:cxn modelId="{25F1194C-C3BD-4184-9D36-300CD381D509}" type="presOf" srcId="{BC585843-06C8-46F5-A535-39B15395D52D}" destId="{D8766F81-AFCC-45C1-B6B6-B756C64D2C49}" srcOrd="0" destOrd="0" presId="urn:microsoft.com/office/officeart/2005/8/layout/gear1"/>
    <dgm:cxn modelId="{4CEFBE69-CCAA-4DCC-B1C8-95BF2F2B580E}" type="presOf" srcId="{28F70068-C55E-4E4A-B419-D805AB99BB4C}" destId="{538E7BE7-03B6-41FC-B621-2E9E40036D3C}" srcOrd="1" destOrd="0" presId="urn:microsoft.com/office/officeart/2005/8/layout/gear1"/>
    <dgm:cxn modelId="{452932F0-8824-4CA2-96B7-861BB919B7B1}" type="presOf" srcId="{55910F3A-EA42-4DE6-A01A-8D6A2C9EA829}" destId="{342AEC4D-03C8-46DB-8B62-361BBF13A8AD}" srcOrd="0" destOrd="0" presId="urn:microsoft.com/office/officeart/2005/8/layout/gear1"/>
    <dgm:cxn modelId="{F057B2D7-139C-4B9F-858B-E141DEC3F612}" type="presOf" srcId="{55A20760-2583-40B4-B4D7-4124A808FC45}" destId="{18A01799-48BD-46DA-AB90-89AEB246A349}" srcOrd="0" destOrd="0" presId="urn:microsoft.com/office/officeart/2005/8/layout/gear1"/>
    <dgm:cxn modelId="{35231C34-7C87-4992-8A3A-0FDA65A94AF6}" type="presOf" srcId="{ED059802-607A-4590-8FD4-9035261AB6AB}" destId="{06044953-17B4-4856-9AE6-9307F9D51A28}" srcOrd="2" destOrd="0" presId="urn:microsoft.com/office/officeart/2005/8/layout/gear1"/>
    <dgm:cxn modelId="{5E9CA25F-CAA8-4F36-A352-E4A16C491FAE}" type="presOf" srcId="{ED059802-607A-4590-8FD4-9035261AB6AB}" destId="{E963A4FE-4CA8-4F9D-BFF5-6021113E54E0}" srcOrd="1" destOrd="0" presId="urn:microsoft.com/office/officeart/2005/8/layout/gear1"/>
    <dgm:cxn modelId="{D299CC70-227D-427F-B017-AE789C8D91B7}" type="presOf" srcId="{0B144ED1-4F58-4F72-8AEC-9337A8C8B64E}" destId="{9137A118-6286-41C4-831C-D8F47E22DEE0}" srcOrd="0" destOrd="0" presId="urn:microsoft.com/office/officeart/2005/8/layout/gear1"/>
    <dgm:cxn modelId="{6AE8C6CE-042A-40EB-A72F-602A9BA9B18A}" type="presOf" srcId="{55A20760-2583-40B4-B4D7-4124A808FC45}" destId="{0D4A704C-C04C-4998-A529-5790DC68E1B2}" srcOrd="2" destOrd="0" presId="urn:microsoft.com/office/officeart/2005/8/layout/gear1"/>
    <dgm:cxn modelId="{5EB99F07-782B-4E01-8FB0-17184FC76010}" type="presOf" srcId="{28F70068-C55E-4E4A-B419-D805AB99BB4C}" destId="{89A675FD-7E0F-4256-9879-20C75773A9D1}" srcOrd="3" destOrd="0" presId="urn:microsoft.com/office/officeart/2005/8/layout/gear1"/>
    <dgm:cxn modelId="{4BEDA337-BCA8-4BF8-B27C-FBBEC13974E0}" srcId="{55910F3A-EA42-4DE6-A01A-8D6A2C9EA829}" destId="{28F70068-C55E-4E4A-B419-D805AB99BB4C}" srcOrd="2" destOrd="0" parTransId="{3B78CE28-2B4B-4739-9C26-B16EFFE5C365}" sibTransId="{BC585843-06C8-46F5-A535-39B15395D52D}"/>
    <dgm:cxn modelId="{CA662D0A-615D-41BE-9CCB-20C9F9CE4464}" srcId="{55910F3A-EA42-4DE6-A01A-8D6A2C9EA829}" destId="{ED059802-607A-4590-8FD4-9035261AB6AB}" srcOrd="0" destOrd="0" parTransId="{3E2511DD-F26C-407F-9300-688E8C5E5EF8}" sibTransId="{0B144ED1-4F58-4F72-8AEC-9337A8C8B64E}"/>
    <dgm:cxn modelId="{D52186A7-B08E-4072-83E3-71C92843C101}" type="presParOf" srcId="{342AEC4D-03C8-46DB-8B62-361BBF13A8AD}" destId="{832C0245-8990-4A06-97C4-B8C321077F54}" srcOrd="0" destOrd="0" presId="urn:microsoft.com/office/officeart/2005/8/layout/gear1"/>
    <dgm:cxn modelId="{9B9A3F80-EE69-4C69-AA62-7E70DBEC84C9}" type="presParOf" srcId="{342AEC4D-03C8-46DB-8B62-361BBF13A8AD}" destId="{E963A4FE-4CA8-4F9D-BFF5-6021113E54E0}" srcOrd="1" destOrd="0" presId="urn:microsoft.com/office/officeart/2005/8/layout/gear1"/>
    <dgm:cxn modelId="{BA783B39-1491-4BB2-B890-B7B2E546C999}" type="presParOf" srcId="{342AEC4D-03C8-46DB-8B62-361BBF13A8AD}" destId="{06044953-17B4-4856-9AE6-9307F9D51A28}" srcOrd="2" destOrd="0" presId="urn:microsoft.com/office/officeart/2005/8/layout/gear1"/>
    <dgm:cxn modelId="{624A65CE-45B5-472C-9422-34960BF3E7CB}" type="presParOf" srcId="{342AEC4D-03C8-46DB-8B62-361BBF13A8AD}" destId="{18A01799-48BD-46DA-AB90-89AEB246A349}" srcOrd="3" destOrd="0" presId="urn:microsoft.com/office/officeart/2005/8/layout/gear1"/>
    <dgm:cxn modelId="{0709238A-9465-4872-B907-E8D231C72F32}" type="presParOf" srcId="{342AEC4D-03C8-46DB-8B62-361BBF13A8AD}" destId="{50F8CD57-1BA0-4BD0-B30E-79416650BE94}" srcOrd="4" destOrd="0" presId="urn:microsoft.com/office/officeart/2005/8/layout/gear1"/>
    <dgm:cxn modelId="{CDAF2ADD-A993-4074-82F9-93ED8992D24B}" type="presParOf" srcId="{342AEC4D-03C8-46DB-8B62-361BBF13A8AD}" destId="{0D4A704C-C04C-4998-A529-5790DC68E1B2}" srcOrd="5" destOrd="0" presId="urn:microsoft.com/office/officeart/2005/8/layout/gear1"/>
    <dgm:cxn modelId="{71B68626-9A9C-4725-A235-3098B88E24C5}" type="presParOf" srcId="{342AEC4D-03C8-46DB-8B62-361BBF13A8AD}" destId="{882BF037-5712-438B-BA79-A0E1A5247D2A}" srcOrd="6" destOrd="0" presId="urn:microsoft.com/office/officeart/2005/8/layout/gear1"/>
    <dgm:cxn modelId="{818560E3-CB20-44CB-8226-A567C53DD65F}" type="presParOf" srcId="{342AEC4D-03C8-46DB-8B62-361BBF13A8AD}" destId="{538E7BE7-03B6-41FC-B621-2E9E40036D3C}" srcOrd="7" destOrd="0" presId="urn:microsoft.com/office/officeart/2005/8/layout/gear1"/>
    <dgm:cxn modelId="{60429478-ACF5-4D48-82E7-490056AE3934}" type="presParOf" srcId="{342AEC4D-03C8-46DB-8B62-361BBF13A8AD}" destId="{C4432370-BB64-4077-B33A-D52B9A6D2073}" srcOrd="8" destOrd="0" presId="urn:microsoft.com/office/officeart/2005/8/layout/gear1"/>
    <dgm:cxn modelId="{EBA1015D-AB8B-447D-844A-5569185E318E}" type="presParOf" srcId="{342AEC4D-03C8-46DB-8B62-361BBF13A8AD}" destId="{89A675FD-7E0F-4256-9879-20C75773A9D1}" srcOrd="9" destOrd="0" presId="urn:microsoft.com/office/officeart/2005/8/layout/gear1"/>
    <dgm:cxn modelId="{792D8494-B56D-4EC3-BA89-437AA36F48EF}" type="presParOf" srcId="{342AEC4D-03C8-46DB-8B62-361BBF13A8AD}" destId="{9137A118-6286-41C4-831C-D8F47E22DEE0}" srcOrd="10" destOrd="0" presId="urn:microsoft.com/office/officeart/2005/8/layout/gear1"/>
    <dgm:cxn modelId="{C6917F8D-6F73-4C33-8458-7CF97C124DBD}" type="presParOf" srcId="{342AEC4D-03C8-46DB-8B62-361BBF13A8AD}" destId="{54EA7EB7-6CFB-4AE3-A0B9-99A2C2423A6F}" srcOrd="11" destOrd="0" presId="urn:microsoft.com/office/officeart/2005/8/layout/gear1"/>
    <dgm:cxn modelId="{0F54C3EE-5FC9-4A91-A53D-F824D29299D3}" type="presParOf" srcId="{342AEC4D-03C8-46DB-8B62-361BBF13A8AD}" destId="{D8766F81-AFCC-45C1-B6B6-B756C64D2C4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31888-FCE8-4CCD-AD68-CB3506525930}" type="doc">
      <dgm:prSet loTypeId="urn:microsoft.com/office/officeart/2005/8/layout/chevron2" loCatId="list" qsTypeId="urn:microsoft.com/office/officeart/2005/8/quickstyle/simple5" qsCatId="simple" csTypeId="urn:microsoft.com/office/officeart/2005/8/colors/accent1_4" csCatId="accent1" phldr="1"/>
      <dgm:spPr/>
      <dgm:t>
        <a:bodyPr/>
        <a:lstStyle/>
        <a:p>
          <a:endParaRPr lang="de-DE"/>
        </a:p>
      </dgm:t>
    </dgm:pt>
    <dgm:pt modelId="{06E33631-86C5-469F-A87C-C83FD8F045E1}">
      <dgm:prSet phldrT="[Text]"/>
      <dgm:spPr/>
      <dgm:t>
        <a:bodyPr/>
        <a:lstStyle/>
        <a:p>
          <a:r>
            <a:rPr lang="de-AT" dirty="0" smtClean="0"/>
            <a:t>Mobility </a:t>
          </a:r>
          <a:r>
            <a:rPr lang="de-AT" dirty="0" err="1" smtClean="0"/>
            <a:t>Exchanges</a:t>
          </a:r>
          <a:r>
            <a:rPr lang="de-AT" dirty="0" smtClean="0"/>
            <a:t/>
          </a:r>
          <a:br>
            <a:rPr lang="de-AT" dirty="0" smtClean="0"/>
          </a:br>
          <a:endParaRPr lang="de-DE" dirty="0"/>
        </a:p>
      </dgm:t>
    </dgm:pt>
    <dgm:pt modelId="{27F000CB-7667-4D5C-BEA3-0A5A6DA96654}" type="parTrans" cxnId="{6AD05896-524A-4236-8650-95B8740AF0B1}">
      <dgm:prSet/>
      <dgm:spPr/>
      <dgm:t>
        <a:bodyPr/>
        <a:lstStyle/>
        <a:p>
          <a:endParaRPr lang="de-DE"/>
        </a:p>
      </dgm:t>
    </dgm:pt>
    <dgm:pt modelId="{D0B8AE81-2EBF-4B97-A23A-7D6E20D8368D}" type="sibTrans" cxnId="{6AD05896-524A-4236-8650-95B8740AF0B1}">
      <dgm:prSet/>
      <dgm:spPr/>
      <dgm:t>
        <a:bodyPr/>
        <a:lstStyle/>
        <a:p>
          <a:endParaRPr lang="de-DE"/>
        </a:p>
      </dgm:t>
    </dgm:pt>
    <dgm:pt modelId="{A8EE648E-44BD-4DD2-8B04-85E93128F896}">
      <dgm:prSet phldrT="[Text]" custT="1"/>
      <dgm:spPr/>
      <dgm:t>
        <a:bodyPr/>
        <a:lstStyle/>
        <a:p>
          <a:r>
            <a:rPr lang="de-AT" sz="1600" dirty="0" err="1" smtClean="0">
              <a:latin typeface="+mj-lt"/>
            </a:rPr>
            <a:t>for</a:t>
          </a:r>
          <a:r>
            <a:rPr lang="de-AT" sz="1600" dirty="0" smtClean="0">
              <a:latin typeface="+mj-lt"/>
            </a:rPr>
            <a:t> </a:t>
          </a:r>
          <a:r>
            <a:rPr lang="de-AT" sz="1600" dirty="0" err="1" smtClean="0">
              <a:latin typeface="+mj-lt"/>
            </a:rPr>
            <a:t>students</a:t>
          </a:r>
          <a:r>
            <a:rPr lang="de-AT" sz="1600" dirty="0" smtClean="0">
              <a:latin typeface="+mj-lt"/>
            </a:rPr>
            <a:t>, </a:t>
          </a:r>
          <a:r>
            <a:rPr lang="de-AT" sz="1600" dirty="0" err="1" smtClean="0">
              <a:latin typeface="+mj-lt"/>
            </a:rPr>
            <a:t>young</a:t>
          </a:r>
          <a:r>
            <a:rPr lang="de-AT" sz="1600" dirty="0" smtClean="0">
              <a:latin typeface="+mj-lt"/>
            </a:rPr>
            <a:t> </a:t>
          </a:r>
          <a:r>
            <a:rPr lang="de-AT" sz="1600" dirty="0" err="1" smtClean="0">
              <a:latin typeface="+mj-lt"/>
            </a:rPr>
            <a:t>people</a:t>
          </a:r>
          <a:endParaRPr lang="de-DE" sz="1600" dirty="0">
            <a:latin typeface="+mj-lt"/>
          </a:endParaRPr>
        </a:p>
      </dgm:t>
    </dgm:pt>
    <dgm:pt modelId="{7DE18979-9E32-458C-A0DC-5B8DCD36F350}" type="parTrans" cxnId="{3D8DD13E-C324-4D83-8EFD-6A096BB209B6}">
      <dgm:prSet/>
      <dgm:spPr/>
      <dgm:t>
        <a:bodyPr/>
        <a:lstStyle/>
        <a:p>
          <a:endParaRPr lang="de-DE"/>
        </a:p>
      </dgm:t>
    </dgm:pt>
    <dgm:pt modelId="{E5CF6AA9-D3F0-44B5-9613-4D82C818D783}" type="sibTrans" cxnId="{3D8DD13E-C324-4D83-8EFD-6A096BB209B6}">
      <dgm:prSet/>
      <dgm:spPr/>
      <dgm:t>
        <a:bodyPr/>
        <a:lstStyle/>
        <a:p>
          <a:endParaRPr lang="de-DE"/>
        </a:p>
      </dgm:t>
    </dgm:pt>
    <dgm:pt modelId="{52D03BC6-9258-4B2B-9B0D-49645E0FC4CB}">
      <dgm:prSet phldrT="[Text]"/>
      <dgm:spPr/>
      <dgm:t>
        <a:bodyPr/>
        <a:lstStyle/>
        <a:p>
          <a:r>
            <a:rPr lang="de-AT" dirty="0" err="1" smtClean="0"/>
            <a:t>Cooperation</a:t>
          </a:r>
          <a:r>
            <a:rPr lang="de-AT" dirty="0" smtClean="0"/>
            <a:t> Projects</a:t>
          </a:r>
          <a:endParaRPr lang="de-DE" dirty="0"/>
        </a:p>
      </dgm:t>
    </dgm:pt>
    <dgm:pt modelId="{F2A002B7-5398-4B06-BCB6-E4BA5911D5F8}" type="parTrans" cxnId="{2CBC9D0C-3928-4060-9DCA-236C2A43E0A9}">
      <dgm:prSet/>
      <dgm:spPr/>
      <dgm:t>
        <a:bodyPr/>
        <a:lstStyle/>
        <a:p>
          <a:endParaRPr lang="de-DE"/>
        </a:p>
      </dgm:t>
    </dgm:pt>
    <dgm:pt modelId="{88EA7CDD-1DB0-495F-9954-9AAECB7D7E58}" type="sibTrans" cxnId="{2CBC9D0C-3928-4060-9DCA-236C2A43E0A9}">
      <dgm:prSet/>
      <dgm:spPr/>
      <dgm:t>
        <a:bodyPr/>
        <a:lstStyle/>
        <a:p>
          <a:endParaRPr lang="de-DE"/>
        </a:p>
      </dgm:t>
    </dgm:pt>
    <dgm:pt modelId="{C7923D80-9DD0-4D90-B1F4-D21F1D84C6F1}">
      <dgm:prSet phldrT="[Text]" custT="1"/>
      <dgm:spPr/>
      <dgm:t>
        <a:bodyPr/>
        <a:lstStyle/>
        <a:p>
          <a:r>
            <a:rPr lang="de-AT" sz="1600" dirty="0" err="1" smtClean="0">
              <a:latin typeface="+mj-lt"/>
            </a:rPr>
            <a:t>develop</a:t>
          </a:r>
          <a:r>
            <a:rPr lang="de-AT" sz="1600" dirty="0" smtClean="0">
              <a:latin typeface="+mj-lt"/>
            </a:rPr>
            <a:t>, </a:t>
          </a:r>
          <a:r>
            <a:rPr lang="de-AT" sz="1600" dirty="0" err="1" smtClean="0">
              <a:latin typeface="+mj-lt"/>
            </a:rPr>
            <a:t>transfer</a:t>
          </a:r>
          <a:r>
            <a:rPr lang="de-AT" sz="1600" dirty="0" smtClean="0">
              <a:latin typeface="+mj-lt"/>
            </a:rPr>
            <a:t> </a:t>
          </a:r>
          <a:r>
            <a:rPr lang="de-AT" sz="1600" dirty="0" err="1" smtClean="0">
              <a:latin typeface="+mj-lt"/>
            </a:rPr>
            <a:t>and</a:t>
          </a:r>
          <a:r>
            <a:rPr lang="de-AT" sz="1600" dirty="0" smtClean="0">
              <a:latin typeface="+mj-lt"/>
            </a:rPr>
            <a:t> </a:t>
          </a:r>
          <a:r>
            <a:rPr lang="de-AT" sz="1600" dirty="0" err="1" smtClean="0">
              <a:latin typeface="+mj-lt"/>
            </a:rPr>
            <a:t>implement</a:t>
          </a:r>
          <a:r>
            <a:rPr lang="de-AT" sz="1600" dirty="0" smtClean="0">
              <a:latin typeface="+mj-lt"/>
            </a:rPr>
            <a:t> innovative </a:t>
          </a:r>
          <a:r>
            <a:rPr lang="de-AT" sz="1600" dirty="0" err="1" smtClean="0">
              <a:latin typeface="+mj-lt"/>
            </a:rPr>
            <a:t>education</a:t>
          </a:r>
          <a:r>
            <a:rPr lang="de-AT" sz="1600" dirty="0" smtClean="0">
              <a:latin typeface="+mj-lt"/>
            </a:rPr>
            <a:t>, </a:t>
          </a:r>
          <a:r>
            <a:rPr lang="de-AT" sz="1600" dirty="0" err="1" smtClean="0">
              <a:latin typeface="+mj-lt"/>
            </a:rPr>
            <a:t>training</a:t>
          </a:r>
          <a:r>
            <a:rPr lang="de-AT" sz="1600" dirty="0" smtClean="0">
              <a:latin typeface="+mj-lt"/>
            </a:rPr>
            <a:t> </a:t>
          </a:r>
          <a:r>
            <a:rPr lang="de-AT" sz="1600" dirty="0" err="1" smtClean="0">
              <a:latin typeface="+mj-lt"/>
            </a:rPr>
            <a:t>and</a:t>
          </a:r>
          <a:r>
            <a:rPr lang="de-AT" sz="1600" dirty="0" smtClean="0">
              <a:latin typeface="+mj-lt"/>
            </a:rPr>
            <a:t> </a:t>
          </a:r>
          <a:r>
            <a:rPr lang="de-AT" sz="1600" dirty="0" err="1" smtClean="0">
              <a:latin typeface="+mj-lt"/>
            </a:rPr>
            <a:t>youth</a:t>
          </a:r>
          <a:r>
            <a:rPr lang="de-AT" sz="1600" dirty="0" smtClean="0">
              <a:latin typeface="+mj-lt"/>
            </a:rPr>
            <a:t> </a:t>
          </a:r>
          <a:r>
            <a:rPr lang="de-AT" sz="1600" dirty="0" err="1" smtClean="0">
              <a:latin typeface="+mj-lt"/>
            </a:rPr>
            <a:t>practices</a:t>
          </a:r>
          <a:endParaRPr lang="de-DE" sz="1600" dirty="0">
            <a:latin typeface="+mj-lt"/>
          </a:endParaRPr>
        </a:p>
      </dgm:t>
    </dgm:pt>
    <dgm:pt modelId="{D68725A4-55FD-43C3-A6A2-9B436277EBB3}" type="parTrans" cxnId="{A6C032F2-A9DF-4134-B59D-8E45126A6621}">
      <dgm:prSet/>
      <dgm:spPr/>
      <dgm:t>
        <a:bodyPr/>
        <a:lstStyle/>
        <a:p>
          <a:endParaRPr lang="de-DE"/>
        </a:p>
      </dgm:t>
    </dgm:pt>
    <dgm:pt modelId="{6EA5B8D8-63A1-44E5-9EDA-5C3583D5AB2E}" type="sibTrans" cxnId="{A6C032F2-A9DF-4134-B59D-8E45126A6621}">
      <dgm:prSet/>
      <dgm:spPr/>
      <dgm:t>
        <a:bodyPr/>
        <a:lstStyle/>
        <a:p>
          <a:endParaRPr lang="de-DE"/>
        </a:p>
      </dgm:t>
    </dgm:pt>
    <dgm:pt modelId="{38741BCA-8EBC-4D3C-B24B-9371A116C75A}">
      <dgm:prSet phldrT="[Text]"/>
      <dgm:spPr/>
      <dgm:t>
        <a:bodyPr/>
        <a:lstStyle/>
        <a:p>
          <a:r>
            <a:rPr lang="de-AT" dirty="0" err="1" smtClean="0"/>
            <a:t>Embracing</a:t>
          </a:r>
          <a:r>
            <a:rPr lang="de-AT" dirty="0" smtClean="0"/>
            <a:t> Sport</a:t>
          </a:r>
          <a:endParaRPr lang="de-DE" dirty="0"/>
        </a:p>
      </dgm:t>
    </dgm:pt>
    <dgm:pt modelId="{290E8020-66F1-44C4-AA6C-DA82FA02B660}" type="parTrans" cxnId="{0436907C-73CB-4595-8BC6-D1E6B8CCF3E1}">
      <dgm:prSet/>
      <dgm:spPr/>
      <dgm:t>
        <a:bodyPr/>
        <a:lstStyle/>
        <a:p>
          <a:endParaRPr lang="de-DE"/>
        </a:p>
      </dgm:t>
    </dgm:pt>
    <dgm:pt modelId="{A94633F1-B115-45D7-81FE-D49225E48E33}" type="sibTrans" cxnId="{0436907C-73CB-4595-8BC6-D1E6B8CCF3E1}">
      <dgm:prSet/>
      <dgm:spPr/>
      <dgm:t>
        <a:bodyPr/>
        <a:lstStyle/>
        <a:p>
          <a:endParaRPr lang="de-DE"/>
        </a:p>
      </dgm:t>
    </dgm:pt>
    <dgm:pt modelId="{F7D9B0F1-7FE2-49EE-883D-83C71F5294D9}">
      <dgm:prSet phldrT="[Text]" custT="1"/>
      <dgm:spPr/>
      <dgm:t>
        <a:bodyPr/>
        <a:lstStyle/>
        <a:p>
          <a:r>
            <a:rPr lang="de-AT" sz="1600" dirty="0" err="1" smtClean="0">
              <a:latin typeface="+mj-lt"/>
            </a:rPr>
            <a:t>support</a:t>
          </a:r>
          <a:r>
            <a:rPr lang="de-AT" sz="1600" dirty="0" smtClean="0">
              <a:latin typeface="+mj-lt"/>
            </a:rPr>
            <a:t> </a:t>
          </a:r>
          <a:r>
            <a:rPr lang="de-AT" sz="1600" dirty="0" err="1" smtClean="0">
              <a:latin typeface="+mj-lt"/>
            </a:rPr>
            <a:t>sport</a:t>
          </a:r>
          <a:r>
            <a:rPr lang="de-AT" sz="1600" dirty="0" smtClean="0">
              <a:latin typeface="+mj-lt"/>
            </a:rPr>
            <a:t> </a:t>
          </a:r>
          <a:r>
            <a:rPr lang="de-AT" sz="1600" dirty="0" err="1" smtClean="0">
              <a:latin typeface="+mj-lt"/>
            </a:rPr>
            <a:t>events</a:t>
          </a:r>
          <a:r>
            <a:rPr lang="de-AT" sz="1600" dirty="0" smtClean="0">
              <a:latin typeface="+mj-lt"/>
            </a:rPr>
            <a:t> </a:t>
          </a:r>
          <a:r>
            <a:rPr lang="de-AT" sz="1600" dirty="0" err="1" smtClean="0">
              <a:latin typeface="+mj-lt"/>
            </a:rPr>
            <a:t>and</a:t>
          </a:r>
          <a:r>
            <a:rPr lang="de-AT" sz="1600" dirty="0" smtClean="0">
              <a:latin typeface="+mj-lt"/>
            </a:rPr>
            <a:t> </a:t>
          </a:r>
          <a:r>
            <a:rPr lang="de-AT" sz="1600" dirty="0" err="1" smtClean="0">
              <a:latin typeface="+mj-lt"/>
            </a:rPr>
            <a:t>related</a:t>
          </a:r>
          <a:r>
            <a:rPr lang="de-AT" sz="1600" dirty="0" smtClean="0">
              <a:latin typeface="+mj-lt"/>
            </a:rPr>
            <a:t> </a:t>
          </a:r>
          <a:r>
            <a:rPr lang="de-AT" sz="1600" dirty="0" err="1" smtClean="0">
              <a:latin typeface="+mj-lt"/>
            </a:rPr>
            <a:t>partnerships</a:t>
          </a:r>
          <a:endParaRPr lang="de-DE" sz="1600" dirty="0">
            <a:latin typeface="+mj-lt"/>
          </a:endParaRPr>
        </a:p>
      </dgm:t>
    </dgm:pt>
    <dgm:pt modelId="{84A6CB0D-C6C6-4FFA-ADC4-189EBF777E7B}" type="parTrans" cxnId="{68C9A4DE-5232-40D7-8D59-2CABFC922F56}">
      <dgm:prSet/>
      <dgm:spPr/>
      <dgm:t>
        <a:bodyPr/>
        <a:lstStyle/>
        <a:p>
          <a:endParaRPr lang="de-DE"/>
        </a:p>
      </dgm:t>
    </dgm:pt>
    <dgm:pt modelId="{2E527994-F856-43C9-A00F-C14FBB095EBC}" type="sibTrans" cxnId="{68C9A4DE-5232-40D7-8D59-2CABFC922F56}">
      <dgm:prSet/>
      <dgm:spPr/>
      <dgm:t>
        <a:bodyPr/>
        <a:lstStyle/>
        <a:p>
          <a:endParaRPr lang="de-DE"/>
        </a:p>
      </dgm:t>
    </dgm:pt>
    <dgm:pt modelId="{861E0BDC-5625-422F-BE3D-8BB1788418C7}">
      <dgm:prSet phldrT="[Text]" custT="1"/>
      <dgm:spPr/>
      <dgm:t>
        <a:bodyPr/>
        <a:lstStyle/>
        <a:p>
          <a:r>
            <a:rPr lang="de-AT" sz="1600" dirty="0" err="1" smtClean="0">
              <a:latin typeface="+mj-lt"/>
            </a:rPr>
            <a:t>vocational</a:t>
          </a:r>
          <a:r>
            <a:rPr lang="de-AT" sz="1600" dirty="0" smtClean="0">
              <a:latin typeface="+mj-lt"/>
            </a:rPr>
            <a:t> </a:t>
          </a:r>
          <a:r>
            <a:rPr lang="de-AT" sz="1600" dirty="0" err="1" smtClean="0">
              <a:latin typeface="+mj-lt"/>
            </a:rPr>
            <a:t>training</a:t>
          </a:r>
          <a:r>
            <a:rPr lang="de-AT" sz="1600" dirty="0" smtClean="0">
              <a:latin typeface="+mj-lt"/>
            </a:rPr>
            <a:t> </a:t>
          </a:r>
          <a:r>
            <a:rPr lang="de-AT" sz="1600" dirty="0" err="1" smtClean="0">
              <a:latin typeface="+mj-lt"/>
            </a:rPr>
            <a:t>students</a:t>
          </a:r>
          <a:r>
            <a:rPr lang="de-AT" sz="1600" dirty="0" smtClean="0">
              <a:latin typeface="+mj-lt"/>
            </a:rPr>
            <a:t> </a:t>
          </a:r>
          <a:r>
            <a:rPr lang="de-AT" sz="1600" dirty="0" err="1" smtClean="0">
              <a:latin typeface="+mj-lt"/>
            </a:rPr>
            <a:t>and</a:t>
          </a:r>
          <a:r>
            <a:rPr lang="de-AT" sz="1600" dirty="0" smtClean="0">
              <a:latin typeface="+mj-lt"/>
            </a:rPr>
            <a:t> </a:t>
          </a:r>
          <a:r>
            <a:rPr lang="de-AT" sz="1600" dirty="0" err="1" smtClean="0">
              <a:latin typeface="+mj-lt"/>
            </a:rPr>
            <a:t>apprentices</a:t>
          </a:r>
          <a:r>
            <a:rPr lang="de-AT" sz="1600" dirty="0" smtClean="0">
              <a:latin typeface="+mj-lt"/>
            </a:rPr>
            <a:t>,</a:t>
          </a:r>
          <a:endParaRPr lang="de-DE" sz="1600" dirty="0">
            <a:latin typeface="+mj-lt"/>
          </a:endParaRPr>
        </a:p>
      </dgm:t>
    </dgm:pt>
    <dgm:pt modelId="{C785E766-3444-4DCD-AD7F-BE806C535236}" type="parTrans" cxnId="{12F964B1-7199-42F0-9383-ACE0269876BD}">
      <dgm:prSet/>
      <dgm:spPr/>
      <dgm:t>
        <a:bodyPr/>
        <a:lstStyle/>
        <a:p>
          <a:endParaRPr lang="de-DE"/>
        </a:p>
      </dgm:t>
    </dgm:pt>
    <dgm:pt modelId="{299EB07B-5699-4FBA-9595-6346F3A8E3DF}" type="sibTrans" cxnId="{12F964B1-7199-42F0-9383-ACE0269876BD}">
      <dgm:prSet/>
      <dgm:spPr/>
      <dgm:t>
        <a:bodyPr/>
        <a:lstStyle/>
        <a:p>
          <a:endParaRPr lang="de-DE"/>
        </a:p>
      </dgm:t>
    </dgm:pt>
    <dgm:pt modelId="{05C3CC44-271C-49CC-92C2-D58E7441E6D0}">
      <dgm:prSet phldrT="[Text]" custT="1"/>
      <dgm:spPr/>
      <dgm:t>
        <a:bodyPr/>
        <a:lstStyle/>
        <a:p>
          <a:r>
            <a:rPr lang="de-AT" sz="1600" dirty="0" err="1" smtClean="0">
              <a:latin typeface="+mj-lt"/>
            </a:rPr>
            <a:t>teachers</a:t>
          </a:r>
          <a:r>
            <a:rPr lang="de-AT" sz="1600" dirty="0" smtClean="0">
              <a:latin typeface="+mj-lt"/>
            </a:rPr>
            <a:t>, </a:t>
          </a:r>
          <a:r>
            <a:rPr lang="de-AT" sz="1600" dirty="0" err="1" smtClean="0">
              <a:latin typeface="+mj-lt"/>
            </a:rPr>
            <a:t>youth</a:t>
          </a:r>
          <a:r>
            <a:rPr lang="de-AT" sz="1600" dirty="0" smtClean="0">
              <a:latin typeface="+mj-lt"/>
            </a:rPr>
            <a:t> </a:t>
          </a:r>
          <a:r>
            <a:rPr lang="de-AT" sz="1600" dirty="0" err="1" smtClean="0">
              <a:latin typeface="+mj-lt"/>
            </a:rPr>
            <a:t>trainers</a:t>
          </a:r>
          <a:r>
            <a:rPr lang="de-AT" sz="1600" dirty="0" smtClean="0">
              <a:latin typeface="+mj-lt"/>
            </a:rPr>
            <a:t>, ...</a:t>
          </a:r>
          <a:endParaRPr lang="de-DE" sz="1600" dirty="0">
            <a:latin typeface="+mj-lt"/>
          </a:endParaRPr>
        </a:p>
      </dgm:t>
    </dgm:pt>
    <dgm:pt modelId="{B5237EA4-F937-4A3C-9BF6-9D8655615147}" type="parTrans" cxnId="{92034A53-EE9B-47D3-B1F9-661233C23337}">
      <dgm:prSet/>
      <dgm:spPr/>
      <dgm:t>
        <a:bodyPr/>
        <a:lstStyle/>
        <a:p>
          <a:endParaRPr lang="de-DE"/>
        </a:p>
      </dgm:t>
    </dgm:pt>
    <dgm:pt modelId="{BFFCEBEC-A127-4AD2-851C-25888A8BC106}" type="sibTrans" cxnId="{92034A53-EE9B-47D3-B1F9-661233C23337}">
      <dgm:prSet/>
      <dgm:spPr/>
      <dgm:t>
        <a:bodyPr/>
        <a:lstStyle/>
        <a:p>
          <a:endParaRPr lang="de-DE"/>
        </a:p>
      </dgm:t>
    </dgm:pt>
    <dgm:pt modelId="{74847E86-8352-42FD-ADBA-0473AF9F5D18}">
      <dgm:prSet custT="1"/>
      <dgm:spPr/>
      <dgm:t>
        <a:bodyPr/>
        <a:lstStyle/>
        <a:p>
          <a:r>
            <a:rPr lang="de-AT" sz="1600" dirty="0" err="1" smtClean="0">
              <a:latin typeface="+mj-lt"/>
            </a:rPr>
            <a:t>boosting</a:t>
          </a:r>
          <a:r>
            <a:rPr lang="de-AT" sz="1600" dirty="0" smtClean="0">
              <a:latin typeface="+mj-lt"/>
            </a:rPr>
            <a:t> </a:t>
          </a:r>
          <a:r>
            <a:rPr lang="de-AT" sz="1600" dirty="0" err="1" smtClean="0">
              <a:latin typeface="+mj-lt"/>
            </a:rPr>
            <a:t>employment</a:t>
          </a:r>
          <a:r>
            <a:rPr lang="de-AT" sz="1600" dirty="0" smtClean="0">
              <a:latin typeface="+mj-lt"/>
            </a:rPr>
            <a:t> </a:t>
          </a:r>
          <a:r>
            <a:rPr lang="de-AT" sz="1600" dirty="0" err="1" smtClean="0">
              <a:latin typeface="+mj-lt"/>
            </a:rPr>
            <a:t>and</a:t>
          </a:r>
          <a:r>
            <a:rPr lang="de-AT" sz="1600" dirty="0" smtClean="0">
              <a:latin typeface="+mj-lt"/>
            </a:rPr>
            <a:t> </a:t>
          </a:r>
          <a:r>
            <a:rPr lang="de-AT" sz="1600" dirty="0" err="1" smtClean="0">
              <a:latin typeface="+mj-lt"/>
            </a:rPr>
            <a:t>entrepreneurship</a:t>
          </a:r>
          <a:endParaRPr lang="de-AT" sz="1600" dirty="0">
            <a:latin typeface="+mj-lt"/>
          </a:endParaRPr>
        </a:p>
      </dgm:t>
    </dgm:pt>
    <dgm:pt modelId="{5F037C60-F32E-4482-8960-345A91E7ACAD}" type="parTrans" cxnId="{087B5301-1290-4ADF-9C86-D2FC7821DD65}">
      <dgm:prSet/>
      <dgm:spPr/>
      <dgm:t>
        <a:bodyPr/>
        <a:lstStyle/>
        <a:p>
          <a:endParaRPr lang="de-DE"/>
        </a:p>
      </dgm:t>
    </dgm:pt>
    <dgm:pt modelId="{E4E5FE36-203B-4862-A79A-019E467A79B4}" type="sibTrans" cxnId="{087B5301-1290-4ADF-9C86-D2FC7821DD65}">
      <dgm:prSet/>
      <dgm:spPr/>
      <dgm:t>
        <a:bodyPr/>
        <a:lstStyle/>
        <a:p>
          <a:endParaRPr lang="de-DE"/>
        </a:p>
      </dgm:t>
    </dgm:pt>
    <dgm:pt modelId="{5056F635-4B28-4662-B875-D4687D38820A}" type="pres">
      <dgm:prSet presAssocID="{01B31888-FCE8-4CCD-AD68-CB3506525930}" presName="linearFlow" presStyleCnt="0">
        <dgm:presLayoutVars>
          <dgm:dir/>
          <dgm:animLvl val="lvl"/>
          <dgm:resizeHandles val="exact"/>
        </dgm:presLayoutVars>
      </dgm:prSet>
      <dgm:spPr/>
      <dgm:t>
        <a:bodyPr/>
        <a:lstStyle/>
        <a:p>
          <a:endParaRPr lang="de-AT"/>
        </a:p>
      </dgm:t>
    </dgm:pt>
    <dgm:pt modelId="{670D0143-56D4-4F6A-B184-1B428460819A}" type="pres">
      <dgm:prSet presAssocID="{06E33631-86C5-469F-A87C-C83FD8F045E1}" presName="composite" presStyleCnt="0"/>
      <dgm:spPr/>
    </dgm:pt>
    <dgm:pt modelId="{4D721709-DDA9-429D-A2E9-7DDFB3810C1D}" type="pres">
      <dgm:prSet presAssocID="{06E33631-86C5-469F-A87C-C83FD8F045E1}" presName="parentText" presStyleLbl="alignNode1" presStyleIdx="0" presStyleCnt="3" custLinFactX="-100000" custLinFactNeighborX="-107749" custLinFactNeighborY="-8796">
        <dgm:presLayoutVars>
          <dgm:chMax val="1"/>
          <dgm:bulletEnabled val="1"/>
        </dgm:presLayoutVars>
      </dgm:prSet>
      <dgm:spPr/>
      <dgm:t>
        <a:bodyPr/>
        <a:lstStyle/>
        <a:p>
          <a:endParaRPr lang="de-DE"/>
        </a:p>
      </dgm:t>
    </dgm:pt>
    <dgm:pt modelId="{B32CEFA8-710B-46FE-AF4F-A2A1FD1C7E01}" type="pres">
      <dgm:prSet presAssocID="{06E33631-86C5-469F-A87C-C83FD8F045E1}" presName="descendantText" presStyleLbl="alignAcc1" presStyleIdx="0" presStyleCnt="3">
        <dgm:presLayoutVars>
          <dgm:bulletEnabled val="1"/>
        </dgm:presLayoutVars>
      </dgm:prSet>
      <dgm:spPr/>
      <dgm:t>
        <a:bodyPr/>
        <a:lstStyle/>
        <a:p>
          <a:endParaRPr lang="de-DE"/>
        </a:p>
      </dgm:t>
    </dgm:pt>
    <dgm:pt modelId="{5811624A-7584-4E38-A967-DFF75895FEB4}" type="pres">
      <dgm:prSet presAssocID="{D0B8AE81-2EBF-4B97-A23A-7D6E20D8368D}" presName="sp" presStyleCnt="0"/>
      <dgm:spPr/>
    </dgm:pt>
    <dgm:pt modelId="{5AD8D3C6-A088-406A-B44D-1534F3B51330}" type="pres">
      <dgm:prSet presAssocID="{52D03BC6-9258-4B2B-9B0D-49645E0FC4CB}" presName="composite" presStyleCnt="0"/>
      <dgm:spPr/>
    </dgm:pt>
    <dgm:pt modelId="{9CEA65B8-FE95-40D0-9C1C-CA5C98E8EE8F}" type="pres">
      <dgm:prSet presAssocID="{52D03BC6-9258-4B2B-9B0D-49645E0FC4CB}" presName="parentText" presStyleLbl="alignNode1" presStyleIdx="1" presStyleCnt="3">
        <dgm:presLayoutVars>
          <dgm:chMax val="1"/>
          <dgm:bulletEnabled val="1"/>
        </dgm:presLayoutVars>
      </dgm:prSet>
      <dgm:spPr/>
      <dgm:t>
        <a:bodyPr/>
        <a:lstStyle/>
        <a:p>
          <a:endParaRPr lang="de-DE"/>
        </a:p>
      </dgm:t>
    </dgm:pt>
    <dgm:pt modelId="{23836417-39C8-4718-B224-A624C47CFCC8}" type="pres">
      <dgm:prSet presAssocID="{52D03BC6-9258-4B2B-9B0D-49645E0FC4CB}" presName="descendantText" presStyleLbl="alignAcc1" presStyleIdx="1" presStyleCnt="3">
        <dgm:presLayoutVars>
          <dgm:bulletEnabled val="1"/>
        </dgm:presLayoutVars>
      </dgm:prSet>
      <dgm:spPr/>
      <dgm:t>
        <a:bodyPr/>
        <a:lstStyle/>
        <a:p>
          <a:endParaRPr lang="de-DE"/>
        </a:p>
      </dgm:t>
    </dgm:pt>
    <dgm:pt modelId="{E81EE60F-D703-40AA-B48E-855E1BE388F6}" type="pres">
      <dgm:prSet presAssocID="{88EA7CDD-1DB0-495F-9954-9AAECB7D7E58}" presName="sp" presStyleCnt="0"/>
      <dgm:spPr/>
    </dgm:pt>
    <dgm:pt modelId="{2CEDE9A7-6B65-40F1-9403-AB01077F9CC8}" type="pres">
      <dgm:prSet presAssocID="{38741BCA-8EBC-4D3C-B24B-9371A116C75A}" presName="composite" presStyleCnt="0"/>
      <dgm:spPr/>
    </dgm:pt>
    <dgm:pt modelId="{2DBD5147-9BE9-4147-9A27-9035819154AF}" type="pres">
      <dgm:prSet presAssocID="{38741BCA-8EBC-4D3C-B24B-9371A116C75A}" presName="parentText" presStyleLbl="alignNode1" presStyleIdx="2" presStyleCnt="3">
        <dgm:presLayoutVars>
          <dgm:chMax val="1"/>
          <dgm:bulletEnabled val="1"/>
        </dgm:presLayoutVars>
      </dgm:prSet>
      <dgm:spPr/>
      <dgm:t>
        <a:bodyPr/>
        <a:lstStyle/>
        <a:p>
          <a:endParaRPr lang="de-DE"/>
        </a:p>
      </dgm:t>
    </dgm:pt>
    <dgm:pt modelId="{688D9544-9DA5-408A-82AA-5E7FF25A628D}" type="pres">
      <dgm:prSet presAssocID="{38741BCA-8EBC-4D3C-B24B-9371A116C75A}" presName="descendantText" presStyleLbl="alignAcc1" presStyleIdx="2" presStyleCnt="3">
        <dgm:presLayoutVars>
          <dgm:bulletEnabled val="1"/>
        </dgm:presLayoutVars>
      </dgm:prSet>
      <dgm:spPr/>
      <dgm:t>
        <a:bodyPr/>
        <a:lstStyle/>
        <a:p>
          <a:endParaRPr lang="de-DE"/>
        </a:p>
      </dgm:t>
    </dgm:pt>
  </dgm:ptLst>
  <dgm:cxnLst>
    <dgm:cxn modelId="{F8C14134-6AD9-4BF0-A8B1-A7B6D9E52F57}" type="presOf" srcId="{F7D9B0F1-7FE2-49EE-883D-83C71F5294D9}" destId="{688D9544-9DA5-408A-82AA-5E7FF25A628D}" srcOrd="0" destOrd="0" presId="urn:microsoft.com/office/officeart/2005/8/layout/chevron2"/>
    <dgm:cxn modelId="{6AD05896-524A-4236-8650-95B8740AF0B1}" srcId="{01B31888-FCE8-4CCD-AD68-CB3506525930}" destId="{06E33631-86C5-469F-A87C-C83FD8F045E1}" srcOrd="0" destOrd="0" parTransId="{27F000CB-7667-4D5C-BEA3-0A5A6DA96654}" sibTransId="{D0B8AE81-2EBF-4B97-A23A-7D6E20D8368D}"/>
    <dgm:cxn modelId="{087B5301-1290-4ADF-9C86-D2FC7821DD65}" srcId="{52D03BC6-9258-4B2B-9B0D-49645E0FC4CB}" destId="{74847E86-8352-42FD-ADBA-0473AF9F5D18}" srcOrd="1" destOrd="0" parTransId="{5F037C60-F32E-4482-8960-345A91E7ACAD}" sibTransId="{E4E5FE36-203B-4862-A79A-019E467A79B4}"/>
    <dgm:cxn modelId="{D238070F-C441-4DAC-A827-BFD8255B3823}" type="presOf" srcId="{01B31888-FCE8-4CCD-AD68-CB3506525930}" destId="{5056F635-4B28-4662-B875-D4687D38820A}" srcOrd="0" destOrd="0" presId="urn:microsoft.com/office/officeart/2005/8/layout/chevron2"/>
    <dgm:cxn modelId="{77FDDEB3-2E27-448F-8EDD-08569A8EC741}" type="presOf" srcId="{861E0BDC-5625-422F-BE3D-8BB1788418C7}" destId="{B32CEFA8-710B-46FE-AF4F-A2A1FD1C7E01}" srcOrd="0" destOrd="1" presId="urn:microsoft.com/office/officeart/2005/8/layout/chevron2"/>
    <dgm:cxn modelId="{FE9ED347-FAC8-4855-AF1E-B278FEDA9E26}" type="presOf" srcId="{38741BCA-8EBC-4D3C-B24B-9371A116C75A}" destId="{2DBD5147-9BE9-4147-9A27-9035819154AF}" srcOrd="0" destOrd="0" presId="urn:microsoft.com/office/officeart/2005/8/layout/chevron2"/>
    <dgm:cxn modelId="{12F964B1-7199-42F0-9383-ACE0269876BD}" srcId="{06E33631-86C5-469F-A87C-C83FD8F045E1}" destId="{861E0BDC-5625-422F-BE3D-8BB1788418C7}" srcOrd="1" destOrd="0" parTransId="{C785E766-3444-4DCD-AD7F-BE806C535236}" sibTransId="{299EB07B-5699-4FBA-9595-6346F3A8E3DF}"/>
    <dgm:cxn modelId="{2CBC9D0C-3928-4060-9DCA-236C2A43E0A9}" srcId="{01B31888-FCE8-4CCD-AD68-CB3506525930}" destId="{52D03BC6-9258-4B2B-9B0D-49645E0FC4CB}" srcOrd="1" destOrd="0" parTransId="{F2A002B7-5398-4B06-BCB6-E4BA5911D5F8}" sibTransId="{88EA7CDD-1DB0-495F-9954-9AAECB7D7E58}"/>
    <dgm:cxn modelId="{A6C032F2-A9DF-4134-B59D-8E45126A6621}" srcId="{52D03BC6-9258-4B2B-9B0D-49645E0FC4CB}" destId="{C7923D80-9DD0-4D90-B1F4-D21F1D84C6F1}" srcOrd="0" destOrd="0" parTransId="{D68725A4-55FD-43C3-A6A2-9B436277EBB3}" sibTransId="{6EA5B8D8-63A1-44E5-9EDA-5C3583D5AB2E}"/>
    <dgm:cxn modelId="{C5E18F9F-9392-4942-BA59-03A8D56E7834}" type="presOf" srcId="{52D03BC6-9258-4B2B-9B0D-49645E0FC4CB}" destId="{9CEA65B8-FE95-40D0-9C1C-CA5C98E8EE8F}" srcOrd="0" destOrd="0" presId="urn:microsoft.com/office/officeart/2005/8/layout/chevron2"/>
    <dgm:cxn modelId="{0436907C-73CB-4595-8BC6-D1E6B8CCF3E1}" srcId="{01B31888-FCE8-4CCD-AD68-CB3506525930}" destId="{38741BCA-8EBC-4D3C-B24B-9371A116C75A}" srcOrd="2" destOrd="0" parTransId="{290E8020-66F1-44C4-AA6C-DA82FA02B660}" sibTransId="{A94633F1-B115-45D7-81FE-D49225E48E33}"/>
    <dgm:cxn modelId="{3D8DD13E-C324-4D83-8EFD-6A096BB209B6}" srcId="{06E33631-86C5-469F-A87C-C83FD8F045E1}" destId="{A8EE648E-44BD-4DD2-8B04-85E93128F896}" srcOrd="0" destOrd="0" parTransId="{7DE18979-9E32-458C-A0DC-5B8DCD36F350}" sibTransId="{E5CF6AA9-D3F0-44B5-9613-4D82C818D783}"/>
    <dgm:cxn modelId="{EF28FAD5-E66C-41A2-9B2B-EE421CD0D196}" type="presOf" srcId="{06E33631-86C5-469F-A87C-C83FD8F045E1}" destId="{4D721709-DDA9-429D-A2E9-7DDFB3810C1D}" srcOrd="0" destOrd="0" presId="urn:microsoft.com/office/officeart/2005/8/layout/chevron2"/>
    <dgm:cxn modelId="{92034A53-EE9B-47D3-B1F9-661233C23337}" srcId="{06E33631-86C5-469F-A87C-C83FD8F045E1}" destId="{05C3CC44-271C-49CC-92C2-D58E7441E6D0}" srcOrd="2" destOrd="0" parTransId="{B5237EA4-F937-4A3C-9BF6-9D8655615147}" sibTransId="{BFFCEBEC-A127-4AD2-851C-25888A8BC106}"/>
    <dgm:cxn modelId="{51376C7A-1EFA-4792-85B6-0A8745A3F577}" type="presOf" srcId="{C7923D80-9DD0-4D90-B1F4-D21F1D84C6F1}" destId="{23836417-39C8-4718-B224-A624C47CFCC8}" srcOrd="0" destOrd="0" presId="urn:microsoft.com/office/officeart/2005/8/layout/chevron2"/>
    <dgm:cxn modelId="{68C9A4DE-5232-40D7-8D59-2CABFC922F56}" srcId="{38741BCA-8EBC-4D3C-B24B-9371A116C75A}" destId="{F7D9B0F1-7FE2-49EE-883D-83C71F5294D9}" srcOrd="0" destOrd="0" parTransId="{84A6CB0D-C6C6-4FFA-ADC4-189EBF777E7B}" sibTransId="{2E527994-F856-43C9-A00F-C14FBB095EBC}"/>
    <dgm:cxn modelId="{31627691-F352-4EB0-B4DD-E3DE1A521B16}" type="presOf" srcId="{A8EE648E-44BD-4DD2-8B04-85E93128F896}" destId="{B32CEFA8-710B-46FE-AF4F-A2A1FD1C7E01}" srcOrd="0" destOrd="0" presId="urn:microsoft.com/office/officeart/2005/8/layout/chevron2"/>
    <dgm:cxn modelId="{ECC2653F-6AA7-4584-A80C-04380564749A}" type="presOf" srcId="{05C3CC44-271C-49CC-92C2-D58E7441E6D0}" destId="{B32CEFA8-710B-46FE-AF4F-A2A1FD1C7E01}" srcOrd="0" destOrd="2" presId="urn:microsoft.com/office/officeart/2005/8/layout/chevron2"/>
    <dgm:cxn modelId="{F5A791CC-9EF4-4297-BBC6-3611E46DEFA9}" type="presOf" srcId="{74847E86-8352-42FD-ADBA-0473AF9F5D18}" destId="{23836417-39C8-4718-B224-A624C47CFCC8}" srcOrd="0" destOrd="1" presId="urn:microsoft.com/office/officeart/2005/8/layout/chevron2"/>
    <dgm:cxn modelId="{8374FC3D-9207-42E1-A232-6AB043442253}" type="presParOf" srcId="{5056F635-4B28-4662-B875-D4687D38820A}" destId="{670D0143-56D4-4F6A-B184-1B428460819A}" srcOrd="0" destOrd="0" presId="urn:microsoft.com/office/officeart/2005/8/layout/chevron2"/>
    <dgm:cxn modelId="{EB07DE14-70C3-49A3-9DB7-CAC4DD95B9BA}" type="presParOf" srcId="{670D0143-56D4-4F6A-B184-1B428460819A}" destId="{4D721709-DDA9-429D-A2E9-7DDFB3810C1D}" srcOrd="0" destOrd="0" presId="urn:microsoft.com/office/officeart/2005/8/layout/chevron2"/>
    <dgm:cxn modelId="{F453D1F4-8F3D-4281-873D-F371183DAAB4}" type="presParOf" srcId="{670D0143-56D4-4F6A-B184-1B428460819A}" destId="{B32CEFA8-710B-46FE-AF4F-A2A1FD1C7E01}" srcOrd="1" destOrd="0" presId="urn:microsoft.com/office/officeart/2005/8/layout/chevron2"/>
    <dgm:cxn modelId="{1A812E0E-50AF-4AFB-8EDB-BC6F64B503E6}" type="presParOf" srcId="{5056F635-4B28-4662-B875-D4687D38820A}" destId="{5811624A-7584-4E38-A967-DFF75895FEB4}" srcOrd="1" destOrd="0" presId="urn:microsoft.com/office/officeart/2005/8/layout/chevron2"/>
    <dgm:cxn modelId="{2A3CA534-CFEF-4479-98B7-3D0380CBAFC5}" type="presParOf" srcId="{5056F635-4B28-4662-B875-D4687D38820A}" destId="{5AD8D3C6-A088-406A-B44D-1534F3B51330}" srcOrd="2" destOrd="0" presId="urn:microsoft.com/office/officeart/2005/8/layout/chevron2"/>
    <dgm:cxn modelId="{4295246C-334F-41D3-AFB4-3F2C85E065F9}" type="presParOf" srcId="{5AD8D3C6-A088-406A-B44D-1534F3B51330}" destId="{9CEA65B8-FE95-40D0-9C1C-CA5C98E8EE8F}" srcOrd="0" destOrd="0" presId="urn:microsoft.com/office/officeart/2005/8/layout/chevron2"/>
    <dgm:cxn modelId="{48255795-866A-4A86-8D76-17B54CFFF800}" type="presParOf" srcId="{5AD8D3C6-A088-406A-B44D-1534F3B51330}" destId="{23836417-39C8-4718-B224-A624C47CFCC8}" srcOrd="1" destOrd="0" presId="urn:microsoft.com/office/officeart/2005/8/layout/chevron2"/>
    <dgm:cxn modelId="{1FE876C8-DA69-4F58-A042-DE6CCEE6F308}" type="presParOf" srcId="{5056F635-4B28-4662-B875-D4687D38820A}" destId="{E81EE60F-D703-40AA-B48E-855E1BE388F6}" srcOrd="3" destOrd="0" presId="urn:microsoft.com/office/officeart/2005/8/layout/chevron2"/>
    <dgm:cxn modelId="{B42A1AA4-9FA7-4704-9F60-3BB0CEF9D12C}" type="presParOf" srcId="{5056F635-4B28-4662-B875-D4687D38820A}" destId="{2CEDE9A7-6B65-40F1-9403-AB01077F9CC8}" srcOrd="4" destOrd="0" presId="urn:microsoft.com/office/officeart/2005/8/layout/chevron2"/>
    <dgm:cxn modelId="{5E3CE064-A8B1-4778-B569-E166A0E5C6CB}" type="presParOf" srcId="{2CEDE9A7-6B65-40F1-9403-AB01077F9CC8}" destId="{2DBD5147-9BE9-4147-9A27-9035819154AF}" srcOrd="0" destOrd="0" presId="urn:microsoft.com/office/officeart/2005/8/layout/chevron2"/>
    <dgm:cxn modelId="{73C5DACD-E1AE-4AE9-B495-10F3235244B7}" type="presParOf" srcId="{2CEDE9A7-6B65-40F1-9403-AB01077F9CC8}" destId="{688D9544-9DA5-408A-82AA-5E7FF25A628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4584E6-1055-40D2-AA5A-8CA325BD0A1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de-DE"/>
        </a:p>
      </dgm:t>
    </dgm:pt>
    <dgm:pt modelId="{216FD4B4-FA72-4E65-B523-7718EEA7C0ED}">
      <dgm:prSet phldrT="[Text]"/>
      <dgm:spPr/>
      <dgm:t>
        <a:bodyPr/>
        <a:lstStyle/>
        <a:p>
          <a:r>
            <a:rPr lang="en-US" b="0" i="0" dirty="0" smtClean="0">
              <a:latin typeface="+mj-lt"/>
            </a:rPr>
            <a:t>Strategic Partnerships in the field of education, training and youth</a:t>
          </a:r>
        </a:p>
      </dgm:t>
    </dgm:pt>
    <dgm:pt modelId="{9BDE7FA2-AB22-486E-8247-62CD0A46EA7D}" type="parTrans" cxnId="{3F87A4ED-8529-4BD3-84BB-1F4420CF6F7E}">
      <dgm:prSet/>
      <dgm:spPr/>
      <dgm:t>
        <a:bodyPr/>
        <a:lstStyle/>
        <a:p>
          <a:endParaRPr lang="de-DE"/>
        </a:p>
      </dgm:t>
    </dgm:pt>
    <dgm:pt modelId="{38991688-B9EC-4156-85DD-001F326AF42C}" type="sibTrans" cxnId="{3F87A4ED-8529-4BD3-84BB-1F4420CF6F7E}">
      <dgm:prSet/>
      <dgm:spPr/>
      <dgm:t>
        <a:bodyPr/>
        <a:lstStyle/>
        <a:p>
          <a:endParaRPr lang="de-DE"/>
        </a:p>
      </dgm:t>
    </dgm:pt>
    <dgm:pt modelId="{54BF851F-4D02-42AD-B2D2-29BD291D05FF}">
      <dgm:prSet phldrT="[Text]"/>
      <dgm:spPr/>
      <dgm:t>
        <a:bodyPr/>
        <a:lstStyle/>
        <a:p>
          <a:r>
            <a:rPr lang="en-US" dirty="0" smtClean="0">
              <a:latin typeface="+mj-lt"/>
            </a:rPr>
            <a:t>Knowledge Alliances – European Universities</a:t>
          </a:r>
          <a:endParaRPr lang="de-DE" dirty="0">
            <a:latin typeface="+mj-lt"/>
          </a:endParaRPr>
        </a:p>
      </dgm:t>
    </dgm:pt>
    <dgm:pt modelId="{27B0D1FC-2125-4067-B89D-FBB3416BC82E}" type="parTrans" cxnId="{40D91E75-5686-4534-B618-1D757D706545}">
      <dgm:prSet/>
      <dgm:spPr/>
      <dgm:t>
        <a:bodyPr/>
        <a:lstStyle/>
        <a:p>
          <a:endParaRPr lang="de-DE"/>
        </a:p>
      </dgm:t>
    </dgm:pt>
    <dgm:pt modelId="{5FF735FF-57FF-44EE-8BE5-1AC5738C309E}" type="sibTrans" cxnId="{40D91E75-5686-4534-B618-1D757D706545}">
      <dgm:prSet/>
      <dgm:spPr/>
      <dgm:t>
        <a:bodyPr/>
        <a:lstStyle/>
        <a:p>
          <a:endParaRPr lang="de-DE"/>
        </a:p>
      </dgm:t>
    </dgm:pt>
    <dgm:pt modelId="{72E46602-7041-43EE-9841-507EA44CE9D1}">
      <dgm:prSet phldrT="[Text]"/>
      <dgm:spPr/>
      <dgm:t>
        <a:bodyPr/>
        <a:lstStyle/>
        <a:p>
          <a:r>
            <a:rPr lang="en-US" b="0" dirty="0" smtClean="0">
              <a:latin typeface="+mj-lt"/>
            </a:rPr>
            <a:t>Sector Skills Alliances		</a:t>
          </a:r>
          <a:endParaRPr lang="de-DE" b="0" dirty="0">
            <a:latin typeface="+mj-lt"/>
          </a:endParaRPr>
        </a:p>
      </dgm:t>
    </dgm:pt>
    <dgm:pt modelId="{72A22571-0196-4794-A22B-E7C927F0DCAE}" type="parTrans" cxnId="{E3551AA4-B550-42CA-A2C9-8F31DD4264C1}">
      <dgm:prSet/>
      <dgm:spPr/>
      <dgm:t>
        <a:bodyPr/>
        <a:lstStyle/>
        <a:p>
          <a:endParaRPr lang="de-DE"/>
        </a:p>
      </dgm:t>
    </dgm:pt>
    <dgm:pt modelId="{A966D8DE-74D0-4AC2-A82B-36F47394A3E6}" type="sibTrans" cxnId="{E3551AA4-B550-42CA-A2C9-8F31DD4264C1}">
      <dgm:prSet/>
      <dgm:spPr/>
      <dgm:t>
        <a:bodyPr/>
        <a:lstStyle/>
        <a:p>
          <a:endParaRPr lang="de-DE"/>
        </a:p>
      </dgm:t>
    </dgm:pt>
    <dgm:pt modelId="{04C85833-D82D-447D-B6B9-990538037848}">
      <dgm:prSet/>
      <dgm:spPr/>
      <dgm:t>
        <a:bodyPr/>
        <a:lstStyle/>
        <a:p>
          <a:r>
            <a:rPr lang="en-US" dirty="0" smtClean="0">
              <a:latin typeface="+mj-lt"/>
            </a:rPr>
            <a:t>Capacity Building in the field of higher education</a:t>
          </a:r>
          <a:endParaRPr lang="en-US" dirty="0">
            <a:latin typeface="+mj-lt"/>
          </a:endParaRPr>
        </a:p>
      </dgm:t>
    </dgm:pt>
    <dgm:pt modelId="{11759C2E-A75C-414F-81D5-A2370830616B}" type="parTrans" cxnId="{C012D3E2-1424-41DE-B483-443287DDC00F}">
      <dgm:prSet/>
      <dgm:spPr/>
      <dgm:t>
        <a:bodyPr/>
        <a:lstStyle/>
        <a:p>
          <a:endParaRPr lang="de-DE"/>
        </a:p>
      </dgm:t>
    </dgm:pt>
    <dgm:pt modelId="{C8DBBDB3-46E3-4EAD-A304-7D6D208C408C}" type="sibTrans" cxnId="{C012D3E2-1424-41DE-B483-443287DDC00F}">
      <dgm:prSet/>
      <dgm:spPr/>
      <dgm:t>
        <a:bodyPr/>
        <a:lstStyle/>
        <a:p>
          <a:endParaRPr lang="de-DE"/>
        </a:p>
      </dgm:t>
    </dgm:pt>
    <dgm:pt modelId="{3CA421E1-B3E2-48DF-B2FF-CF56604C1E06}">
      <dgm:prSet/>
      <dgm:spPr/>
      <dgm:t>
        <a:bodyPr/>
        <a:lstStyle/>
        <a:p>
          <a:r>
            <a:rPr lang="en-US" b="0" dirty="0" smtClean="0">
              <a:latin typeface="+mj-lt"/>
            </a:rPr>
            <a:t>Capacity Building in the field of youth</a:t>
          </a:r>
          <a:endParaRPr lang="en-US" b="0" dirty="0">
            <a:latin typeface="+mj-lt"/>
          </a:endParaRPr>
        </a:p>
      </dgm:t>
    </dgm:pt>
    <dgm:pt modelId="{6475AC09-C451-431C-A496-90A59AE62694}" type="parTrans" cxnId="{2EFF4CF4-67C1-4873-AB97-85276FD3063D}">
      <dgm:prSet/>
      <dgm:spPr/>
      <dgm:t>
        <a:bodyPr/>
        <a:lstStyle/>
        <a:p>
          <a:endParaRPr lang="de-DE"/>
        </a:p>
      </dgm:t>
    </dgm:pt>
    <dgm:pt modelId="{7E916B7B-0B4C-4D5D-85DB-5D0F03AB1C90}" type="sibTrans" cxnId="{2EFF4CF4-67C1-4873-AB97-85276FD3063D}">
      <dgm:prSet/>
      <dgm:spPr/>
      <dgm:t>
        <a:bodyPr/>
        <a:lstStyle/>
        <a:p>
          <a:endParaRPr lang="de-DE"/>
        </a:p>
      </dgm:t>
    </dgm:pt>
    <dgm:pt modelId="{C36AC065-7AA8-4FAE-82CF-F6AD5DCDA922}" type="pres">
      <dgm:prSet presAssocID="{C94584E6-1055-40D2-AA5A-8CA325BD0A13}" presName="Name0" presStyleCnt="0">
        <dgm:presLayoutVars>
          <dgm:chMax val="7"/>
          <dgm:chPref val="7"/>
          <dgm:dir/>
        </dgm:presLayoutVars>
      </dgm:prSet>
      <dgm:spPr/>
      <dgm:t>
        <a:bodyPr/>
        <a:lstStyle/>
        <a:p>
          <a:endParaRPr lang="de-AT"/>
        </a:p>
      </dgm:t>
    </dgm:pt>
    <dgm:pt modelId="{038BC9ED-C765-4321-A056-26EEC209DF6D}" type="pres">
      <dgm:prSet presAssocID="{C94584E6-1055-40D2-AA5A-8CA325BD0A13}" presName="Name1" presStyleCnt="0"/>
      <dgm:spPr/>
    </dgm:pt>
    <dgm:pt modelId="{EA49DFB2-B0DE-466A-BE27-7B4E0D24F022}" type="pres">
      <dgm:prSet presAssocID="{C94584E6-1055-40D2-AA5A-8CA325BD0A13}" presName="cycle" presStyleCnt="0"/>
      <dgm:spPr/>
    </dgm:pt>
    <dgm:pt modelId="{782DE0EF-3CFD-436E-80A7-00CED24488B4}" type="pres">
      <dgm:prSet presAssocID="{C94584E6-1055-40D2-AA5A-8CA325BD0A13}" presName="srcNode" presStyleLbl="node1" presStyleIdx="0" presStyleCnt="5"/>
      <dgm:spPr/>
    </dgm:pt>
    <dgm:pt modelId="{0E09ED63-02AD-493C-8DD6-808BD06D2AD1}" type="pres">
      <dgm:prSet presAssocID="{C94584E6-1055-40D2-AA5A-8CA325BD0A13}" presName="conn" presStyleLbl="parChTrans1D2" presStyleIdx="0" presStyleCnt="1"/>
      <dgm:spPr/>
      <dgm:t>
        <a:bodyPr/>
        <a:lstStyle/>
        <a:p>
          <a:endParaRPr lang="de-AT"/>
        </a:p>
      </dgm:t>
    </dgm:pt>
    <dgm:pt modelId="{1F6778AF-078E-4154-B71C-EA7C6D0178D1}" type="pres">
      <dgm:prSet presAssocID="{C94584E6-1055-40D2-AA5A-8CA325BD0A13}" presName="extraNode" presStyleLbl="node1" presStyleIdx="0" presStyleCnt="5"/>
      <dgm:spPr/>
    </dgm:pt>
    <dgm:pt modelId="{25890007-6487-49E0-9245-2993CDD1D38A}" type="pres">
      <dgm:prSet presAssocID="{C94584E6-1055-40D2-AA5A-8CA325BD0A13}" presName="dstNode" presStyleLbl="node1" presStyleIdx="0" presStyleCnt="5"/>
      <dgm:spPr/>
    </dgm:pt>
    <dgm:pt modelId="{6D07EA78-41DD-42FD-9BEE-72DFD8E6969E}" type="pres">
      <dgm:prSet presAssocID="{216FD4B4-FA72-4E65-B523-7718EEA7C0ED}" presName="text_1" presStyleLbl="node1" presStyleIdx="0" presStyleCnt="5">
        <dgm:presLayoutVars>
          <dgm:bulletEnabled val="1"/>
        </dgm:presLayoutVars>
      </dgm:prSet>
      <dgm:spPr/>
      <dgm:t>
        <a:bodyPr/>
        <a:lstStyle/>
        <a:p>
          <a:endParaRPr lang="de-DE"/>
        </a:p>
      </dgm:t>
    </dgm:pt>
    <dgm:pt modelId="{F0A66CA4-2B4D-4E5F-89A6-800709E5ACE1}" type="pres">
      <dgm:prSet presAssocID="{216FD4B4-FA72-4E65-B523-7718EEA7C0ED}" presName="accent_1" presStyleCnt="0"/>
      <dgm:spPr/>
    </dgm:pt>
    <dgm:pt modelId="{9AA209B8-227C-4311-ABEC-0AEBE21A4D99}" type="pres">
      <dgm:prSet presAssocID="{216FD4B4-FA72-4E65-B523-7718EEA7C0ED}" presName="accentRepeatNode" presStyleLbl="solidFgAcc1" presStyleIdx="0" presStyleCnt="5"/>
      <dgm:spPr/>
    </dgm:pt>
    <dgm:pt modelId="{42A08574-F14C-40D1-8040-E054C12CE500}" type="pres">
      <dgm:prSet presAssocID="{54BF851F-4D02-42AD-B2D2-29BD291D05FF}" presName="text_2" presStyleLbl="node1" presStyleIdx="1" presStyleCnt="5">
        <dgm:presLayoutVars>
          <dgm:bulletEnabled val="1"/>
        </dgm:presLayoutVars>
      </dgm:prSet>
      <dgm:spPr/>
      <dgm:t>
        <a:bodyPr/>
        <a:lstStyle/>
        <a:p>
          <a:endParaRPr lang="de-DE"/>
        </a:p>
      </dgm:t>
    </dgm:pt>
    <dgm:pt modelId="{BA8E7D72-ECB4-4BC6-A544-B8BCC5F9FF41}" type="pres">
      <dgm:prSet presAssocID="{54BF851F-4D02-42AD-B2D2-29BD291D05FF}" presName="accent_2" presStyleCnt="0"/>
      <dgm:spPr/>
    </dgm:pt>
    <dgm:pt modelId="{B65182A5-82CB-4F4F-A21F-8AF95A1A8E8F}" type="pres">
      <dgm:prSet presAssocID="{54BF851F-4D02-42AD-B2D2-29BD291D05FF}" presName="accentRepeatNode" presStyleLbl="solidFgAcc1" presStyleIdx="1" presStyleCnt="5"/>
      <dgm:spPr/>
    </dgm:pt>
    <dgm:pt modelId="{A196BFF1-EB2A-4A2D-B859-8EEED48544C2}" type="pres">
      <dgm:prSet presAssocID="{72E46602-7041-43EE-9841-507EA44CE9D1}" presName="text_3" presStyleLbl="node1" presStyleIdx="2" presStyleCnt="5">
        <dgm:presLayoutVars>
          <dgm:bulletEnabled val="1"/>
        </dgm:presLayoutVars>
      </dgm:prSet>
      <dgm:spPr/>
      <dgm:t>
        <a:bodyPr/>
        <a:lstStyle/>
        <a:p>
          <a:endParaRPr lang="de-DE"/>
        </a:p>
      </dgm:t>
    </dgm:pt>
    <dgm:pt modelId="{45ED2644-E0A1-455C-AB41-9B6AD20989EE}" type="pres">
      <dgm:prSet presAssocID="{72E46602-7041-43EE-9841-507EA44CE9D1}" presName="accent_3" presStyleCnt="0"/>
      <dgm:spPr/>
    </dgm:pt>
    <dgm:pt modelId="{288A8E9A-8362-43A7-9D0F-820ACA913446}" type="pres">
      <dgm:prSet presAssocID="{72E46602-7041-43EE-9841-507EA44CE9D1}" presName="accentRepeatNode" presStyleLbl="solidFgAcc1" presStyleIdx="2" presStyleCnt="5"/>
      <dgm:spPr/>
    </dgm:pt>
    <dgm:pt modelId="{09BB95C7-D653-455A-9668-9254E2F48AE4}" type="pres">
      <dgm:prSet presAssocID="{04C85833-D82D-447D-B6B9-990538037848}" presName="text_4" presStyleLbl="node1" presStyleIdx="3" presStyleCnt="5">
        <dgm:presLayoutVars>
          <dgm:bulletEnabled val="1"/>
        </dgm:presLayoutVars>
      </dgm:prSet>
      <dgm:spPr/>
      <dgm:t>
        <a:bodyPr/>
        <a:lstStyle/>
        <a:p>
          <a:endParaRPr lang="de-AT"/>
        </a:p>
      </dgm:t>
    </dgm:pt>
    <dgm:pt modelId="{C898BC6E-B5CC-4F00-9823-B9375F021393}" type="pres">
      <dgm:prSet presAssocID="{04C85833-D82D-447D-B6B9-990538037848}" presName="accent_4" presStyleCnt="0"/>
      <dgm:spPr/>
    </dgm:pt>
    <dgm:pt modelId="{615C310C-600A-4BD5-9E49-70E6FE74169A}" type="pres">
      <dgm:prSet presAssocID="{04C85833-D82D-447D-B6B9-990538037848}" presName="accentRepeatNode" presStyleLbl="solidFgAcc1" presStyleIdx="3" presStyleCnt="5"/>
      <dgm:spPr/>
    </dgm:pt>
    <dgm:pt modelId="{07A0AD02-A4BF-4799-95FC-30C570594A0D}" type="pres">
      <dgm:prSet presAssocID="{3CA421E1-B3E2-48DF-B2FF-CF56604C1E06}" presName="text_5" presStyleLbl="node1" presStyleIdx="4" presStyleCnt="5">
        <dgm:presLayoutVars>
          <dgm:bulletEnabled val="1"/>
        </dgm:presLayoutVars>
      </dgm:prSet>
      <dgm:spPr/>
      <dgm:t>
        <a:bodyPr/>
        <a:lstStyle/>
        <a:p>
          <a:endParaRPr lang="de-AT"/>
        </a:p>
      </dgm:t>
    </dgm:pt>
    <dgm:pt modelId="{8B08AC28-D243-4F35-981B-A32D28E7671F}" type="pres">
      <dgm:prSet presAssocID="{3CA421E1-B3E2-48DF-B2FF-CF56604C1E06}" presName="accent_5" presStyleCnt="0"/>
      <dgm:spPr/>
    </dgm:pt>
    <dgm:pt modelId="{D544BFBC-B5B6-40B6-81B3-8743EDCFE06D}" type="pres">
      <dgm:prSet presAssocID="{3CA421E1-B3E2-48DF-B2FF-CF56604C1E06}" presName="accentRepeatNode" presStyleLbl="solidFgAcc1" presStyleIdx="4" presStyleCnt="5"/>
      <dgm:spPr/>
    </dgm:pt>
  </dgm:ptLst>
  <dgm:cxnLst>
    <dgm:cxn modelId="{3058E009-321A-4BF9-B317-C850C27F5553}" type="presOf" srcId="{04C85833-D82D-447D-B6B9-990538037848}" destId="{09BB95C7-D653-455A-9668-9254E2F48AE4}" srcOrd="0" destOrd="0" presId="urn:microsoft.com/office/officeart/2008/layout/VerticalCurvedList"/>
    <dgm:cxn modelId="{E3551AA4-B550-42CA-A2C9-8F31DD4264C1}" srcId="{C94584E6-1055-40D2-AA5A-8CA325BD0A13}" destId="{72E46602-7041-43EE-9841-507EA44CE9D1}" srcOrd="2" destOrd="0" parTransId="{72A22571-0196-4794-A22B-E7C927F0DCAE}" sibTransId="{A966D8DE-74D0-4AC2-A82B-36F47394A3E6}"/>
    <dgm:cxn modelId="{828ACE34-4E33-4B0C-B77D-CFDB05B592AE}" type="presOf" srcId="{54BF851F-4D02-42AD-B2D2-29BD291D05FF}" destId="{42A08574-F14C-40D1-8040-E054C12CE500}" srcOrd="0" destOrd="0" presId="urn:microsoft.com/office/officeart/2008/layout/VerticalCurvedList"/>
    <dgm:cxn modelId="{2EFF4CF4-67C1-4873-AB97-85276FD3063D}" srcId="{C94584E6-1055-40D2-AA5A-8CA325BD0A13}" destId="{3CA421E1-B3E2-48DF-B2FF-CF56604C1E06}" srcOrd="4" destOrd="0" parTransId="{6475AC09-C451-431C-A496-90A59AE62694}" sibTransId="{7E916B7B-0B4C-4D5D-85DB-5D0F03AB1C90}"/>
    <dgm:cxn modelId="{FD652D59-6465-4E57-8B60-7052A6FC6FC3}" type="presOf" srcId="{C94584E6-1055-40D2-AA5A-8CA325BD0A13}" destId="{C36AC065-7AA8-4FAE-82CF-F6AD5DCDA922}" srcOrd="0" destOrd="0" presId="urn:microsoft.com/office/officeart/2008/layout/VerticalCurvedList"/>
    <dgm:cxn modelId="{4A62478D-1D4E-4D44-8D70-BE82BBA2A569}" type="presOf" srcId="{72E46602-7041-43EE-9841-507EA44CE9D1}" destId="{A196BFF1-EB2A-4A2D-B859-8EEED48544C2}" srcOrd="0" destOrd="0" presId="urn:microsoft.com/office/officeart/2008/layout/VerticalCurvedList"/>
    <dgm:cxn modelId="{0D7CDBBD-1186-4A0F-BEDD-4BCD0C617B31}" type="presOf" srcId="{216FD4B4-FA72-4E65-B523-7718EEA7C0ED}" destId="{6D07EA78-41DD-42FD-9BEE-72DFD8E6969E}" srcOrd="0" destOrd="0" presId="urn:microsoft.com/office/officeart/2008/layout/VerticalCurvedList"/>
    <dgm:cxn modelId="{C012D3E2-1424-41DE-B483-443287DDC00F}" srcId="{C94584E6-1055-40D2-AA5A-8CA325BD0A13}" destId="{04C85833-D82D-447D-B6B9-990538037848}" srcOrd="3" destOrd="0" parTransId="{11759C2E-A75C-414F-81D5-A2370830616B}" sibTransId="{C8DBBDB3-46E3-4EAD-A304-7D6D208C408C}"/>
    <dgm:cxn modelId="{40D91E75-5686-4534-B618-1D757D706545}" srcId="{C94584E6-1055-40D2-AA5A-8CA325BD0A13}" destId="{54BF851F-4D02-42AD-B2D2-29BD291D05FF}" srcOrd="1" destOrd="0" parTransId="{27B0D1FC-2125-4067-B89D-FBB3416BC82E}" sibTransId="{5FF735FF-57FF-44EE-8BE5-1AC5738C309E}"/>
    <dgm:cxn modelId="{49B1BBEA-2A73-49FE-A4F5-E6BCEA1B6CBF}" type="presOf" srcId="{3CA421E1-B3E2-48DF-B2FF-CF56604C1E06}" destId="{07A0AD02-A4BF-4799-95FC-30C570594A0D}" srcOrd="0" destOrd="0" presId="urn:microsoft.com/office/officeart/2008/layout/VerticalCurvedList"/>
    <dgm:cxn modelId="{0A58F5CC-EDF7-47CE-B547-FDB4256DAA59}" type="presOf" srcId="{38991688-B9EC-4156-85DD-001F326AF42C}" destId="{0E09ED63-02AD-493C-8DD6-808BD06D2AD1}" srcOrd="0" destOrd="0" presId="urn:microsoft.com/office/officeart/2008/layout/VerticalCurvedList"/>
    <dgm:cxn modelId="{3F87A4ED-8529-4BD3-84BB-1F4420CF6F7E}" srcId="{C94584E6-1055-40D2-AA5A-8CA325BD0A13}" destId="{216FD4B4-FA72-4E65-B523-7718EEA7C0ED}" srcOrd="0" destOrd="0" parTransId="{9BDE7FA2-AB22-486E-8247-62CD0A46EA7D}" sibTransId="{38991688-B9EC-4156-85DD-001F326AF42C}"/>
    <dgm:cxn modelId="{51073A3D-DB7C-4E6C-86CA-C2BB16790E0C}" type="presParOf" srcId="{C36AC065-7AA8-4FAE-82CF-F6AD5DCDA922}" destId="{038BC9ED-C765-4321-A056-26EEC209DF6D}" srcOrd="0" destOrd="0" presId="urn:microsoft.com/office/officeart/2008/layout/VerticalCurvedList"/>
    <dgm:cxn modelId="{A12F6276-1CB4-41D8-89E9-819E2151332D}" type="presParOf" srcId="{038BC9ED-C765-4321-A056-26EEC209DF6D}" destId="{EA49DFB2-B0DE-466A-BE27-7B4E0D24F022}" srcOrd="0" destOrd="0" presId="urn:microsoft.com/office/officeart/2008/layout/VerticalCurvedList"/>
    <dgm:cxn modelId="{40C831CC-276C-43AB-A390-222E4B2B471B}" type="presParOf" srcId="{EA49DFB2-B0DE-466A-BE27-7B4E0D24F022}" destId="{782DE0EF-3CFD-436E-80A7-00CED24488B4}" srcOrd="0" destOrd="0" presId="urn:microsoft.com/office/officeart/2008/layout/VerticalCurvedList"/>
    <dgm:cxn modelId="{6336A970-15CF-43AD-A90A-A5790E0DD1DC}" type="presParOf" srcId="{EA49DFB2-B0DE-466A-BE27-7B4E0D24F022}" destId="{0E09ED63-02AD-493C-8DD6-808BD06D2AD1}" srcOrd="1" destOrd="0" presId="urn:microsoft.com/office/officeart/2008/layout/VerticalCurvedList"/>
    <dgm:cxn modelId="{CDF81B83-9390-484E-87AE-DCB6A624B306}" type="presParOf" srcId="{EA49DFB2-B0DE-466A-BE27-7B4E0D24F022}" destId="{1F6778AF-078E-4154-B71C-EA7C6D0178D1}" srcOrd="2" destOrd="0" presId="urn:microsoft.com/office/officeart/2008/layout/VerticalCurvedList"/>
    <dgm:cxn modelId="{234440D8-C000-4295-B2EE-FE0CD7957E8F}" type="presParOf" srcId="{EA49DFB2-B0DE-466A-BE27-7B4E0D24F022}" destId="{25890007-6487-49E0-9245-2993CDD1D38A}" srcOrd="3" destOrd="0" presId="urn:microsoft.com/office/officeart/2008/layout/VerticalCurvedList"/>
    <dgm:cxn modelId="{2EB62172-EC00-421A-B609-B2ED86012E02}" type="presParOf" srcId="{038BC9ED-C765-4321-A056-26EEC209DF6D}" destId="{6D07EA78-41DD-42FD-9BEE-72DFD8E6969E}" srcOrd="1" destOrd="0" presId="urn:microsoft.com/office/officeart/2008/layout/VerticalCurvedList"/>
    <dgm:cxn modelId="{479A473B-94CB-473F-80D2-92254EEFFD6F}" type="presParOf" srcId="{038BC9ED-C765-4321-A056-26EEC209DF6D}" destId="{F0A66CA4-2B4D-4E5F-89A6-800709E5ACE1}" srcOrd="2" destOrd="0" presId="urn:microsoft.com/office/officeart/2008/layout/VerticalCurvedList"/>
    <dgm:cxn modelId="{01F757B1-3ACA-4EFB-882B-99FF0BAF4CB0}" type="presParOf" srcId="{F0A66CA4-2B4D-4E5F-89A6-800709E5ACE1}" destId="{9AA209B8-227C-4311-ABEC-0AEBE21A4D99}" srcOrd="0" destOrd="0" presId="urn:microsoft.com/office/officeart/2008/layout/VerticalCurvedList"/>
    <dgm:cxn modelId="{0CEC06A9-B1E0-4A16-8137-38F5DDE52B3B}" type="presParOf" srcId="{038BC9ED-C765-4321-A056-26EEC209DF6D}" destId="{42A08574-F14C-40D1-8040-E054C12CE500}" srcOrd="3" destOrd="0" presId="urn:microsoft.com/office/officeart/2008/layout/VerticalCurvedList"/>
    <dgm:cxn modelId="{27347704-8269-4675-98AB-3176B31AF657}" type="presParOf" srcId="{038BC9ED-C765-4321-A056-26EEC209DF6D}" destId="{BA8E7D72-ECB4-4BC6-A544-B8BCC5F9FF41}" srcOrd="4" destOrd="0" presId="urn:microsoft.com/office/officeart/2008/layout/VerticalCurvedList"/>
    <dgm:cxn modelId="{8082746D-9F3E-4A11-A18D-46FD353FFFC2}" type="presParOf" srcId="{BA8E7D72-ECB4-4BC6-A544-B8BCC5F9FF41}" destId="{B65182A5-82CB-4F4F-A21F-8AF95A1A8E8F}" srcOrd="0" destOrd="0" presId="urn:microsoft.com/office/officeart/2008/layout/VerticalCurvedList"/>
    <dgm:cxn modelId="{9A0AAAF8-AA52-489E-973A-33BCAE6CC8DF}" type="presParOf" srcId="{038BC9ED-C765-4321-A056-26EEC209DF6D}" destId="{A196BFF1-EB2A-4A2D-B859-8EEED48544C2}" srcOrd="5" destOrd="0" presId="urn:microsoft.com/office/officeart/2008/layout/VerticalCurvedList"/>
    <dgm:cxn modelId="{4B3967A1-D639-4260-92E4-656C6D41575A}" type="presParOf" srcId="{038BC9ED-C765-4321-A056-26EEC209DF6D}" destId="{45ED2644-E0A1-455C-AB41-9B6AD20989EE}" srcOrd="6" destOrd="0" presId="urn:microsoft.com/office/officeart/2008/layout/VerticalCurvedList"/>
    <dgm:cxn modelId="{125AAF67-8322-4723-A456-B4A687D91C72}" type="presParOf" srcId="{45ED2644-E0A1-455C-AB41-9B6AD20989EE}" destId="{288A8E9A-8362-43A7-9D0F-820ACA913446}" srcOrd="0" destOrd="0" presId="urn:microsoft.com/office/officeart/2008/layout/VerticalCurvedList"/>
    <dgm:cxn modelId="{B5CAA917-D0AB-4A0C-8A4B-67A2C0AF42ED}" type="presParOf" srcId="{038BC9ED-C765-4321-A056-26EEC209DF6D}" destId="{09BB95C7-D653-455A-9668-9254E2F48AE4}" srcOrd="7" destOrd="0" presId="urn:microsoft.com/office/officeart/2008/layout/VerticalCurvedList"/>
    <dgm:cxn modelId="{976FBCE4-6EB6-412C-9166-1A749BAAD43B}" type="presParOf" srcId="{038BC9ED-C765-4321-A056-26EEC209DF6D}" destId="{C898BC6E-B5CC-4F00-9823-B9375F021393}" srcOrd="8" destOrd="0" presId="urn:microsoft.com/office/officeart/2008/layout/VerticalCurvedList"/>
    <dgm:cxn modelId="{D0AB0364-16C0-4BAE-9960-6A1DC783CC90}" type="presParOf" srcId="{C898BC6E-B5CC-4F00-9823-B9375F021393}" destId="{615C310C-600A-4BD5-9E49-70E6FE74169A}" srcOrd="0" destOrd="0" presId="urn:microsoft.com/office/officeart/2008/layout/VerticalCurvedList"/>
    <dgm:cxn modelId="{7072E0A5-FC5D-4E84-ACC6-F51F20C54EB6}" type="presParOf" srcId="{038BC9ED-C765-4321-A056-26EEC209DF6D}" destId="{07A0AD02-A4BF-4799-95FC-30C570594A0D}" srcOrd="9" destOrd="0" presId="urn:microsoft.com/office/officeart/2008/layout/VerticalCurvedList"/>
    <dgm:cxn modelId="{21CA603C-8298-42F7-B5F0-3F24DBF22779}" type="presParOf" srcId="{038BC9ED-C765-4321-A056-26EEC209DF6D}" destId="{8B08AC28-D243-4F35-981B-A32D28E7671F}" srcOrd="10" destOrd="0" presId="urn:microsoft.com/office/officeart/2008/layout/VerticalCurvedList"/>
    <dgm:cxn modelId="{88F150DD-B489-41F4-917E-22F32A1F981A}" type="presParOf" srcId="{8B08AC28-D243-4F35-981B-A32D28E7671F}" destId="{D544BFBC-B5B6-40B6-81B3-8743EDCFE0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7F0B50-A767-461D-880D-0A980D122BA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de-DE"/>
        </a:p>
      </dgm:t>
    </dgm:pt>
    <dgm:pt modelId="{F6A44C20-0E8F-4A87-8BD4-B1325A6F6543}">
      <dgm:prSet phldrT="[Text]" custT="1"/>
      <dgm:spPr/>
      <dgm:t>
        <a:bodyPr/>
        <a:lstStyle/>
        <a:p>
          <a:r>
            <a:rPr lang="en-US" sz="1400" dirty="0" smtClean="0">
              <a:latin typeface="+mj-lt"/>
            </a:rPr>
            <a:t>Acquiring and developing key competences</a:t>
          </a:r>
          <a:endParaRPr lang="de-DE" sz="1400" dirty="0">
            <a:latin typeface="+mj-lt"/>
          </a:endParaRPr>
        </a:p>
      </dgm:t>
    </dgm:pt>
    <dgm:pt modelId="{E9338AAD-0130-48C1-B810-39E15E409041}" type="parTrans" cxnId="{77F53F6B-CBA2-435E-AFBD-05C1C6AD891A}">
      <dgm:prSet/>
      <dgm:spPr/>
      <dgm:t>
        <a:bodyPr/>
        <a:lstStyle/>
        <a:p>
          <a:endParaRPr lang="de-DE" sz="1400">
            <a:latin typeface="+mj-lt"/>
          </a:endParaRPr>
        </a:p>
      </dgm:t>
    </dgm:pt>
    <dgm:pt modelId="{424978BD-503F-4F9A-8322-626F5FC3AECB}" type="sibTrans" cxnId="{77F53F6B-CBA2-435E-AFBD-05C1C6AD891A}">
      <dgm:prSet/>
      <dgm:spPr/>
      <dgm:t>
        <a:bodyPr/>
        <a:lstStyle/>
        <a:p>
          <a:endParaRPr lang="de-DE" sz="1400">
            <a:latin typeface="+mj-lt"/>
          </a:endParaRPr>
        </a:p>
      </dgm:t>
    </dgm:pt>
    <dgm:pt modelId="{3F631B3C-689A-428E-8CC1-412D13555806}">
      <dgm:prSet phldrT="[Text]" custT="1"/>
      <dgm:spPr/>
      <dgm:t>
        <a:bodyPr/>
        <a:lstStyle/>
        <a:p>
          <a:r>
            <a:rPr lang="en-US" sz="1400" dirty="0" smtClean="0">
              <a:latin typeface="+mj-lt"/>
            </a:rPr>
            <a:t>Social inclusion</a:t>
          </a:r>
          <a:endParaRPr lang="de-DE" sz="1400" dirty="0">
            <a:latin typeface="+mj-lt"/>
          </a:endParaRPr>
        </a:p>
      </dgm:t>
    </dgm:pt>
    <dgm:pt modelId="{797218D3-CDBD-4C17-8504-C67DD2A93AB3}" type="parTrans" cxnId="{2041422A-2327-4B44-9783-936EDE4B62D9}">
      <dgm:prSet/>
      <dgm:spPr/>
      <dgm:t>
        <a:bodyPr/>
        <a:lstStyle/>
        <a:p>
          <a:endParaRPr lang="de-DE" sz="1400">
            <a:latin typeface="+mj-lt"/>
          </a:endParaRPr>
        </a:p>
      </dgm:t>
    </dgm:pt>
    <dgm:pt modelId="{57654D94-6BD7-4D6C-8252-27897EF58C19}" type="sibTrans" cxnId="{2041422A-2327-4B44-9783-936EDE4B62D9}">
      <dgm:prSet/>
      <dgm:spPr/>
      <dgm:t>
        <a:bodyPr/>
        <a:lstStyle/>
        <a:p>
          <a:endParaRPr lang="de-DE" sz="1400">
            <a:latin typeface="+mj-lt"/>
          </a:endParaRPr>
        </a:p>
      </dgm:t>
    </dgm:pt>
    <dgm:pt modelId="{4F7747A3-B9A9-4EBE-AC4A-9D3DC2B0114A}">
      <dgm:prSet phldrT="[Text]" custT="1"/>
      <dgm:spPr/>
      <dgm:t>
        <a:bodyPr/>
        <a:lstStyle/>
        <a:p>
          <a:r>
            <a:rPr lang="en-US" sz="1400" dirty="0" smtClean="0">
              <a:latin typeface="+mj-lt"/>
            </a:rPr>
            <a:t>Common values, civic engagement and participation</a:t>
          </a:r>
          <a:endParaRPr lang="de-DE" sz="1400" dirty="0">
            <a:latin typeface="+mj-lt"/>
          </a:endParaRPr>
        </a:p>
      </dgm:t>
    </dgm:pt>
    <dgm:pt modelId="{AB2D792F-08B7-42B7-8144-954065DB51DE}" type="parTrans" cxnId="{DE0EBA64-A11C-4CBB-9A0C-92E2D95F666A}">
      <dgm:prSet/>
      <dgm:spPr/>
      <dgm:t>
        <a:bodyPr/>
        <a:lstStyle/>
        <a:p>
          <a:endParaRPr lang="de-DE" sz="1400">
            <a:latin typeface="+mj-lt"/>
          </a:endParaRPr>
        </a:p>
      </dgm:t>
    </dgm:pt>
    <dgm:pt modelId="{CC58BF4B-41D8-4191-A9F6-BB7C216DF600}" type="sibTrans" cxnId="{DE0EBA64-A11C-4CBB-9A0C-92E2D95F666A}">
      <dgm:prSet/>
      <dgm:spPr/>
      <dgm:t>
        <a:bodyPr/>
        <a:lstStyle/>
        <a:p>
          <a:endParaRPr lang="de-DE" sz="1400">
            <a:latin typeface="+mj-lt"/>
          </a:endParaRPr>
        </a:p>
      </dgm:t>
    </dgm:pt>
    <dgm:pt modelId="{D976D8BA-AE31-407D-81B4-17CAE8CB7CBC}">
      <dgm:prSet custT="1"/>
      <dgm:spPr/>
      <dgm:t>
        <a:bodyPr/>
        <a:lstStyle/>
        <a:p>
          <a:r>
            <a:rPr lang="en-US" sz="1400" dirty="0" smtClean="0">
              <a:latin typeface="+mj-lt"/>
            </a:rPr>
            <a:t>Environmental and climate goals</a:t>
          </a:r>
          <a:endParaRPr lang="en-US" sz="1400" dirty="0">
            <a:latin typeface="+mj-lt"/>
          </a:endParaRPr>
        </a:p>
      </dgm:t>
    </dgm:pt>
    <dgm:pt modelId="{6BE92072-1FBA-4593-A656-77A49651AD74}" type="parTrans" cxnId="{09D2902D-57A3-4C2B-83D6-A94CC1F45218}">
      <dgm:prSet/>
      <dgm:spPr/>
      <dgm:t>
        <a:bodyPr/>
        <a:lstStyle/>
        <a:p>
          <a:endParaRPr lang="de-DE" sz="1400">
            <a:latin typeface="+mj-lt"/>
          </a:endParaRPr>
        </a:p>
      </dgm:t>
    </dgm:pt>
    <dgm:pt modelId="{8718FE93-D6A2-4AB4-A33F-C9F5A62D27C4}" type="sibTrans" cxnId="{09D2902D-57A3-4C2B-83D6-A94CC1F45218}">
      <dgm:prSet/>
      <dgm:spPr/>
      <dgm:t>
        <a:bodyPr/>
        <a:lstStyle/>
        <a:p>
          <a:endParaRPr lang="de-DE" sz="1400">
            <a:latin typeface="+mj-lt"/>
          </a:endParaRPr>
        </a:p>
      </dgm:t>
    </dgm:pt>
    <dgm:pt modelId="{2A383F66-1299-4F83-B500-2FF4AA4EEB08}">
      <dgm:prSet custT="1"/>
      <dgm:spPr/>
      <dgm:t>
        <a:bodyPr/>
        <a:lstStyle/>
        <a:p>
          <a:r>
            <a:rPr lang="en-US" sz="1400" smtClean="0">
              <a:latin typeface="+mj-lt"/>
            </a:rPr>
            <a:t>Innovative practices in a digital era</a:t>
          </a:r>
          <a:endParaRPr lang="en-US" sz="1400" dirty="0">
            <a:latin typeface="+mj-lt"/>
          </a:endParaRPr>
        </a:p>
      </dgm:t>
    </dgm:pt>
    <dgm:pt modelId="{728387C8-C01F-4705-BEAC-EC91EA8EA9F2}" type="parTrans" cxnId="{776AEE75-E4F7-4E95-82DF-1DE84C35B5C5}">
      <dgm:prSet/>
      <dgm:spPr/>
      <dgm:t>
        <a:bodyPr/>
        <a:lstStyle/>
        <a:p>
          <a:endParaRPr lang="de-DE" sz="1400">
            <a:latin typeface="+mj-lt"/>
          </a:endParaRPr>
        </a:p>
      </dgm:t>
    </dgm:pt>
    <dgm:pt modelId="{1991ECF8-AFC2-41B1-B3E3-14C46EA75C0C}" type="sibTrans" cxnId="{776AEE75-E4F7-4E95-82DF-1DE84C35B5C5}">
      <dgm:prSet/>
      <dgm:spPr/>
      <dgm:t>
        <a:bodyPr/>
        <a:lstStyle/>
        <a:p>
          <a:endParaRPr lang="de-DE" sz="1400">
            <a:latin typeface="+mj-lt"/>
          </a:endParaRPr>
        </a:p>
      </dgm:t>
    </dgm:pt>
    <dgm:pt modelId="{59EB835F-5B70-4324-A09C-F0A22A67A1EC}" type="pres">
      <dgm:prSet presAssocID="{317F0B50-A767-461D-880D-0A980D122BAD}" presName="Name0" presStyleCnt="0">
        <dgm:presLayoutVars>
          <dgm:chMax val="7"/>
          <dgm:chPref val="7"/>
          <dgm:dir/>
        </dgm:presLayoutVars>
      </dgm:prSet>
      <dgm:spPr/>
      <dgm:t>
        <a:bodyPr/>
        <a:lstStyle/>
        <a:p>
          <a:endParaRPr lang="de-AT"/>
        </a:p>
      </dgm:t>
    </dgm:pt>
    <dgm:pt modelId="{83A8DE53-EB2F-4821-BCD1-A71ADF3B8DB6}" type="pres">
      <dgm:prSet presAssocID="{317F0B50-A767-461D-880D-0A980D122BAD}" presName="Name1" presStyleCnt="0"/>
      <dgm:spPr/>
    </dgm:pt>
    <dgm:pt modelId="{8ED2A9C9-F83B-4FA6-AB44-2C22E2F0C8C4}" type="pres">
      <dgm:prSet presAssocID="{317F0B50-A767-461D-880D-0A980D122BAD}" presName="cycle" presStyleCnt="0"/>
      <dgm:spPr/>
    </dgm:pt>
    <dgm:pt modelId="{DAAD4EE3-A92E-40DC-8E10-FCB1F1DEA01A}" type="pres">
      <dgm:prSet presAssocID="{317F0B50-A767-461D-880D-0A980D122BAD}" presName="srcNode" presStyleLbl="node1" presStyleIdx="0" presStyleCnt="5"/>
      <dgm:spPr/>
    </dgm:pt>
    <dgm:pt modelId="{E3ED6C31-DC87-4CBC-A94B-764F0EE20D5F}" type="pres">
      <dgm:prSet presAssocID="{317F0B50-A767-461D-880D-0A980D122BAD}" presName="conn" presStyleLbl="parChTrans1D2" presStyleIdx="0" presStyleCnt="1"/>
      <dgm:spPr/>
      <dgm:t>
        <a:bodyPr/>
        <a:lstStyle/>
        <a:p>
          <a:endParaRPr lang="de-AT"/>
        </a:p>
      </dgm:t>
    </dgm:pt>
    <dgm:pt modelId="{18364C2F-75B8-42AA-A0F6-C0C33B2251B1}" type="pres">
      <dgm:prSet presAssocID="{317F0B50-A767-461D-880D-0A980D122BAD}" presName="extraNode" presStyleLbl="node1" presStyleIdx="0" presStyleCnt="5"/>
      <dgm:spPr/>
    </dgm:pt>
    <dgm:pt modelId="{69C989AE-BE17-4EB6-B8DA-F97870C15359}" type="pres">
      <dgm:prSet presAssocID="{317F0B50-A767-461D-880D-0A980D122BAD}" presName="dstNode" presStyleLbl="node1" presStyleIdx="0" presStyleCnt="5"/>
      <dgm:spPr/>
    </dgm:pt>
    <dgm:pt modelId="{BBF1C2BB-8E19-421F-BD51-516303E54928}" type="pres">
      <dgm:prSet presAssocID="{F6A44C20-0E8F-4A87-8BD4-B1325A6F6543}" presName="text_1" presStyleLbl="node1" presStyleIdx="0" presStyleCnt="5">
        <dgm:presLayoutVars>
          <dgm:bulletEnabled val="1"/>
        </dgm:presLayoutVars>
      </dgm:prSet>
      <dgm:spPr/>
      <dgm:t>
        <a:bodyPr/>
        <a:lstStyle/>
        <a:p>
          <a:endParaRPr lang="de-DE"/>
        </a:p>
      </dgm:t>
    </dgm:pt>
    <dgm:pt modelId="{7EC72661-338A-4D0F-92B5-8D0F09F4D73A}" type="pres">
      <dgm:prSet presAssocID="{F6A44C20-0E8F-4A87-8BD4-B1325A6F6543}" presName="accent_1" presStyleCnt="0"/>
      <dgm:spPr/>
    </dgm:pt>
    <dgm:pt modelId="{FDAD9FCD-C3BF-474A-9662-90197F2116CE}" type="pres">
      <dgm:prSet presAssocID="{F6A44C20-0E8F-4A87-8BD4-B1325A6F6543}" presName="accentRepeatNode" presStyleLbl="solidFgAcc1" presStyleIdx="0" presStyleCnt="5"/>
      <dgm:spPr/>
    </dgm:pt>
    <dgm:pt modelId="{8349184A-1344-4888-9C00-FCBDFCD0B2BD}" type="pres">
      <dgm:prSet presAssocID="{3F631B3C-689A-428E-8CC1-412D13555806}" presName="text_2" presStyleLbl="node1" presStyleIdx="1" presStyleCnt="5">
        <dgm:presLayoutVars>
          <dgm:bulletEnabled val="1"/>
        </dgm:presLayoutVars>
      </dgm:prSet>
      <dgm:spPr/>
      <dgm:t>
        <a:bodyPr/>
        <a:lstStyle/>
        <a:p>
          <a:endParaRPr lang="de-DE"/>
        </a:p>
      </dgm:t>
    </dgm:pt>
    <dgm:pt modelId="{5FF9D8C0-CA24-4209-B46B-3C4C3089A56F}" type="pres">
      <dgm:prSet presAssocID="{3F631B3C-689A-428E-8CC1-412D13555806}" presName="accent_2" presStyleCnt="0"/>
      <dgm:spPr/>
    </dgm:pt>
    <dgm:pt modelId="{6132B1D6-6B3F-42D5-83DB-D4EB6250591B}" type="pres">
      <dgm:prSet presAssocID="{3F631B3C-689A-428E-8CC1-412D13555806}" presName="accentRepeatNode" presStyleLbl="solidFgAcc1" presStyleIdx="1" presStyleCnt="5"/>
      <dgm:spPr/>
    </dgm:pt>
    <dgm:pt modelId="{244E8057-94FA-48BF-BE14-90DF9B32058B}" type="pres">
      <dgm:prSet presAssocID="{4F7747A3-B9A9-4EBE-AC4A-9D3DC2B0114A}" presName="text_3" presStyleLbl="node1" presStyleIdx="2" presStyleCnt="5">
        <dgm:presLayoutVars>
          <dgm:bulletEnabled val="1"/>
        </dgm:presLayoutVars>
      </dgm:prSet>
      <dgm:spPr/>
      <dgm:t>
        <a:bodyPr/>
        <a:lstStyle/>
        <a:p>
          <a:endParaRPr lang="de-DE"/>
        </a:p>
      </dgm:t>
    </dgm:pt>
    <dgm:pt modelId="{BB830426-6D5F-4714-A8A2-39E2D8661947}" type="pres">
      <dgm:prSet presAssocID="{4F7747A3-B9A9-4EBE-AC4A-9D3DC2B0114A}" presName="accent_3" presStyleCnt="0"/>
      <dgm:spPr/>
    </dgm:pt>
    <dgm:pt modelId="{8F56041B-5ED8-4E8C-89C7-CC95DC605463}" type="pres">
      <dgm:prSet presAssocID="{4F7747A3-B9A9-4EBE-AC4A-9D3DC2B0114A}" presName="accentRepeatNode" presStyleLbl="solidFgAcc1" presStyleIdx="2" presStyleCnt="5"/>
      <dgm:spPr/>
    </dgm:pt>
    <dgm:pt modelId="{2A97B5E0-491D-4FD5-945A-E2C3706EAFA2}" type="pres">
      <dgm:prSet presAssocID="{D976D8BA-AE31-407D-81B4-17CAE8CB7CBC}" presName="text_4" presStyleLbl="node1" presStyleIdx="3" presStyleCnt="5">
        <dgm:presLayoutVars>
          <dgm:bulletEnabled val="1"/>
        </dgm:presLayoutVars>
      </dgm:prSet>
      <dgm:spPr/>
      <dgm:t>
        <a:bodyPr/>
        <a:lstStyle/>
        <a:p>
          <a:endParaRPr lang="de-AT"/>
        </a:p>
      </dgm:t>
    </dgm:pt>
    <dgm:pt modelId="{27EF6AB5-5D22-49CD-849A-EA288F1653BA}" type="pres">
      <dgm:prSet presAssocID="{D976D8BA-AE31-407D-81B4-17CAE8CB7CBC}" presName="accent_4" presStyleCnt="0"/>
      <dgm:spPr/>
    </dgm:pt>
    <dgm:pt modelId="{5BDC8A19-1579-4AAC-BC3B-AB0C089F3A87}" type="pres">
      <dgm:prSet presAssocID="{D976D8BA-AE31-407D-81B4-17CAE8CB7CBC}" presName="accentRepeatNode" presStyleLbl="solidFgAcc1" presStyleIdx="3" presStyleCnt="5"/>
      <dgm:spPr/>
    </dgm:pt>
    <dgm:pt modelId="{D5789F58-A922-4AE3-AD23-28E84EE814DF}" type="pres">
      <dgm:prSet presAssocID="{2A383F66-1299-4F83-B500-2FF4AA4EEB08}" presName="text_5" presStyleLbl="node1" presStyleIdx="4" presStyleCnt="5">
        <dgm:presLayoutVars>
          <dgm:bulletEnabled val="1"/>
        </dgm:presLayoutVars>
      </dgm:prSet>
      <dgm:spPr/>
      <dgm:t>
        <a:bodyPr/>
        <a:lstStyle/>
        <a:p>
          <a:endParaRPr lang="de-AT"/>
        </a:p>
      </dgm:t>
    </dgm:pt>
    <dgm:pt modelId="{AD258C9C-5F67-4DB2-90CF-5D22BD032A36}" type="pres">
      <dgm:prSet presAssocID="{2A383F66-1299-4F83-B500-2FF4AA4EEB08}" presName="accent_5" presStyleCnt="0"/>
      <dgm:spPr/>
    </dgm:pt>
    <dgm:pt modelId="{D2C57875-9E23-4F74-BA00-636298E27EDF}" type="pres">
      <dgm:prSet presAssocID="{2A383F66-1299-4F83-B500-2FF4AA4EEB08}" presName="accentRepeatNode" presStyleLbl="solidFgAcc1" presStyleIdx="4" presStyleCnt="5"/>
      <dgm:spPr/>
    </dgm:pt>
  </dgm:ptLst>
  <dgm:cxnLst>
    <dgm:cxn modelId="{2041422A-2327-4B44-9783-936EDE4B62D9}" srcId="{317F0B50-A767-461D-880D-0A980D122BAD}" destId="{3F631B3C-689A-428E-8CC1-412D13555806}" srcOrd="1" destOrd="0" parTransId="{797218D3-CDBD-4C17-8504-C67DD2A93AB3}" sibTransId="{57654D94-6BD7-4D6C-8252-27897EF58C19}"/>
    <dgm:cxn modelId="{229837A7-B7FD-404A-B99B-5B0ECB92E32F}" type="presOf" srcId="{D976D8BA-AE31-407D-81B4-17CAE8CB7CBC}" destId="{2A97B5E0-491D-4FD5-945A-E2C3706EAFA2}" srcOrd="0" destOrd="0" presId="urn:microsoft.com/office/officeart/2008/layout/VerticalCurvedList"/>
    <dgm:cxn modelId="{77F53F6B-CBA2-435E-AFBD-05C1C6AD891A}" srcId="{317F0B50-A767-461D-880D-0A980D122BAD}" destId="{F6A44C20-0E8F-4A87-8BD4-B1325A6F6543}" srcOrd="0" destOrd="0" parTransId="{E9338AAD-0130-48C1-B810-39E15E409041}" sibTransId="{424978BD-503F-4F9A-8322-626F5FC3AECB}"/>
    <dgm:cxn modelId="{09D2902D-57A3-4C2B-83D6-A94CC1F45218}" srcId="{317F0B50-A767-461D-880D-0A980D122BAD}" destId="{D976D8BA-AE31-407D-81B4-17CAE8CB7CBC}" srcOrd="3" destOrd="0" parTransId="{6BE92072-1FBA-4593-A656-77A49651AD74}" sibTransId="{8718FE93-D6A2-4AB4-A33F-C9F5A62D27C4}"/>
    <dgm:cxn modelId="{1F7A43A1-1E35-4FE5-8DD9-A4B6B67A3E3F}" type="presOf" srcId="{3F631B3C-689A-428E-8CC1-412D13555806}" destId="{8349184A-1344-4888-9C00-FCBDFCD0B2BD}" srcOrd="0" destOrd="0" presId="urn:microsoft.com/office/officeart/2008/layout/VerticalCurvedList"/>
    <dgm:cxn modelId="{6060A048-57EE-4BEB-AD6A-C4536AA76D14}" type="presOf" srcId="{2A383F66-1299-4F83-B500-2FF4AA4EEB08}" destId="{D5789F58-A922-4AE3-AD23-28E84EE814DF}" srcOrd="0" destOrd="0" presId="urn:microsoft.com/office/officeart/2008/layout/VerticalCurvedList"/>
    <dgm:cxn modelId="{776AEE75-E4F7-4E95-82DF-1DE84C35B5C5}" srcId="{317F0B50-A767-461D-880D-0A980D122BAD}" destId="{2A383F66-1299-4F83-B500-2FF4AA4EEB08}" srcOrd="4" destOrd="0" parTransId="{728387C8-C01F-4705-BEAC-EC91EA8EA9F2}" sibTransId="{1991ECF8-AFC2-41B1-B3E3-14C46EA75C0C}"/>
    <dgm:cxn modelId="{491F83B8-CFCF-4FA5-9068-FD27BE272CFC}" type="presOf" srcId="{317F0B50-A767-461D-880D-0A980D122BAD}" destId="{59EB835F-5B70-4324-A09C-F0A22A67A1EC}" srcOrd="0" destOrd="0" presId="urn:microsoft.com/office/officeart/2008/layout/VerticalCurvedList"/>
    <dgm:cxn modelId="{10C6C9EF-6B92-45EE-A169-6471CC1C8F64}" type="presOf" srcId="{4F7747A3-B9A9-4EBE-AC4A-9D3DC2B0114A}" destId="{244E8057-94FA-48BF-BE14-90DF9B32058B}" srcOrd="0" destOrd="0" presId="urn:microsoft.com/office/officeart/2008/layout/VerticalCurvedList"/>
    <dgm:cxn modelId="{DE0EBA64-A11C-4CBB-9A0C-92E2D95F666A}" srcId="{317F0B50-A767-461D-880D-0A980D122BAD}" destId="{4F7747A3-B9A9-4EBE-AC4A-9D3DC2B0114A}" srcOrd="2" destOrd="0" parTransId="{AB2D792F-08B7-42B7-8144-954065DB51DE}" sibTransId="{CC58BF4B-41D8-4191-A9F6-BB7C216DF600}"/>
    <dgm:cxn modelId="{18886087-3737-4260-81C8-480441EB4ECD}" type="presOf" srcId="{424978BD-503F-4F9A-8322-626F5FC3AECB}" destId="{E3ED6C31-DC87-4CBC-A94B-764F0EE20D5F}" srcOrd="0" destOrd="0" presId="urn:microsoft.com/office/officeart/2008/layout/VerticalCurvedList"/>
    <dgm:cxn modelId="{866FE25A-0735-4A8C-BF29-9F3A386F6A95}" type="presOf" srcId="{F6A44C20-0E8F-4A87-8BD4-B1325A6F6543}" destId="{BBF1C2BB-8E19-421F-BD51-516303E54928}" srcOrd="0" destOrd="0" presId="urn:microsoft.com/office/officeart/2008/layout/VerticalCurvedList"/>
    <dgm:cxn modelId="{1150C726-81D3-4AC3-B507-D708F5D3D76A}" type="presParOf" srcId="{59EB835F-5B70-4324-A09C-F0A22A67A1EC}" destId="{83A8DE53-EB2F-4821-BCD1-A71ADF3B8DB6}" srcOrd="0" destOrd="0" presId="urn:microsoft.com/office/officeart/2008/layout/VerticalCurvedList"/>
    <dgm:cxn modelId="{E42D8460-E874-457F-BA54-48F772D3A1CD}" type="presParOf" srcId="{83A8DE53-EB2F-4821-BCD1-A71ADF3B8DB6}" destId="{8ED2A9C9-F83B-4FA6-AB44-2C22E2F0C8C4}" srcOrd="0" destOrd="0" presId="urn:microsoft.com/office/officeart/2008/layout/VerticalCurvedList"/>
    <dgm:cxn modelId="{0DA9798B-E4E4-4074-870B-38C62C8A304D}" type="presParOf" srcId="{8ED2A9C9-F83B-4FA6-AB44-2C22E2F0C8C4}" destId="{DAAD4EE3-A92E-40DC-8E10-FCB1F1DEA01A}" srcOrd="0" destOrd="0" presId="urn:microsoft.com/office/officeart/2008/layout/VerticalCurvedList"/>
    <dgm:cxn modelId="{AE6E9819-D062-4F89-BA29-76CF046B2835}" type="presParOf" srcId="{8ED2A9C9-F83B-4FA6-AB44-2C22E2F0C8C4}" destId="{E3ED6C31-DC87-4CBC-A94B-764F0EE20D5F}" srcOrd="1" destOrd="0" presId="urn:microsoft.com/office/officeart/2008/layout/VerticalCurvedList"/>
    <dgm:cxn modelId="{9ED2DD46-FAE8-45D5-9BA2-C4802EB8A2F7}" type="presParOf" srcId="{8ED2A9C9-F83B-4FA6-AB44-2C22E2F0C8C4}" destId="{18364C2F-75B8-42AA-A0F6-C0C33B2251B1}" srcOrd="2" destOrd="0" presId="urn:microsoft.com/office/officeart/2008/layout/VerticalCurvedList"/>
    <dgm:cxn modelId="{6777DBB4-9182-436D-B0C3-392182A0EDF0}" type="presParOf" srcId="{8ED2A9C9-F83B-4FA6-AB44-2C22E2F0C8C4}" destId="{69C989AE-BE17-4EB6-B8DA-F97870C15359}" srcOrd="3" destOrd="0" presId="urn:microsoft.com/office/officeart/2008/layout/VerticalCurvedList"/>
    <dgm:cxn modelId="{598B46DB-4772-4244-86AA-2B2E278C8274}" type="presParOf" srcId="{83A8DE53-EB2F-4821-BCD1-A71ADF3B8DB6}" destId="{BBF1C2BB-8E19-421F-BD51-516303E54928}" srcOrd="1" destOrd="0" presId="urn:microsoft.com/office/officeart/2008/layout/VerticalCurvedList"/>
    <dgm:cxn modelId="{33E8AF5A-7703-4149-AFC6-4149F1F223E0}" type="presParOf" srcId="{83A8DE53-EB2F-4821-BCD1-A71ADF3B8DB6}" destId="{7EC72661-338A-4D0F-92B5-8D0F09F4D73A}" srcOrd="2" destOrd="0" presId="urn:microsoft.com/office/officeart/2008/layout/VerticalCurvedList"/>
    <dgm:cxn modelId="{0217E07E-5951-422A-A77C-7D012FD860D4}" type="presParOf" srcId="{7EC72661-338A-4D0F-92B5-8D0F09F4D73A}" destId="{FDAD9FCD-C3BF-474A-9662-90197F2116CE}" srcOrd="0" destOrd="0" presId="urn:microsoft.com/office/officeart/2008/layout/VerticalCurvedList"/>
    <dgm:cxn modelId="{1671EFD1-E19B-4F54-B69B-C1B5656F9D2F}" type="presParOf" srcId="{83A8DE53-EB2F-4821-BCD1-A71ADF3B8DB6}" destId="{8349184A-1344-4888-9C00-FCBDFCD0B2BD}" srcOrd="3" destOrd="0" presId="urn:microsoft.com/office/officeart/2008/layout/VerticalCurvedList"/>
    <dgm:cxn modelId="{EB335072-ACA3-42B8-9393-1EED706D5FA1}" type="presParOf" srcId="{83A8DE53-EB2F-4821-BCD1-A71ADF3B8DB6}" destId="{5FF9D8C0-CA24-4209-B46B-3C4C3089A56F}" srcOrd="4" destOrd="0" presId="urn:microsoft.com/office/officeart/2008/layout/VerticalCurvedList"/>
    <dgm:cxn modelId="{FBF47C3C-94CD-4BED-BC1A-21D63313970F}" type="presParOf" srcId="{5FF9D8C0-CA24-4209-B46B-3C4C3089A56F}" destId="{6132B1D6-6B3F-42D5-83DB-D4EB6250591B}" srcOrd="0" destOrd="0" presId="urn:microsoft.com/office/officeart/2008/layout/VerticalCurvedList"/>
    <dgm:cxn modelId="{D621F18D-7360-4733-A6BB-1F547584B6A6}" type="presParOf" srcId="{83A8DE53-EB2F-4821-BCD1-A71ADF3B8DB6}" destId="{244E8057-94FA-48BF-BE14-90DF9B32058B}" srcOrd="5" destOrd="0" presId="urn:microsoft.com/office/officeart/2008/layout/VerticalCurvedList"/>
    <dgm:cxn modelId="{557DD304-889B-462A-A204-D0FC7F280E13}" type="presParOf" srcId="{83A8DE53-EB2F-4821-BCD1-A71ADF3B8DB6}" destId="{BB830426-6D5F-4714-A8A2-39E2D8661947}" srcOrd="6" destOrd="0" presId="urn:microsoft.com/office/officeart/2008/layout/VerticalCurvedList"/>
    <dgm:cxn modelId="{F77B5452-7EFE-4F89-A9C6-5A25BD19CF3D}" type="presParOf" srcId="{BB830426-6D5F-4714-A8A2-39E2D8661947}" destId="{8F56041B-5ED8-4E8C-89C7-CC95DC605463}" srcOrd="0" destOrd="0" presId="urn:microsoft.com/office/officeart/2008/layout/VerticalCurvedList"/>
    <dgm:cxn modelId="{1954FFF7-F32F-4571-99AE-D1665F04EC94}" type="presParOf" srcId="{83A8DE53-EB2F-4821-BCD1-A71ADF3B8DB6}" destId="{2A97B5E0-491D-4FD5-945A-E2C3706EAFA2}" srcOrd="7" destOrd="0" presId="urn:microsoft.com/office/officeart/2008/layout/VerticalCurvedList"/>
    <dgm:cxn modelId="{50D9AA78-3104-46F5-9037-1629BC154D4C}" type="presParOf" srcId="{83A8DE53-EB2F-4821-BCD1-A71ADF3B8DB6}" destId="{27EF6AB5-5D22-49CD-849A-EA288F1653BA}" srcOrd="8" destOrd="0" presId="urn:microsoft.com/office/officeart/2008/layout/VerticalCurvedList"/>
    <dgm:cxn modelId="{A9FC87D1-AFA9-4960-94C3-241C563FEA66}" type="presParOf" srcId="{27EF6AB5-5D22-49CD-849A-EA288F1653BA}" destId="{5BDC8A19-1579-4AAC-BC3B-AB0C089F3A87}" srcOrd="0" destOrd="0" presId="urn:microsoft.com/office/officeart/2008/layout/VerticalCurvedList"/>
    <dgm:cxn modelId="{98CB2EA6-B27C-44D9-B0E0-41B55EFC6954}" type="presParOf" srcId="{83A8DE53-EB2F-4821-BCD1-A71ADF3B8DB6}" destId="{D5789F58-A922-4AE3-AD23-28E84EE814DF}" srcOrd="9" destOrd="0" presId="urn:microsoft.com/office/officeart/2008/layout/VerticalCurvedList"/>
    <dgm:cxn modelId="{340DC2F8-FBA4-447F-ABFF-CA4EB6450A71}" type="presParOf" srcId="{83A8DE53-EB2F-4821-BCD1-A71ADF3B8DB6}" destId="{AD258C9C-5F67-4DB2-90CF-5D22BD032A36}" srcOrd="10" destOrd="0" presId="urn:microsoft.com/office/officeart/2008/layout/VerticalCurvedList"/>
    <dgm:cxn modelId="{BCCA18C6-D5F4-4066-B55F-8601F1A1E978}" type="presParOf" srcId="{AD258C9C-5F67-4DB2-90CF-5D22BD032A36}" destId="{D2C57875-9E23-4F74-BA00-636298E27ED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7F0B50-A767-461D-880D-0A980D122BA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de-DE"/>
        </a:p>
      </dgm:t>
    </dgm:pt>
    <dgm:pt modelId="{DFE14526-33F6-4C6B-AD37-D9AF74A8F085}">
      <dgm:prSet custT="1"/>
      <dgm:spPr/>
      <dgm:t>
        <a:bodyPr/>
        <a:lstStyle/>
        <a:p>
          <a:r>
            <a:rPr lang="en-US" sz="1400" dirty="0" smtClean="0">
              <a:latin typeface="+mj-lt"/>
            </a:rPr>
            <a:t>Supporting educators, youth workers, educational leaders and support staff</a:t>
          </a:r>
          <a:endParaRPr lang="en-US" sz="1400" dirty="0">
            <a:latin typeface="+mj-lt"/>
          </a:endParaRPr>
        </a:p>
      </dgm:t>
    </dgm:pt>
    <dgm:pt modelId="{8533B1DB-393A-4E2C-B7B5-2A476F55EF79}" type="parTrans" cxnId="{6E4C19D2-7234-42E9-9D79-D4CED9B83DE5}">
      <dgm:prSet/>
      <dgm:spPr/>
      <dgm:t>
        <a:bodyPr/>
        <a:lstStyle/>
        <a:p>
          <a:endParaRPr lang="de-DE" sz="1400">
            <a:latin typeface="+mj-lt"/>
          </a:endParaRPr>
        </a:p>
      </dgm:t>
    </dgm:pt>
    <dgm:pt modelId="{E0978BD4-CDC7-43B2-B21A-14D971B419B7}" type="sibTrans" cxnId="{6E4C19D2-7234-42E9-9D79-D4CED9B83DE5}">
      <dgm:prSet/>
      <dgm:spPr/>
      <dgm:t>
        <a:bodyPr/>
        <a:lstStyle/>
        <a:p>
          <a:endParaRPr lang="de-DE" sz="1400">
            <a:latin typeface="+mj-lt"/>
          </a:endParaRPr>
        </a:p>
      </dgm:t>
    </dgm:pt>
    <dgm:pt modelId="{1F1E3987-4832-4BD5-95A5-5872320C1DE7}">
      <dgm:prSet custT="1"/>
      <dgm:spPr/>
      <dgm:t>
        <a:bodyPr/>
        <a:lstStyle/>
        <a:p>
          <a:r>
            <a:rPr lang="en-US" sz="1400" dirty="0" smtClean="0">
              <a:latin typeface="+mj-lt"/>
            </a:rPr>
            <a:t>Transparency and recognition of skills and qualifications</a:t>
          </a:r>
          <a:endParaRPr lang="en-US" sz="1400" dirty="0">
            <a:latin typeface="+mj-lt"/>
          </a:endParaRPr>
        </a:p>
      </dgm:t>
    </dgm:pt>
    <dgm:pt modelId="{03037E6E-341C-4F99-A06D-FED5BAEA926F}" type="parTrans" cxnId="{98C8D08C-8A53-473D-9879-631E723D82ED}">
      <dgm:prSet/>
      <dgm:spPr/>
      <dgm:t>
        <a:bodyPr/>
        <a:lstStyle/>
        <a:p>
          <a:endParaRPr lang="de-DE" sz="1400">
            <a:latin typeface="+mj-lt"/>
          </a:endParaRPr>
        </a:p>
      </dgm:t>
    </dgm:pt>
    <dgm:pt modelId="{53CA4811-8237-46DB-97C2-A6856381948C}" type="sibTrans" cxnId="{98C8D08C-8A53-473D-9879-631E723D82ED}">
      <dgm:prSet/>
      <dgm:spPr/>
      <dgm:t>
        <a:bodyPr/>
        <a:lstStyle/>
        <a:p>
          <a:endParaRPr lang="de-DE" sz="1400">
            <a:latin typeface="+mj-lt"/>
          </a:endParaRPr>
        </a:p>
      </dgm:t>
    </dgm:pt>
    <dgm:pt modelId="{054F176B-ECC8-49F8-B7E3-39365F7A1C0F}">
      <dgm:prSet custT="1"/>
      <dgm:spPr/>
      <dgm:t>
        <a:bodyPr/>
        <a:lstStyle/>
        <a:p>
          <a:r>
            <a:rPr lang="en-US" sz="1400" smtClean="0">
              <a:latin typeface="+mj-lt"/>
            </a:rPr>
            <a:t>Sustainable investment, quality and efficiency of education</a:t>
          </a:r>
          <a:endParaRPr lang="en-US" sz="1400" dirty="0" smtClean="0">
            <a:latin typeface="+mj-lt"/>
          </a:endParaRPr>
        </a:p>
      </dgm:t>
    </dgm:pt>
    <dgm:pt modelId="{DA810B4A-A97B-4962-8024-F809EB22CDDE}" type="parTrans" cxnId="{25FC9DD7-BD94-4E0F-9E5D-F35D0B5050F9}">
      <dgm:prSet/>
      <dgm:spPr/>
      <dgm:t>
        <a:bodyPr/>
        <a:lstStyle/>
        <a:p>
          <a:endParaRPr lang="de-DE" sz="1400">
            <a:latin typeface="+mj-lt"/>
          </a:endParaRPr>
        </a:p>
      </dgm:t>
    </dgm:pt>
    <dgm:pt modelId="{02522032-C4F4-4E5E-9F78-E46D9BD2D74C}" type="sibTrans" cxnId="{25FC9DD7-BD94-4E0F-9E5D-F35D0B5050F9}">
      <dgm:prSet/>
      <dgm:spPr/>
      <dgm:t>
        <a:bodyPr/>
        <a:lstStyle/>
        <a:p>
          <a:endParaRPr lang="de-DE" sz="1400">
            <a:latin typeface="+mj-lt"/>
          </a:endParaRPr>
        </a:p>
      </dgm:t>
    </dgm:pt>
    <dgm:pt modelId="{091EAB0B-EE0C-41A7-92CE-E7E609BB5EE6}">
      <dgm:prSet custT="1"/>
      <dgm:spPr/>
      <dgm:t>
        <a:bodyPr/>
        <a:lstStyle/>
        <a:p>
          <a:r>
            <a:rPr lang="en-US" sz="1400" smtClean="0">
              <a:latin typeface="+mj-lt"/>
            </a:rPr>
            <a:t>Social and educational value of European cultural heritage, its contribution to job creation, economic growth and social cohesion</a:t>
          </a:r>
          <a:endParaRPr lang="de-AT" sz="1400" dirty="0">
            <a:latin typeface="+mj-lt"/>
          </a:endParaRPr>
        </a:p>
      </dgm:t>
    </dgm:pt>
    <dgm:pt modelId="{65944ABD-0454-49B6-9E91-AEF36E53D502}" type="parTrans" cxnId="{DF734CAF-8F01-435D-A088-A9C01B4872F7}">
      <dgm:prSet/>
      <dgm:spPr/>
      <dgm:t>
        <a:bodyPr/>
        <a:lstStyle/>
        <a:p>
          <a:endParaRPr lang="de-DE" sz="1400">
            <a:latin typeface="+mj-lt"/>
          </a:endParaRPr>
        </a:p>
      </dgm:t>
    </dgm:pt>
    <dgm:pt modelId="{8D2013E4-ACD9-44AD-9131-3C400D457EDC}" type="sibTrans" cxnId="{DF734CAF-8F01-435D-A088-A9C01B4872F7}">
      <dgm:prSet/>
      <dgm:spPr/>
      <dgm:t>
        <a:bodyPr/>
        <a:lstStyle/>
        <a:p>
          <a:endParaRPr lang="de-DE" sz="1400">
            <a:latin typeface="+mj-lt"/>
          </a:endParaRPr>
        </a:p>
      </dgm:t>
    </dgm:pt>
    <dgm:pt modelId="{59EB835F-5B70-4324-A09C-F0A22A67A1EC}" type="pres">
      <dgm:prSet presAssocID="{317F0B50-A767-461D-880D-0A980D122BAD}" presName="Name0" presStyleCnt="0">
        <dgm:presLayoutVars>
          <dgm:chMax val="7"/>
          <dgm:chPref val="7"/>
          <dgm:dir/>
        </dgm:presLayoutVars>
      </dgm:prSet>
      <dgm:spPr/>
      <dgm:t>
        <a:bodyPr/>
        <a:lstStyle/>
        <a:p>
          <a:endParaRPr lang="de-AT"/>
        </a:p>
      </dgm:t>
    </dgm:pt>
    <dgm:pt modelId="{83A8DE53-EB2F-4821-BCD1-A71ADF3B8DB6}" type="pres">
      <dgm:prSet presAssocID="{317F0B50-A767-461D-880D-0A980D122BAD}" presName="Name1" presStyleCnt="0"/>
      <dgm:spPr/>
    </dgm:pt>
    <dgm:pt modelId="{8ED2A9C9-F83B-4FA6-AB44-2C22E2F0C8C4}" type="pres">
      <dgm:prSet presAssocID="{317F0B50-A767-461D-880D-0A980D122BAD}" presName="cycle" presStyleCnt="0"/>
      <dgm:spPr/>
    </dgm:pt>
    <dgm:pt modelId="{DAAD4EE3-A92E-40DC-8E10-FCB1F1DEA01A}" type="pres">
      <dgm:prSet presAssocID="{317F0B50-A767-461D-880D-0A980D122BAD}" presName="srcNode" presStyleLbl="node1" presStyleIdx="0" presStyleCnt="4"/>
      <dgm:spPr/>
    </dgm:pt>
    <dgm:pt modelId="{E3ED6C31-DC87-4CBC-A94B-764F0EE20D5F}" type="pres">
      <dgm:prSet presAssocID="{317F0B50-A767-461D-880D-0A980D122BAD}" presName="conn" presStyleLbl="parChTrans1D2" presStyleIdx="0" presStyleCnt="1"/>
      <dgm:spPr/>
      <dgm:t>
        <a:bodyPr/>
        <a:lstStyle/>
        <a:p>
          <a:endParaRPr lang="de-AT"/>
        </a:p>
      </dgm:t>
    </dgm:pt>
    <dgm:pt modelId="{18364C2F-75B8-42AA-A0F6-C0C33B2251B1}" type="pres">
      <dgm:prSet presAssocID="{317F0B50-A767-461D-880D-0A980D122BAD}" presName="extraNode" presStyleLbl="node1" presStyleIdx="0" presStyleCnt="4"/>
      <dgm:spPr/>
    </dgm:pt>
    <dgm:pt modelId="{69C989AE-BE17-4EB6-B8DA-F97870C15359}" type="pres">
      <dgm:prSet presAssocID="{317F0B50-A767-461D-880D-0A980D122BAD}" presName="dstNode" presStyleLbl="node1" presStyleIdx="0" presStyleCnt="4"/>
      <dgm:spPr/>
    </dgm:pt>
    <dgm:pt modelId="{3A0C770F-1798-44D8-878F-7C87CE63D824}" type="pres">
      <dgm:prSet presAssocID="{DFE14526-33F6-4C6B-AD37-D9AF74A8F085}" presName="text_1" presStyleLbl="node1" presStyleIdx="0" presStyleCnt="4">
        <dgm:presLayoutVars>
          <dgm:bulletEnabled val="1"/>
        </dgm:presLayoutVars>
      </dgm:prSet>
      <dgm:spPr/>
      <dgm:t>
        <a:bodyPr/>
        <a:lstStyle/>
        <a:p>
          <a:endParaRPr lang="de-DE"/>
        </a:p>
      </dgm:t>
    </dgm:pt>
    <dgm:pt modelId="{A3E99C58-C1C3-4CEA-BE8E-506B9A68D48F}" type="pres">
      <dgm:prSet presAssocID="{DFE14526-33F6-4C6B-AD37-D9AF74A8F085}" presName="accent_1" presStyleCnt="0"/>
      <dgm:spPr/>
    </dgm:pt>
    <dgm:pt modelId="{2A93D81C-6D0B-4981-A270-51C5331C5AB6}" type="pres">
      <dgm:prSet presAssocID="{DFE14526-33F6-4C6B-AD37-D9AF74A8F085}" presName="accentRepeatNode" presStyleLbl="solidFgAcc1" presStyleIdx="0" presStyleCnt="4"/>
      <dgm:spPr/>
    </dgm:pt>
    <dgm:pt modelId="{FD3CFD1F-E567-4C0C-9366-21B56BC8A2DC}" type="pres">
      <dgm:prSet presAssocID="{1F1E3987-4832-4BD5-95A5-5872320C1DE7}" presName="text_2" presStyleLbl="node1" presStyleIdx="1" presStyleCnt="4">
        <dgm:presLayoutVars>
          <dgm:bulletEnabled val="1"/>
        </dgm:presLayoutVars>
      </dgm:prSet>
      <dgm:spPr/>
      <dgm:t>
        <a:bodyPr/>
        <a:lstStyle/>
        <a:p>
          <a:endParaRPr lang="de-DE"/>
        </a:p>
      </dgm:t>
    </dgm:pt>
    <dgm:pt modelId="{55A9038A-4DD1-42E0-B9FF-59F94DDDC782}" type="pres">
      <dgm:prSet presAssocID="{1F1E3987-4832-4BD5-95A5-5872320C1DE7}" presName="accent_2" presStyleCnt="0"/>
      <dgm:spPr/>
    </dgm:pt>
    <dgm:pt modelId="{4B3F9AF9-26CA-498E-95E8-300799F4469C}" type="pres">
      <dgm:prSet presAssocID="{1F1E3987-4832-4BD5-95A5-5872320C1DE7}" presName="accentRepeatNode" presStyleLbl="solidFgAcc1" presStyleIdx="1" presStyleCnt="4"/>
      <dgm:spPr/>
    </dgm:pt>
    <dgm:pt modelId="{EFA2DCB7-CB1F-4625-9DB4-C99B39334E1A}" type="pres">
      <dgm:prSet presAssocID="{054F176B-ECC8-49F8-B7E3-39365F7A1C0F}" presName="text_3" presStyleLbl="node1" presStyleIdx="2" presStyleCnt="4">
        <dgm:presLayoutVars>
          <dgm:bulletEnabled val="1"/>
        </dgm:presLayoutVars>
      </dgm:prSet>
      <dgm:spPr/>
      <dgm:t>
        <a:bodyPr/>
        <a:lstStyle/>
        <a:p>
          <a:endParaRPr lang="de-AT"/>
        </a:p>
      </dgm:t>
    </dgm:pt>
    <dgm:pt modelId="{422F89B2-18DC-41C8-A565-69B897253FA4}" type="pres">
      <dgm:prSet presAssocID="{054F176B-ECC8-49F8-B7E3-39365F7A1C0F}" presName="accent_3" presStyleCnt="0"/>
      <dgm:spPr/>
    </dgm:pt>
    <dgm:pt modelId="{543697DD-65D5-4437-B5B6-17447F0BB710}" type="pres">
      <dgm:prSet presAssocID="{054F176B-ECC8-49F8-B7E3-39365F7A1C0F}" presName="accentRepeatNode" presStyleLbl="solidFgAcc1" presStyleIdx="2" presStyleCnt="4"/>
      <dgm:spPr/>
    </dgm:pt>
    <dgm:pt modelId="{DC49B25D-0CB6-4904-A752-A0F60C39CBE5}" type="pres">
      <dgm:prSet presAssocID="{091EAB0B-EE0C-41A7-92CE-E7E609BB5EE6}" presName="text_4" presStyleLbl="node1" presStyleIdx="3" presStyleCnt="4">
        <dgm:presLayoutVars>
          <dgm:bulletEnabled val="1"/>
        </dgm:presLayoutVars>
      </dgm:prSet>
      <dgm:spPr/>
      <dgm:t>
        <a:bodyPr/>
        <a:lstStyle/>
        <a:p>
          <a:endParaRPr lang="de-AT"/>
        </a:p>
      </dgm:t>
    </dgm:pt>
    <dgm:pt modelId="{13FB3709-512F-4B30-97E2-BEC12CF13D40}" type="pres">
      <dgm:prSet presAssocID="{091EAB0B-EE0C-41A7-92CE-E7E609BB5EE6}" presName="accent_4" presStyleCnt="0"/>
      <dgm:spPr/>
    </dgm:pt>
    <dgm:pt modelId="{3E09E64A-4CE3-46DC-B81B-9636B82CACAE}" type="pres">
      <dgm:prSet presAssocID="{091EAB0B-EE0C-41A7-92CE-E7E609BB5EE6}" presName="accentRepeatNode" presStyleLbl="solidFgAcc1" presStyleIdx="3" presStyleCnt="4"/>
      <dgm:spPr/>
    </dgm:pt>
  </dgm:ptLst>
  <dgm:cxnLst>
    <dgm:cxn modelId="{80ADA53D-96F7-43F4-8903-7694D8078604}" type="presOf" srcId="{DFE14526-33F6-4C6B-AD37-D9AF74A8F085}" destId="{3A0C770F-1798-44D8-878F-7C87CE63D824}" srcOrd="0" destOrd="0" presId="urn:microsoft.com/office/officeart/2008/layout/VerticalCurvedList"/>
    <dgm:cxn modelId="{4F0E3EE8-23E3-4AAA-8C9A-16815AE50B3B}" type="presOf" srcId="{E0978BD4-CDC7-43B2-B21A-14D971B419B7}" destId="{E3ED6C31-DC87-4CBC-A94B-764F0EE20D5F}" srcOrd="0" destOrd="0" presId="urn:microsoft.com/office/officeart/2008/layout/VerticalCurvedList"/>
    <dgm:cxn modelId="{25B01E5B-ADBB-4211-81E5-F546F3F393D3}" type="presOf" srcId="{1F1E3987-4832-4BD5-95A5-5872320C1DE7}" destId="{FD3CFD1F-E567-4C0C-9366-21B56BC8A2DC}" srcOrd="0" destOrd="0" presId="urn:microsoft.com/office/officeart/2008/layout/VerticalCurvedList"/>
    <dgm:cxn modelId="{25FC9DD7-BD94-4E0F-9E5D-F35D0B5050F9}" srcId="{317F0B50-A767-461D-880D-0A980D122BAD}" destId="{054F176B-ECC8-49F8-B7E3-39365F7A1C0F}" srcOrd="2" destOrd="0" parTransId="{DA810B4A-A97B-4962-8024-F809EB22CDDE}" sibTransId="{02522032-C4F4-4E5E-9F78-E46D9BD2D74C}"/>
    <dgm:cxn modelId="{390676CE-BF4F-4798-AFD9-F5E71404E493}" type="presOf" srcId="{054F176B-ECC8-49F8-B7E3-39365F7A1C0F}" destId="{EFA2DCB7-CB1F-4625-9DB4-C99B39334E1A}" srcOrd="0" destOrd="0" presId="urn:microsoft.com/office/officeart/2008/layout/VerticalCurvedList"/>
    <dgm:cxn modelId="{6E4C19D2-7234-42E9-9D79-D4CED9B83DE5}" srcId="{317F0B50-A767-461D-880D-0A980D122BAD}" destId="{DFE14526-33F6-4C6B-AD37-D9AF74A8F085}" srcOrd="0" destOrd="0" parTransId="{8533B1DB-393A-4E2C-B7B5-2A476F55EF79}" sibTransId="{E0978BD4-CDC7-43B2-B21A-14D971B419B7}"/>
    <dgm:cxn modelId="{491F83B8-CFCF-4FA5-9068-FD27BE272CFC}" type="presOf" srcId="{317F0B50-A767-461D-880D-0A980D122BAD}" destId="{59EB835F-5B70-4324-A09C-F0A22A67A1EC}" srcOrd="0" destOrd="0" presId="urn:microsoft.com/office/officeart/2008/layout/VerticalCurvedList"/>
    <dgm:cxn modelId="{47471A14-3CE0-4D2E-9F40-E42743E383AD}" type="presOf" srcId="{091EAB0B-EE0C-41A7-92CE-E7E609BB5EE6}" destId="{DC49B25D-0CB6-4904-A752-A0F60C39CBE5}" srcOrd="0" destOrd="0" presId="urn:microsoft.com/office/officeart/2008/layout/VerticalCurvedList"/>
    <dgm:cxn modelId="{DF734CAF-8F01-435D-A088-A9C01B4872F7}" srcId="{317F0B50-A767-461D-880D-0A980D122BAD}" destId="{091EAB0B-EE0C-41A7-92CE-E7E609BB5EE6}" srcOrd="3" destOrd="0" parTransId="{65944ABD-0454-49B6-9E91-AEF36E53D502}" sibTransId="{8D2013E4-ACD9-44AD-9131-3C400D457EDC}"/>
    <dgm:cxn modelId="{98C8D08C-8A53-473D-9879-631E723D82ED}" srcId="{317F0B50-A767-461D-880D-0A980D122BAD}" destId="{1F1E3987-4832-4BD5-95A5-5872320C1DE7}" srcOrd="1" destOrd="0" parTransId="{03037E6E-341C-4F99-A06D-FED5BAEA926F}" sibTransId="{53CA4811-8237-46DB-97C2-A6856381948C}"/>
    <dgm:cxn modelId="{1150C726-81D3-4AC3-B507-D708F5D3D76A}" type="presParOf" srcId="{59EB835F-5B70-4324-A09C-F0A22A67A1EC}" destId="{83A8DE53-EB2F-4821-BCD1-A71ADF3B8DB6}" srcOrd="0" destOrd="0" presId="urn:microsoft.com/office/officeart/2008/layout/VerticalCurvedList"/>
    <dgm:cxn modelId="{E42D8460-E874-457F-BA54-48F772D3A1CD}" type="presParOf" srcId="{83A8DE53-EB2F-4821-BCD1-A71ADF3B8DB6}" destId="{8ED2A9C9-F83B-4FA6-AB44-2C22E2F0C8C4}" srcOrd="0" destOrd="0" presId="urn:microsoft.com/office/officeart/2008/layout/VerticalCurvedList"/>
    <dgm:cxn modelId="{0DA9798B-E4E4-4074-870B-38C62C8A304D}" type="presParOf" srcId="{8ED2A9C9-F83B-4FA6-AB44-2C22E2F0C8C4}" destId="{DAAD4EE3-A92E-40DC-8E10-FCB1F1DEA01A}" srcOrd="0" destOrd="0" presId="urn:microsoft.com/office/officeart/2008/layout/VerticalCurvedList"/>
    <dgm:cxn modelId="{AE6E9819-D062-4F89-BA29-76CF046B2835}" type="presParOf" srcId="{8ED2A9C9-F83B-4FA6-AB44-2C22E2F0C8C4}" destId="{E3ED6C31-DC87-4CBC-A94B-764F0EE20D5F}" srcOrd="1" destOrd="0" presId="urn:microsoft.com/office/officeart/2008/layout/VerticalCurvedList"/>
    <dgm:cxn modelId="{9ED2DD46-FAE8-45D5-9BA2-C4802EB8A2F7}" type="presParOf" srcId="{8ED2A9C9-F83B-4FA6-AB44-2C22E2F0C8C4}" destId="{18364C2F-75B8-42AA-A0F6-C0C33B2251B1}" srcOrd="2" destOrd="0" presId="urn:microsoft.com/office/officeart/2008/layout/VerticalCurvedList"/>
    <dgm:cxn modelId="{6777DBB4-9182-436D-B0C3-392182A0EDF0}" type="presParOf" srcId="{8ED2A9C9-F83B-4FA6-AB44-2C22E2F0C8C4}" destId="{69C989AE-BE17-4EB6-B8DA-F97870C15359}" srcOrd="3" destOrd="0" presId="urn:microsoft.com/office/officeart/2008/layout/VerticalCurvedList"/>
    <dgm:cxn modelId="{3052C67D-8206-4F4B-A924-4B7C4FB763FE}" type="presParOf" srcId="{83A8DE53-EB2F-4821-BCD1-A71ADF3B8DB6}" destId="{3A0C770F-1798-44D8-878F-7C87CE63D824}" srcOrd="1" destOrd="0" presId="urn:microsoft.com/office/officeart/2008/layout/VerticalCurvedList"/>
    <dgm:cxn modelId="{C9794FF5-975F-44CD-83C5-465E0B4D6ADA}" type="presParOf" srcId="{83A8DE53-EB2F-4821-BCD1-A71ADF3B8DB6}" destId="{A3E99C58-C1C3-4CEA-BE8E-506B9A68D48F}" srcOrd="2" destOrd="0" presId="urn:microsoft.com/office/officeart/2008/layout/VerticalCurvedList"/>
    <dgm:cxn modelId="{87B512FF-9B72-43A9-9252-EE938054CF77}" type="presParOf" srcId="{A3E99C58-C1C3-4CEA-BE8E-506B9A68D48F}" destId="{2A93D81C-6D0B-4981-A270-51C5331C5AB6}" srcOrd="0" destOrd="0" presId="urn:microsoft.com/office/officeart/2008/layout/VerticalCurvedList"/>
    <dgm:cxn modelId="{6D051889-8C92-4C80-80CE-032BF844B31A}" type="presParOf" srcId="{83A8DE53-EB2F-4821-BCD1-A71ADF3B8DB6}" destId="{FD3CFD1F-E567-4C0C-9366-21B56BC8A2DC}" srcOrd="3" destOrd="0" presId="urn:microsoft.com/office/officeart/2008/layout/VerticalCurvedList"/>
    <dgm:cxn modelId="{E69C976D-AE0C-41D9-8623-FCDDC075B452}" type="presParOf" srcId="{83A8DE53-EB2F-4821-BCD1-A71ADF3B8DB6}" destId="{55A9038A-4DD1-42E0-B9FF-59F94DDDC782}" srcOrd="4" destOrd="0" presId="urn:microsoft.com/office/officeart/2008/layout/VerticalCurvedList"/>
    <dgm:cxn modelId="{DEB98283-07A7-4F95-AF64-F33AEB2A63C1}" type="presParOf" srcId="{55A9038A-4DD1-42E0-B9FF-59F94DDDC782}" destId="{4B3F9AF9-26CA-498E-95E8-300799F4469C}" srcOrd="0" destOrd="0" presId="urn:microsoft.com/office/officeart/2008/layout/VerticalCurvedList"/>
    <dgm:cxn modelId="{BF74FAFE-D663-496C-B869-53136DF147AA}" type="presParOf" srcId="{83A8DE53-EB2F-4821-BCD1-A71ADF3B8DB6}" destId="{EFA2DCB7-CB1F-4625-9DB4-C99B39334E1A}" srcOrd="5" destOrd="0" presId="urn:microsoft.com/office/officeart/2008/layout/VerticalCurvedList"/>
    <dgm:cxn modelId="{D915519A-A144-4FAD-BBBB-82C634F5602B}" type="presParOf" srcId="{83A8DE53-EB2F-4821-BCD1-A71ADF3B8DB6}" destId="{422F89B2-18DC-41C8-A565-69B897253FA4}" srcOrd="6" destOrd="0" presId="urn:microsoft.com/office/officeart/2008/layout/VerticalCurvedList"/>
    <dgm:cxn modelId="{44677034-C616-445E-9AED-51999742DEDD}" type="presParOf" srcId="{422F89B2-18DC-41C8-A565-69B897253FA4}" destId="{543697DD-65D5-4437-B5B6-17447F0BB710}" srcOrd="0" destOrd="0" presId="urn:microsoft.com/office/officeart/2008/layout/VerticalCurvedList"/>
    <dgm:cxn modelId="{616C678D-CB91-47CB-BA40-B4F496D2CB23}" type="presParOf" srcId="{83A8DE53-EB2F-4821-BCD1-A71ADF3B8DB6}" destId="{DC49B25D-0CB6-4904-A752-A0F60C39CBE5}" srcOrd="7" destOrd="0" presId="urn:microsoft.com/office/officeart/2008/layout/VerticalCurvedList"/>
    <dgm:cxn modelId="{34DB7FE2-8454-419C-8AF1-37FCED9ADED6}" type="presParOf" srcId="{83A8DE53-EB2F-4821-BCD1-A71ADF3B8DB6}" destId="{13FB3709-512F-4B30-97E2-BEC12CF13D40}" srcOrd="8" destOrd="0" presId="urn:microsoft.com/office/officeart/2008/layout/VerticalCurvedList"/>
    <dgm:cxn modelId="{6B21DD88-0DC0-4DDC-834A-F09E10ECB596}" type="presParOf" srcId="{13FB3709-512F-4B30-97E2-BEC12CF13D40}" destId="{3E09E64A-4CE3-46DC-B81B-9636B82CACAE}"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BDA2B9-2B6D-4CEA-B38B-B63695282B1F}"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de-AT"/>
        </a:p>
      </dgm:t>
    </dgm:pt>
    <dgm:pt modelId="{64CE26E9-8C0C-475A-9B6D-D6855660DFE5}">
      <dgm:prSet phldrT="[Text]" custT="1"/>
      <dgm:spPr>
        <a:effectLst>
          <a:outerShdw blurRad="50800" dist="38100" dir="2700000" algn="tl" rotWithShape="0">
            <a:prstClr val="black">
              <a:alpha val="40000"/>
            </a:prstClr>
          </a:outerShdw>
        </a:effectLst>
      </dgm:spPr>
      <dgm:t>
        <a:bodyPr/>
        <a:lstStyle/>
        <a:p>
          <a:r>
            <a:rPr lang="en-US" sz="1800" dirty="0" smtClean="0"/>
            <a:t>~ 20 billion Euro "available"</a:t>
          </a:r>
          <a:endParaRPr lang="de-AT" sz="1800" dirty="0"/>
        </a:p>
      </dgm:t>
    </dgm:pt>
    <dgm:pt modelId="{F0FA7F25-7D00-438F-A97A-4C2574A7B65E}" type="parTrans" cxnId="{7B37BE31-78B2-4445-8C98-A35782C084F2}">
      <dgm:prSet/>
      <dgm:spPr/>
      <dgm:t>
        <a:bodyPr/>
        <a:lstStyle/>
        <a:p>
          <a:endParaRPr lang="de-AT" sz="1800"/>
        </a:p>
      </dgm:t>
    </dgm:pt>
    <dgm:pt modelId="{6BD15372-CF5F-4B32-AA43-0ACE5D58D0D9}" type="sibTrans" cxnId="{7B37BE31-78B2-4445-8C98-A35782C084F2}">
      <dgm:prSet/>
      <dgm:spPr>
        <a:effectLst>
          <a:outerShdw blurRad="50800" dist="38100" dir="2700000" algn="tl" rotWithShape="0">
            <a:prstClr val="black">
              <a:alpha val="40000"/>
            </a:prstClr>
          </a:outerShdw>
        </a:effectLst>
      </dgm:spPr>
      <dgm:t>
        <a:bodyPr/>
        <a:lstStyle/>
        <a:p>
          <a:endParaRPr lang="de-AT" sz="1800"/>
        </a:p>
      </dgm:t>
    </dgm:pt>
    <dgm:pt modelId="{95A783B4-9C40-4C2F-B515-C338ECC17B81}">
      <dgm:prSet phldrT="[Text]" custT="1"/>
      <dgm:spPr>
        <a:effectLst>
          <a:outerShdw blurRad="50800" dist="38100" dir="2700000" algn="tl" rotWithShape="0">
            <a:prstClr val="black">
              <a:alpha val="40000"/>
            </a:prstClr>
          </a:outerShdw>
        </a:effectLst>
      </dgm:spPr>
      <dgm:t>
        <a:bodyPr/>
        <a:lstStyle/>
        <a:p>
          <a:r>
            <a:rPr lang="en-US" sz="1800" dirty="0" smtClean="0"/>
            <a:t>Pilot - blended finance; combination of grant, loan and equity</a:t>
          </a:r>
          <a:endParaRPr lang="de-AT" sz="1800" dirty="0"/>
        </a:p>
      </dgm:t>
    </dgm:pt>
    <dgm:pt modelId="{3657AD38-4BA9-4E82-94BB-AB0FCF2B63B6}" type="parTrans" cxnId="{278397D0-780B-48B1-8B1B-CC662867F10F}">
      <dgm:prSet/>
      <dgm:spPr/>
      <dgm:t>
        <a:bodyPr/>
        <a:lstStyle/>
        <a:p>
          <a:endParaRPr lang="de-AT" sz="1800"/>
        </a:p>
      </dgm:t>
    </dgm:pt>
    <dgm:pt modelId="{A5D599A2-EB40-4F1F-80ED-1FE4145E1E3E}" type="sibTrans" cxnId="{278397D0-780B-48B1-8B1B-CC662867F10F}">
      <dgm:prSet/>
      <dgm:spPr/>
      <dgm:t>
        <a:bodyPr/>
        <a:lstStyle/>
        <a:p>
          <a:endParaRPr lang="de-AT" sz="1800"/>
        </a:p>
      </dgm:t>
    </dgm:pt>
    <dgm:pt modelId="{0349D71F-5378-4410-893D-3D2C1FDAA84E}">
      <dgm:prSet phldrT="[Text]" custT="1"/>
      <dgm:spPr>
        <a:effectLst>
          <a:outerShdw blurRad="50800" dist="38100" dir="2700000" algn="tl" rotWithShape="0">
            <a:prstClr val="black">
              <a:alpha val="40000"/>
            </a:prstClr>
          </a:outerShdw>
        </a:effectLst>
      </dgm:spPr>
      <dgm:t>
        <a:bodyPr/>
        <a:lstStyle/>
        <a:p>
          <a:r>
            <a:rPr lang="en-US" sz="1800" dirty="0" smtClean="0"/>
            <a:t>ERC Synergy Grant</a:t>
          </a:r>
          <a:endParaRPr lang="de-AT" sz="1800" dirty="0"/>
        </a:p>
      </dgm:t>
    </dgm:pt>
    <dgm:pt modelId="{F06139ED-7C01-45A3-AD73-A8774855EF1A}" type="parTrans" cxnId="{FFC46692-B08A-4CB9-BDB8-28E3BDDE50A3}">
      <dgm:prSet/>
      <dgm:spPr/>
      <dgm:t>
        <a:bodyPr/>
        <a:lstStyle/>
        <a:p>
          <a:endParaRPr lang="de-AT" sz="1800"/>
        </a:p>
      </dgm:t>
    </dgm:pt>
    <dgm:pt modelId="{99089C78-E82E-4051-ABA0-95EDC7C28B0F}" type="sibTrans" cxnId="{FFC46692-B08A-4CB9-BDB8-28E3BDDE50A3}">
      <dgm:prSet/>
      <dgm:spPr/>
      <dgm:t>
        <a:bodyPr/>
        <a:lstStyle/>
        <a:p>
          <a:endParaRPr lang="de-AT" sz="1800"/>
        </a:p>
      </dgm:t>
    </dgm:pt>
    <dgm:pt modelId="{30A6AD06-53D0-4F01-B31B-3A8F58C254F5}">
      <dgm:prSet custT="1"/>
      <dgm:spPr>
        <a:effectLst>
          <a:outerShdw blurRad="50800" dist="38100" dir="2700000" algn="tl" rotWithShape="0">
            <a:prstClr val="black">
              <a:alpha val="40000"/>
            </a:prstClr>
          </a:outerShdw>
        </a:effectLst>
      </dgm:spPr>
      <dgm:t>
        <a:bodyPr/>
        <a:lstStyle/>
        <a:p>
          <a:r>
            <a:rPr lang="en-US" sz="1800" smtClean="0"/>
            <a:t>EIC Pilot - Fast Track to Innovation, FET Open, SME Instrument</a:t>
          </a:r>
          <a:endParaRPr lang="en-US" sz="1800" dirty="0"/>
        </a:p>
      </dgm:t>
    </dgm:pt>
    <dgm:pt modelId="{AD5B382B-28D0-4CC0-B74D-6F59CFE825C7}" type="parTrans" cxnId="{31415061-33C7-4FBE-ACC8-D4D0E8E61A3D}">
      <dgm:prSet/>
      <dgm:spPr/>
      <dgm:t>
        <a:bodyPr/>
        <a:lstStyle/>
        <a:p>
          <a:endParaRPr lang="de-AT" sz="1800"/>
        </a:p>
      </dgm:t>
    </dgm:pt>
    <dgm:pt modelId="{624EFDE7-CE96-4E13-933A-AF779FC9A322}" type="sibTrans" cxnId="{31415061-33C7-4FBE-ACC8-D4D0E8E61A3D}">
      <dgm:prSet/>
      <dgm:spPr/>
      <dgm:t>
        <a:bodyPr/>
        <a:lstStyle/>
        <a:p>
          <a:endParaRPr lang="de-AT" sz="1800"/>
        </a:p>
      </dgm:t>
    </dgm:pt>
    <dgm:pt modelId="{CB865481-8778-4566-AE45-118F706EB59F}">
      <dgm:prSet custT="1"/>
      <dgm:spPr>
        <a:effectLst>
          <a:outerShdw blurRad="50800" dist="38100" dir="2700000" algn="tl" rotWithShape="0">
            <a:prstClr val="black">
              <a:alpha val="40000"/>
            </a:prstClr>
          </a:outerShdw>
        </a:effectLst>
      </dgm:spPr>
      <dgm:t>
        <a:bodyPr/>
        <a:lstStyle/>
        <a:p>
          <a:r>
            <a:rPr lang="en-US" sz="1800" dirty="0" smtClean="0"/>
            <a:t>Open Innovation Testbeds and Digital Innovation Hubs</a:t>
          </a:r>
          <a:endParaRPr lang="en-US" sz="1800" dirty="0"/>
        </a:p>
      </dgm:t>
    </dgm:pt>
    <dgm:pt modelId="{B5A86964-F15A-4E15-B47F-71F83415A3B2}" type="parTrans" cxnId="{FDB28BCA-7487-44C3-9C1D-041CDB2EC496}">
      <dgm:prSet/>
      <dgm:spPr/>
      <dgm:t>
        <a:bodyPr/>
        <a:lstStyle/>
        <a:p>
          <a:endParaRPr lang="de-AT" sz="1800"/>
        </a:p>
      </dgm:t>
    </dgm:pt>
    <dgm:pt modelId="{6D84E193-AEF2-4D40-9239-5929994E971D}" type="sibTrans" cxnId="{FDB28BCA-7487-44C3-9C1D-041CDB2EC496}">
      <dgm:prSet/>
      <dgm:spPr/>
      <dgm:t>
        <a:bodyPr/>
        <a:lstStyle/>
        <a:p>
          <a:endParaRPr lang="de-AT" sz="1800"/>
        </a:p>
      </dgm:t>
    </dgm:pt>
    <dgm:pt modelId="{214DBE5D-C0A5-4E0A-A4B6-C068650866F5}">
      <dgm:prSet custT="1"/>
      <dgm:spPr>
        <a:effectLst>
          <a:outerShdw blurRad="50800" dist="38100" dir="2700000" algn="tl" rotWithShape="0">
            <a:prstClr val="black">
              <a:alpha val="40000"/>
            </a:prstClr>
          </a:outerShdw>
        </a:effectLst>
      </dgm:spPr>
      <dgm:t>
        <a:bodyPr/>
        <a:lstStyle/>
        <a:p>
          <a:r>
            <a:rPr lang="en-US" sz="1800" smtClean="0"/>
            <a:t>International Initiatives: China, Canada, Australia, ...</a:t>
          </a:r>
          <a:endParaRPr lang="en-US" sz="1800" dirty="0"/>
        </a:p>
      </dgm:t>
    </dgm:pt>
    <dgm:pt modelId="{BBB876DA-59EC-4783-8282-FABF1B9C273F}" type="parTrans" cxnId="{A670E1DF-4706-42FF-B0B5-E399D58B75EE}">
      <dgm:prSet/>
      <dgm:spPr/>
      <dgm:t>
        <a:bodyPr/>
        <a:lstStyle/>
        <a:p>
          <a:endParaRPr lang="de-AT" sz="1800"/>
        </a:p>
      </dgm:t>
    </dgm:pt>
    <dgm:pt modelId="{E7FA2C3F-CAC2-4B81-A996-D09DDD7C17B5}" type="sibTrans" cxnId="{A670E1DF-4706-42FF-B0B5-E399D58B75EE}">
      <dgm:prSet/>
      <dgm:spPr/>
      <dgm:t>
        <a:bodyPr/>
        <a:lstStyle/>
        <a:p>
          <a:endParaRPr lang="de-AT" sz="1800"/>
        </a:p>
      </dgm:t>
    </dgm:pt>
    <dgm:pt modelId="{19E6A72A-00FF-4E8B-93C3-32BE9DCDCAFF}">
      <dgm:prSet/>
      <dgm:spPr/>
      <dgm:t>
        <a:bodyPr/>
        <a:lstStyle/>
        <a:p>
          <a:endParaRPr lang="de-AT" sz="1800"/>
        </a:p>
      </dgm:t>
    </dgm:pt>
    <dgm:pt modelId="{8EA0F06F-B7B9-404F-B50E-56C6CDB29F6C}" type="parTrans" cxnId="{141FBA04-1E1D-47C2-A1D9-BCB2B3197EF0}">
      <dgm:prSet/>
      <dgm:spPr/>
      <dgm:t>
        <a:bodyPr/>
        <a:lstStyle/>
        <a:p>
          <a:endParaRPr lang="de-AT" sz="1800"/>
        </a:p>
      </dgm:t>
    </dgm:pt>
    <dgm:pt modelId="{C0012896-19B3-42BA-B221-7CE86BF4DDAF}" type="sibTrans" cxnId="{141FBA04-1E1D-47C2-A1D9-BCB2B3197EF0}">
      <dgm:prSet/>
      <dgm:spPr/>
      <dgm:t>
        <a:bodyPr/>
        <a:lstStyle/>
        <a:p>
          <a:endParaRPr lang="de-AT" sz="1800"/>
        </a:p>
      </dgm:t>
    </dgm:pt>
    <dgm:pt modelId="{F7BC8A67-ADA3-41CB-BD46-75F46243D820}">
      <dgm:prSet/>
      <dgm:spPr/>
      <dgm:t>
        <a:bodyPr/>
        <a:lstStyle/>
        <a:p>
          <a:endParaRPr lang="de-DE"/>
        </a:p>
      </dgm:t>
    </dgm:pt>
    <dgm:pt modelId="{D33476BF-75E6-44DA-86A7-B14A969E4D72}" type="parTrans" cxnId="{BE2AE384-1FAD-41FC-8B56-44178FA9FEFD}">
      <dgm:prSet/>
      <dgm:spPr/>
      <dgm:t>
        <a:bodyPr/>
        <a:lstStyle/>
        <a:p>
          <a:endParaRPr lang="de-AT" sz="1800"/>
        </a:p>
      </dgm:t>
    </dgm:pt>
    <dgm:pt modelId="{CACDBE9C-66E1-4D68-9024-A4D63EF765F0}" type="sibTrans" cxnId="{BE2AE384-1FAD-41FC-8B56-44178FA9FEFD}">
      <dgm:prSet/>
      <dgm:spPr/>
      <dgm:t>
        <a:bodyPr/>
        <a:lstStyle/>
        <a:p>
          <a:endParaRPr lang="de-AT" sz="1800"/>
        </a:p>
      </dgm:t>
    </dgm:pt>
    <dgm:pt modelId="{147200B0-4CD2-4AE3-8922-C48F1DCD49DC}">
      <dgm:prSet/>
      <dgm:spPr/>
      <dgm:t>
        <a:bodyPr/>
        <a:lstStyle/>
        <a:p>
          <a:endParaRPr lang="de-DE"/>
        </a:p>
      </dgm:t>
    </dgm:pt>
    <dgm:pt modelId="{106780C4-E83D-4188-812F-6E34B7D85DAA}" type="parTrans" cxnId="{A896C80A-509D-435D-83C0-0AFBD81E7D7B}">
      <dgm:prSet/>
      <dgm:spPr/>
      <dgm:t>
        <a:bodyPr/>
        <a:lstStyle/>
        <a:p>
          <a:endParaRPr lang="de-AT" sz="1800"/>
        </a:p>
      </dgm:t>
    </dgm:pt>
    <dgm:pt modelId="{C949D7BD-7DEC-44FF-A879-C74012F9633B}" type="sibTrans" cxnId="{A896C80A-509D-435D-83C0-0AFBD81E7D7B}">
      <dgm:prSet/>
      <dgm:spPr/>
      <dgm:t>
        <a:bodyPr/>
        <a:lstStyle/>
        <a:p>
          <a:endParaRPr lang="de-AT" sz="1800"/>
        </a:p>
      </dgm:t>
    </dgm:pt>
    <dgm:pt modelId="{47622F18-6BB2-4521-9122-670933A2296E}">
      <dgm:prSet/>
      <dgm:spPr/>
      <dgm:t>
        <a:bodyPr/>
        <a:lstStyle/>
        <a:p>
          <a:endParaRPr lang="de-DE"/>
        </a:p>
      </dgm:t>
    </dgm:pt>
    <dgm:pt modelId="{B413CA03-2BFE-4183-B3F5-B444A0626E5F}" type="parTrans" cxnId="{D674CFA7-23C0-4102-9A4C-1454774F5E9E}">
      <dgm:prSet/>
      <dgm:spPr/>
      <dgm:t>
        <a:bodyPr/>
        <a:lstStyle/>
        <a:p>
          <a:endParaRPr lang="de-AT" sz="1800"/>
        </a:p>
      </dgm:t>
    </dgm:pt>
    <dgm:pt modelId="{577628AD-52E7-4140-B46E-E6D9B3DA8506}" type="sibTrans" cxnId="{D674CFA7-23C0-4102-9A4C-1454774F5E9E}">
      <dgm:prSet/>
      <dgm:spPr/>
      <dgm:t>
        <a:bodyPr/>
        <a:lstStyle/>
        <a:p>
          <a:endParaRPr lang="de-AT" sz="1800"/>
        </a:p>
      </dgm:t>
    </dgm:pt>
    <dgm:pt modelId="{431C0F21-37C3-48FF-B653-8E9B0E767140}">
      <dgm:prSet/>
      <dgm:spPr/>
      <dgm:t>
        <a:bodyPr/>
        <a:lstStyle/>
        <a:p>
          <a:endParaRPr lang="de-DE"/>
        </a:p>
      </dgm:t>
    </dgm:pt>
    <dgm:pt modelId="{A7281BC0-F5A4-47DA-AE74-1649A3793A3D}" type="parTrans" cxnId="{4A2020F9-22BF-4857-9EC0-1E05A6662E90}">
      <dgm:prSet/>
      <dgm:spPr/>
      <dgm:t>
        <a:bodyPr/>
        <a:lstStyle/>
        <a:p>
          <a:endParaRPr lang="de-AT" sz="1800"/>
        </a:p>
      </dgm:t>
    </dgm:pt>
    <dgm:pt modelId="{566C9ACE-64F4-41FC-8AD7-995411E741C9}" type="sibTrans" cxnId="{4A2020F9-22BF-4857-9EC0-1E05A6662E90}">
      <dgm:prSet/>
      <dgm:spPr/>
      <dgm:t>
        <a:bodyPr/>
        <a:lstStyle/>
        <a:p>
          <a:endParaRPr lang="de-AT" sz="1800"/>
        </a:p>
      </dgm:t>
    </dgm:pt>
    <dgm:pt modelId="{546957BF-18F5-426E-A2AE-EF6FB060B794}">
      <dgm:prSet/>
      <dgm:spPr/>
      <dgm:t>
        <a:bodyPr/>
        <a:lstStyle/>
        <a:p>
          <a:endParaRPr lang="de-DE"/>
        </a:p>
      </dgm:t>
    </dgm:pt>
    <dgm:pt modelId="{EB1886FB-5AA2-4ADC-BC2F-E7E437B7F1C9}" type="parTrans" cxnId="{5B8C0D3C-17E7-42FB-AB8A-72C07D0837DC}">
      <dgm:prSet/>
      <dgm:spPr/>
      <dgm:t>
        <a:bodyPr/>
        <a:lstStyle/>
        <a:p>
          <a:endParaRPr lang="de-AT" sz="1800"/>
        </a:p>
      </dgm:t>
    </dgm:pt>
    <dgm:pt modelId="{FD5EEE82-4F1E-43E7-B48D-4B39C6971608}" type="sibTrans" cxnId="{5B8C0D3C-17E7-42FB-AB8A-72C07D0837DC}">
      <dgm:prSet/>
      <dgm:spPr/>
      <dgm:t>
        <a:bodyPr/>
        <a:lstStyle/>
        <a:p>
          <a:endParaRPr lang="de-AT" sz="1800"/>
        </a:p>
      </dgm:t>
    </dgm:pt>
    <dgm:pt modelId="{8CF22FB5-3A26-4316-8C8C-F9685B3A5B9F}">
      <dgm:prSet/>
      <dgm:spPr/>
      <dgm:t>
        <a:bodyPr/>
        <a:lstStyle/>
        <a:p>
          <a:endParaRPr lang="de-DE"/>
        </a:p>
      </dgm:t>
    </dgm:pt>
    <dgm:pt modelId="{A4DEBC71-DA21-462F-8538-A9D5A9F32EA1}" type="parTrans" cxnId="{F73020F6-19B9-4273-BCF8-A50EABCF12F5}">
      <dgm:prSet/>
      <dgm:spPr/>
      <dgm:t>
        <a:bodyPr/>
        <a:lstStyle/>
        <a:p>
          <a:endParaRPr lang="de-AT" sz="1800"/>
        </a:p>
      </dgm:t>
    </dgm:pt>
    <dgm:pt modelId="{6F5318F1-0DB0-440F-B5A6-52711DA2B6D8}" type="sibTrans" cxnId="{F73020F6-19B9-4273-BCF8-A50EABCF12F5}">
      <dgm:prSet/>
      <dgm:spPr/>
      <dgm:t>
        <a:bodyPr/>
        <a:lstStyle/>
        <a:p>
          <a:endParaRPr lang="de-AT" sz="1800"/>
        </a:p>
      </dgm:t>
    </dgm:pt>
    <dgm:pt modelId="{44632A89-B440-43B6-AB33-04CD59A5BA51}">
      <dgm:prSet/>
      <dgm:spPr/>
      <dgm:t>
        <a:bodyPr/>
        <a:lstStyle/>
        <a:p>
          <a:endParaRPr lang="de-DE"/>
        </a:p>
      </dgm:t>
    </dgm:pt>
    <dgm:pt modelId="{2348AA05-84E9-4F0A-8E0B-244DFAD4478F}" type="parTrans" cxnId="{E39E1279-AE20-4BA9-92A8-5371A26A09EF}">
      <dgm:prSet/>
      <dgm:spPr/>
      <dgm:t>
        <a:bodyPr/>
        <a:lstStyle/>
        <a:p>
          <a:endParaRPr lang="de-AT" sz="1800"/>
        </a:p>
      </dgm:t>
    </dgm:pt>
    <dgm:pt modelId="{941E729C-C3EE-4E45-8868-701640D80E61}" type="sibTrans" cxnId="{E39E1279-AE20-4BA9-92A8-5371A26A09EF}">
      <dgm:prSet/>
      <dgm:spPr/>
      <dgm:t>
        <a:bodyPr/>
        <a:lstStyle/>
        <a:p>
          <a:endParaRPr lang="de-AT" sz="1800"/>
        </a:p>
      </dgm:t>
    </dgm:pt>
    <dgm:pt modelId="{69F989E7-4D9B-4C8C-A8F3-036B4277DE6D}">
      <dgm:prSet/>
      <dgm:spPr/>
      <dgm:t>
        <a:bodyPr/>
        <a:lstStyle/>
        <a:p>
          <a:endParaRPr lang="de-DE"/>
        </a:p>
      </dgm:t>
    </dgm:pt>
    <dgm:pt modelId="{8C403204-1D55-4D69-84E2-ADABEDA26A02}" type="parTrans" cxnId="{F8A8A342-5212-49C6-934A-2F8723BAD078}">
      <dgm:prSet/>
      <dgm:spPr/>
      <dgm:t>
        <a:bodyPr/>
        <a:lstStyle/>
        <a:p>
          <a:endParaRPr lang="de-AT" sz="1800"/>
        </a:p>
      </dgm:t>
    </dgm:pt>
    <dgm:pt modelId="{309AB966-8E3C-48BA-8E85-CDDA1AA4E28C}" type="sibTrans" cxnId="{F8A8A342-5212-49C6-934A-2F8723BAD078}">
      <dgm:prSet/>
      <dgm:spPr/>
      <dgm:t>
        <a:bodyPr/>
        <a:lstStyle/>
        <a:p>
          <a:endParaRPr lang="de-AT" sz="1800"/>
        </a:p>
      </dgm:t>
    </dgm:pt>
    <dgm:pt modelId="{69414224-03B7-481A-9E82-C5BA8BD35B28}">
      <dgm:prSet/>
      <dgm:spPr/>
      <dgm:t>
        <a:bodyPr/>
        <a:lstStyle/>
        <a:p>
          <a:endParaRPr lang="de-DE"/>
        </a:p>
      </dgm:t>
    </dgm:pt>
    <dgm:pt modelId="{C822FCE7-3877-4DDC-B0C6-9251566C6EA7}" type="parTrans" cxnId="{5D4658AD-5B20-401D-992D-B1DDA2787D7F}">
      <dgm:prSet/>
      <dgm:spPr/>
      <dgm:t>
        <a:bodyPr/>
        <a:lstStyle/>
        <a:p>
          <a:endParaRPr lang="de-AT" sz="1800"/>
        </a:p>
      </dgm:t>
    </dgm:pt>
    <dgm:pt modelId="{BBCCABE3-8B68-4E88-9BCD-3580F9A023AA}" type="sibTrans" cxnId="{5D4658AD-5B20-401D-992D-B1DDA2787D7F}">
      <dgm:prSet/>
      <dgm:spPr/>
      <dgm:t>
        <a:bodyPr/>
        <a:lstStyle/>
        <a:p>
          <a:endParaRPr lang="de-AT" sz="1800"/>
        </a:p>
      </dgm:t>
    </dgm:pt>
    <dgm:pt modelId="{4D17C063-28AF-492E-8F33-167763F3F055}">
      <dgm:prSet/>
      <dgm:spPr/>
      <dgm:t>
        <a:bodyPr/>
        <a:lstStyle/>
        <a:p>
          <a:endParaRPr lang="de-DE"/>
        </a:p>
      </dgm:t>
    </dgm:pt>
    <dgm:pt modelId="{C08AEB03-1DAB-4ECC-8FE5-1DA723DBD7A3}" type="parTrans" cxnId="{703FFDDC-3838-4282-AC21-03B598C22853}">
      <dgm:prSet/>
      <dgm:spPr/>
      <dgm:t>
        <a:bodyPr/>
        <a:lstStyle/>
        <a:p>
          <a:endParaRPr lang="de-AT" sz="1800"/>
        </a:p>
      </dgm:t>
    </dgm:pt>
    <dgm:pt modelId="{778EEF9A-E1AF-4D97-BFFC-66F190D350FF}" type="sibTrans" cxnId="{703FFDDC-3838-4282-AC21-03B598C22853}">
      <dgm:prSet/>
      <dgm:spPr/>
      <dgm:t>
        <a:bodyPr/>
        <a:lstStyle/>
        <a:p>
          <a:endParaRPr lang="de-AT" sz="1800"/>
        </a:p>
      </dgm:t>
    </dgm:pt>
    <dgm:pt modelId="{7DFA042E-4007-446A-A23B-C29AB7378B3B}">
      <dgm:prSet/>
      <dgm:spPr/>
      <dgm:t>
        <a:bodyPr/>
        <a:lstStyle/>
        <a:p>
          <a:endParaRPr lang="de-DE"/>
        </a:p>
      </dgm:t>
    </dgm:pt>
    <dgm:pt modelId="{8DCB4131-ADB0-43CD-B4C8-50CBFE0F5D94}" type="parTrans" cxnId="{ADF3DBDC-183A-48FB-87A0-767DDA8B38B4}">
      <dgm:prSet/>
      <dgm:spPr/>
      <dgm:t>
        <a:bodyPr/>
        <a:lstStyle/>
        <a:p>
          <a:endParaRPr lang="de-AT" sz="1800"/>
        </a:p>
      </dgm:t>
    </dgm:pt>
    <dgm:pt modelId="{04B925FE-BEAB-42EF-8456-6FE4FC7BB132}" type="sibTrans" cxnId="{ADF3DBDC-183A-48FB-87A0-767DDA8B38B4}">
      <dgm:prSet/>
      <dgm:spPr/>
      <dgm:t>
        <a:bodyPr/>
        <a:lstStyle/>
        <a:p>
          <a:endParaRPr lang="de-AT" sz="1800"/>
        </a:p>
      </dgm:t>
    </dgm:pt>
    <dgm:pt modelId="{BD24473A-B130-41F6-90FB-7BD291993147}">
      <dgm:prSet/>
      <dgm:spPr/>
      <dgm:t>
        <a:bodyPr/>
        <a:lstStyle/>
        <a:p>
          <a:endParaRPr lang="de-DE"/>
        </a:p>
      </dgm:t>
    </dgm:pt>
    <dgm:pt modelId="{F431508A-3E24-4869-84EF-3C5BDBC71A09}" type="parTrans" cxnId="{0BA0731C-7174-48E1-B4DB-3FA2EEAAC4C3}">
      <dgm:prSet/>
      <dgm:spPr/>
      <dgm:t>
        <a:bodyPr/>
        <a:lstStyle/>
        <a:p>
          <a:endParaRPr lang="de-AT" sz="1800"/>
        </a:p>
      </dgm:t>
    </dgm:pt>
    <dgm:pt modelId="{0A2D1159-D660-4881-8966-DC85981318EF}" type="sibTrans" cxnId="{0BA0731C-7174-48E1-B4DB-3FA2EEAAC4C3}">
      <dgm:prSet/>
      <dgm:spPr/>
      <dgm:t>
        <a:bodyPr/>
        <a:lstStyle/>
        <a:p>
          <a:endParaRPr lang="de-AT" sz="1800"/>
        </a:p>
      </dgm:t>
    </dgm:pt>
    <dgm:pt modelId="{8DA193C0-892F-4751-9A35-2AE19147B9E3}">
      <dgm:prSet/>
      <dgm:spPr/>
      <dgm:t>
        <a:bodyPr/>
        <a:lstStyle/>
        <a:p>
          <a:endParaRPr lang="de-DE"/>
        </a:p>
      </dgm:t>
    </dgm:pt>
    <dgm:pt modelId="{90CE874B-C922-4144-8A02-A8F86F47B7E7}" type="parTrans" cxnId="{1C478F4A-7DCA-47D5-A444-DA1E0829E351}">
      <dgm:prSet/>
      <dgm:spPr/>
      <dgm:t>
        <a:bodyPr/>
        <a:lstStyle/>
        <a:p>
          <a:endParaRPr lang="de-AT" sz="1800"/>
        </a:p>
      </dgm:t>
    </dgm:pt>
    <dgm:pt modelId="{51F5E262-02B1-4017-B9F0-A1C4C350B89B}" type="sibTrans" cxnId="{1C478F4A-7DCA-47D5-A444-DA1E0829E351}">
      <dgm:prSet/>
      <dgm:spPr/>
      <dgm:t>
        <a:bodyPr/>
        <a:lstStyle/>
        <a:p>
          <a:endParaRPr lang="de-AT" sz="1800"/>
        </a:p>
      </dgm:t>
    </dgm:pt>
    <dgm:pt modelId="{7DC8CAEC-2BBD-41F4-9F1F-FC808072FAC7}">
      <dgm:prSet custT="1"/>
      <dgm:spPr>
        <a:effectLst>
          <a:outerShdw blurRad="50800" dist="38100" dir="2700000" algn="tl" rotWithShape="0">
            <a:prstClr val="black">
              <a:alpha val="40000"/>
            </a:prstClr>
          </a:outerShdw>
        </a:effectLst>
      </dgm:spPr>
      <dgm:t>
        <a:bodyPr/>
        <a:lstStyle/>
        <a:p>
          <a:r>
            <a:rPr lang="en-US" sz="1800" dirty="0" smtClean="0"/>
            <a:t>Lump sum funding (simplification)</a:t>
          </a:r>
          <a:endParaRPr lang="en-US" sz="1800" dirty="0"/>
        </a:p>
      </dgm:t>
    </dgm:pt>
    <dgm:pt modelId="{6A0C5549-491A-4D79-8AAC-66E3B8F2CE02}" type="parTrans" cxnId="{1DB0BEE6-1714-4EA2-9441-9D42FF3E3460}">
      <dgm:prSet/>
      <dgm:spPr/>
      <dgm:t>
        <a:bodyPr/>
        <a:lstStyle/>
        <a:p>
          <a:endParaRPr lang="de-AT" sz="1800"/>
        </a:p>
      </dgm:t>
    </dgm:pt>
    <dgm:pt modelId="{575FAB91-3E89-41FA-992E-6028AD601B47}" type="sibTrans" cxnId="{1DB0BEE6-1714-4EA2-9441-9D42FF3E3460}">
      <dgm:prSet/>
      <dgm:spPr/>
      <dgm:t>
        <a:bodyPr/>
        <a:lstStyle/>
        <a:p>
          <a:endParaRPr lang="de-AT" sz="1800"/>
        </a:p>
      </dgm:t>
    </dgm:pt>
    <dgm:pt modelId="{1E389477-C507-4827-8C11-E8D2EF59F9E1}" type="pres">
      <dgm:prSet presAssocID="{88BDA2B9-2B6D-4CEA-B38B-B63695282B1F}" presName="Name0" presStyleCnt="0">
        <dgm:presLayoutVars>
          <dgm:chMax val="7"/>
          <dgm:chPref val="7"/>
          <dgm:dir/>
        </dgm:presLayoutVars>
      </dgm:prSet>
      <dgm:spPr/>
      <dgm:t>
        <a:bodyPr/>
        <a:lstStyle/>
        <a:p>
          <a:endParaRPr lang="de-DE"/>
        </a:p>
      </dgm:t>
    </dgm:pt>
    <dgm:pt modelId="{6B66B759-3C59-4151-9CFB-E01E1E457F36}" type="pres">
      <dgm:prSet presAssocID="{88BDA2B9-2B6D-4CEA-B38B-B63695282B1F}" presName="Name1" presStyleCnt="0"/>
      <dgm:spPr/>
    </dgm:pt>
    <dgm:pt modelId="{63B0C1CF-21AD-4640-A9BA-F9695BFD542D}" type="pres">
      <dgm:prSet presAssocID="{88BDA2B9-2B6D-4CEA-B38B-B63695282B1F}" presName="cycle" presStyleCnt="0"/>
      <dgm:spPr/>
    </dgm:pt>
    <dgm:pt modelId="{3D2BE6EE-FA6A-438E-BAF9-C08337BCCE92}" type="pres">
      <dgm:prSet presAssocID="{88BDA2B9-2B6D-4CEA-B38B-B63695282B1F}" presName="srcNode" presStyleLbl="node1" presStyleIdx="0" presStyleCnt="7"/>
      <dgm:spPr/>
    </dgm:pt>
    <dgm:pt modelId="{6FE65B98-143E-470D-8B88-E063F9C34BAA}" type="pres">
      <dgm:prSet presAssocID="{88BDA2B9-2B6D-4CEA-B38B-B63695282B1F}" presName="conn" presStyleLbl="parChTrans1D2" presStyleIdx="0" presStyleCnt="1"/>
      <dgm:spPr/>
      <dgm:t>
        <a:bodyPr/>
        <a:lstStyle/>
        <a:p>
          <a:endParaRPr lang="de-DE"/>
        </a:p>
      </dgm:t>
    </dgm:pt>
    <dgm:pt modelId="{F4FD4577-196F-4363-806D-5B836A0236D1}" type="pres">
      <dgm:prSet presAssocID="{88BDA2B9-2B6D-4CEA-B38B-B63695282B1F}" presName="extraNode" presStyleLbl="node1" presStyleIdx="0" presStyleCnt="7"/>
      <dgm:spPr/>
    </dgm:pt>
    <dgm:pt modelId="{C5FF93E3-E600-4BA4-A0F8-A47BA3965139}" type="pres">
      <dgm:prSet presAssocID="{88BDA2B9-2B6D-4CEA-B38B-B63695282B1F}" presName="dstNode" presStyleLbl="node1" presStyleIdx="0" presStyleCnt="7"/>
      <dgm:spPr/>
    </dgm:pt>
    <dgm:pt modelId="{207855A3-979C-45BD-9A7B-DCD6AF5C4AFF}" type="pres">
      <dgm:prSet presAssocID="{64CE26E9-8C0C-475A-9B6D-D6855660DFE5}" presName="text_1" presStyleLbl="node1" presStyleIdx="0" presStyleCnt="7">
        <dgm:presLayoutVars>
          <dgm:bulletEnabled val="1"/>
        </dgm:presLayoutVars>
      </dgm:prSet>
      <dgm:spPr/>
      <dgm:t>
        <a:bodyPr/>
        <a:lstStyle/>
        <a:p>
          <a:endParaRPr lang="de-AT"/>
        </a:p>
      </dgm:t>
    </dgm:pt>
    <dgm:pt modelId="{A3407658-0789-4E44-8ECF-782E79B736C4}" type="pres">
      <dgm:prSet presAssocID="{64CE26E9-8C0C-475A-9B6D-D6855660DFE5}" presName="accent_1" presStyleCnt="0"/>
      <dgm:spPr/>
    </dgm:pt>
    <dgm:pt modelId="{0F3BB165-6D66-4834-A2C9-5B127F04052F}" type="pres">
      <dgm:prSet presAssocID="{64CE26E9-8C0C-475A-9B6D-D6855660DFE5}" presName="accentRepeatNode" presStyleLbl="solidFgAcc1" presStyleIdx="0" presStyleCnt="7"/>
      <dgm:spPr>
        <a:effectLst>
          <a:outerShdw blurRad="50800" dist="38100" dir="2700000" algn="tl" rotWithShape="0">
            <a:prstClr val="black">
              <a:alpha val="40000"/>
            </a:prstClr>
          </a:outerShdw>
        </a:effectLst>
      </dgm:spPr>
    </dgm:pt>
    <dgm:pt modelId="{31A9F317-FDDA-4A76-8823-26B9DC257827}" type="pres">
      <dgm:prSet presAssocID="{0349D71F-5378-4410-893D-3D2C1FDAA84E}" presName="text_2" presStyleLbl="node1" presStyleIdx="1" presStyleCnt="7">
        <dgm:presLayoutVars>
          <dgm:bulletEnabled val="1"/>
        </dgm:presLayoutVars>
      </dgm:prSet>
      <dgm:spPr/>
      <dgm:t>
        <a:bodyPr/>
        <a:lstStyle/>
        <a:p>
          <a:endParaRPr lang="de-DE"/>
        </a:p>
      </dgm:t>
    </dgm:pt>
    <dgm:pt modelId="{D57D9A2C-D920-4B7B-BC2F-ACB0B92B0717}" type="pres">
      <dgm:prSet presAssocID="{0349D71F-5378-4410-893D-3D2C1FDAA84E}" presName="accent_2" presStyleCnt="0"/>
      <dgm:spPr/>
    </dgm:pt>
    <dgm:pt modelId="{6FE0A6BB-1177-4BC4-9211-0F55876A652A}" type="pres">
      <dgm:prSet presAssocID="{0349D71F-5378-4410-893D-3D2C1FDAA84E}" presName="accentRepeatNode" presStyleLbl="solidFgAcc1" presStyleIdx="1" presStyleCnt="7"/>
      <dgm:spPr>
        <a:effectLst>
          <a:outerShdw blurRad="50800" dist="38100" dir="2700000" algn="tl" rotWithShape="0">
            <a:prstClr val="black">
              <a:alpha val="40000"/>
            </a:prstClr>
          </a:outerShdw>
        </a:effectLst>
      </dgm:spPr>
    </dgm:pt>
    <dgm:pt modelId="{248AB728-95FB-41BE-9380-2460C5B89631}" type="pres">
      <dgm:prSet presAssocID="{30A6AD06-53D0-4F01-B31B-3A8F58C254F5}" presName="text_3" presStyleLbl="node1" presStyleIdx="2" presStyleCnt="7">
        <dgm:presLayoutVars>
          <dgm:bulletEnabled val="1"/>
        </dgm:presLayoutVars>
      </dgm:prSet>
      <dgm:spPr/>
      <dgm:t>
        <a:bodyPr/>
        <a:lstStyle/>
        <a:p>
          <a:endParaRPr lang="de-DE"/>
        </a:p>
      </dgm:t>
    </dgm:pt>
    <dgm:pt modelId="{CE81AE66-F13A-47EC-801D-D65EF4D1F271}" type="pres">
      <dgm:prSet presAssocID="{30A6AD06-53D0-4F01-B31B-3A8F58C254F5}" presName="accent_3" presStyleCnt="0"/>
      <dgm:spPr/>
    </dgm:pt>
    <dgm:pt modelId="{A722B613-17EC-4690-8552-2925FA959C6C}" type="pres">
      <dgm:prSet presAssocID="{30A6AD06-53D0-4F01-B31B-3A8F58C254F5}" presName="accentRepeatNode" presStyleLbl="solidFgAcc1" presStyleIdx="2" presStyleCnt="7"/>
      <dgm:spPr>
        <a:effectLst>
          <a:outerShdw blurRad="50800" dist="38100" dir="2700000" algn="tl" rotWithShape="0">
            <a:prstClr val="black">
              <a:alpha val="40000"/>
            </a:prstClr>
          </a:outerShdw>
        </a:effectLst>
      </dgm:spPr>
    </dgm:pt>
    <dgm:pt modelId="{8912BEFA-12FD-4C55-99DF-5302C4BAEB45}" type="pres">
      <dgm:prSet presAssocID="{CB865481-8778-4566-AE45-118F706EB59F}" presName="text_4" presStyleLbl="node1" presStyleIdx="3" presStyleCnt="7">
        <dgm:presLayoutVars>
          <dgm:bulletEnabled val="1"/>
        </dgm:presLayoutVars>
      </dgm:prSet>
      <dgm:spPr/>
      <dgm:t>
        <a:bodyPr/>
        <a:lstStyle/>
        <a:p>
          <a:endParaRPr lang="de-DE"/>
        </a:p>
      </dgm:t>
    </dgm:pt>
    <dgm:pt modelId="{01232919-A2E0-46C8-B9D8-D8334BEC1276}" type="pres">
      <dgm:prSet presAssocID="{CB865481-8778-4566-AE45-118F706EB59F}" presName="accent_4" presStyleCnt="0"/>
      <dgm:spPr/>
    </dgm:pt>
    <dgm:pt modelId="{F54964C6-36E1-4EEB-A591-C704DA3315E9}" type="pres">
      <dgm:prSet presAssocID="{CB865481-8778-4566-AE45-118F706EB59F}" presName="accentRepeatNode" presStyleLbl="solidFgAcc1" presStyleIdx="3" presStyleCnt="7"/>
      <dgm:spPr>
        <a:effectLst>
          <a:outerShdw blurRad="50800" dist="38100" dir="2700000" algn="tl" rotWithShape="0">
            <a:prstClr val="black">
              <a:alpha val="40000"/>
            </a:prstClr>
          </a:outerShdw>
        </a:effectLst>
      </dgm:spPr>
    </dgm:pt>
    <dgm:pt modelId="{BE6ABE9E-71AD-4A88-A004-F77B47E4622A}" type="pres">
      <dgm:prSet presAssocID="{214DBE5D-C0A5-4E0A-A4B6-C068650866F5}" presName="text_5" presStyleLbl="node1" presStyleIdx="4" presStyleCnt="7">
        <dgm:presLayoutVars>
          <dgm:bulletEnabled val="1"/>
        </dgm:presLayoutVars>
      </dgm:prSet>
      <dgm:spPr/>
      <dgm:t>
        <a:bodyPr/>
        <a:lstStyle/>
        <a:p>
          <a:endParaRPr lang="de-DE"/>
        </a:p>
      </dgm:t>
    </dgm:pt>
    <dgm:pt modelId="{E98ACA98-132A-4ED3-8827-FCD507DA1751}" type="pres">
      <dgm:prSet presAssocID="{214DBE5D-C0A5-4E0A-A4B6-C068650866F5}" presName="accent_5" presStyleCnt="0"/>
      <dgm:spPr/>
    </dgm:pt>
    <dgm:pt modelId="{7BE8CA0F-7BF1-48D0-8E03-74ABFCFDB3E5}" type="pres">
      <dgm:prSet presAssocID="{214DBE5D-C0A5-4E0A-A4B6-C068650866F5}" presName="accentRepeatNode" presStyleLbl="solidFgAcc1" presStyleIdx="4" presStyleCnt="7"/>
      <dgm:spPr>
        <a:effectLst>
          <a:outerShdw blurRad="50800" dist="38100" dir="2700000" algn="tl" rotWithShape="0">
            <a:prstClr val="black">
              <a:alpha val="40000"/>
            </a:prstClr>
          </a:outerShdw>
        </a:effectLst>
      </dgm:spPr>
    </dgm:pt>
    <dgm:pt modelId="{8100EDD3-A292-4757-B0E8-CFBD07761199}" type="pres">
      <dgm:prSet presAssocID="{95A783B4-9C40-4C2F-B515-C338ECC17B81}" presName="text_6" presStyleLbl="node1" presStyleIdx="5" presStyleCnt="7">
        <dgm:presLayoutVars>
          <dgm:bulletEnabled val="1"/>
        </dgm:presLayoutVars>
      </dgm:prSet>
      <dgm:spPr/>
      <dgm:t>
        <a:bodyPr/>
        <a:lstStyle/>
        <a:p>
          <a:endParaRPr lang="de-AT"/>
        </a:p>
      </dgm:t>
    </dgm:pt>
    <dgm:pt modelId="{C9CEA944-FBD8-4D6D-A9D5-A7C7A9D392EA}" type="pres">
      <dgm:prSet presAssocID="{95A783B4-9C40-4C2F-B515-C338ECC17B81}" presName="accent_6" presStyleCnt="0"/>
      <dgm:spPr/>
    </dgm:pt>
    <dgm:pt modelId="{AC27CCD7-9979-45B9-8152-6CD31791909B}" type="pres">
      <dgm:prSet presAssocID="{95A783B4-9C40-4C2F-B515-C338ECC17B81}" presName="accentRepeatNode" presStyleLbl="solidFgAcc1" presStyleIdx="5" presStyleCnt="7"/>
      <dgm:spPr>
        <a:effectLst>
          <a:outerShdw blurRad="50800" dist="38100" dir="2700000" algn="tl" rotWithShape="0">
            <a:prstClr val="black">
              <a:alpha val="40000"/>
            </a:prstClr>
          </a:outerShdw>
        </a:effectLst>
      </dgm:spPr>
    </dgm:pt>
    <dgm:pt modelId="{843044EB-7084-4E5D-B535-C36C3E84B361}" type="pres">
      <dgm:prSet presAssocID="{7DC8CAEC-2BBD-41F4-9F1F-FC808072FAC7}" presName="text_7" presStyleLbl="node1" presStyleIdx="6" presStyleCnt="7">
        <dgm:presLayoutVars>
          <dgm:bulletEnabled val="1"/>
        </dgm:presLayoutVars>
      </dgm:prSet>
      <dgm:spPr/>
      <dgm:t>
        <a:bodyPr/>
        <a:lstStyle/>
        <a:p>
          <a:endParaRPr lang="de-DE"/>
        </a:p>
      </dgm:t>
    </dgm:pt>
    <dgm:pt modelId="{4E93DD35-6F2C-4DC2-85EE-A9CB60982AB1}" type="pres">
      <dgm:prSet presAssocID="{7DC8CAEC-2BBD-41F4-9F1F-FC808072FAC7}" presName="accent_7" presStyleCnt="0"/>
      <dgm:spPr/>
    </dgm:pt>
    <dgm:pt modelId="{C52A912E-2422-4B42-B1F8-F042F8D148AB}" type="pres">
      <dgm:prSet presAssocID="{7DC8CAEC-2BBD-41F4-9F1F-FC808072FAC7}" presName="accentRepeatNode" presStyleLbl="solidFgAcc1" presStyleIdx="6" presStyleCnt="7"/>
      <dgm:spPr>
        <a:effectLst>
          <a:outerShdw blurRad="50800" dist="38100" dir="2700000" algn="tl" rotWithShape="0">
            <a:prstClr val="black">
              <a:alpha val="40000"/>
            </a:prstClr>
          </a:outerShdw>
        </a:effectLst>
      </dgm:spPr>
    </dgm:pt>
  </dgm:ptLst>
  <dgm:cxnLst>
    <dgm:cxn modelId="{FDB28BCA-7487-44C3-9C1D-041CDB2EC496}" srcId="{88BDA2B9-2B6D-4CEA-B38B-B63695282B1F}" destId="{CB865481-8778-4566-AE45-118F706EB59F}" srcOrd="3" destOrd="0" parTransId="{B5A86964-F15A-4E15-B47F-71F83415A3B2}" sibTransId="{6D84E193-AEF2-4D40-9239-5929994E971D}"/>
    <dgm:cxn modelId="{07050794-9158-479E-9500-9D241072ED0C}" type="presOf" srcId="{6BD15372-CF5F-4B32-AA43-0ACE5D58D0D9}" destId="{6FE65B98-143E-470D-8B88-E063F9C34BAA}" srcOrd="0" destOrd="0" presId="urn:microsoft.com/office/officeart/2008/layout/VerticalCurvedList"/>
    <dgm:cxn modelId="{4A5E61DD-4B4F-4308-9103-6475F3D424E3}" type="presOf" srcId="{214DBE5D-C0A5-4E0A-A4B6-C068650866F5}" destId="{BE6ABE9E-71AD-4A88-A004-F77B47E4622A}" srcOrd="0" destOrd="0" presId="urn:microsoft.com/office/officeart/2008/layout/VerticalCurvedList"/>
    <dgm:cxn modelId="{06CAC643-9537-4BFF-B861-C8B7E0C3E843}" type="presOf" srcId="{30A6AD06-53D0-4F01-B31B-3A8F58C254F5}" destId="{248AB728-95FB-41BE-9380-2460C5B89631}" srcOrd="0" destOrd="0" presId="urn:microsoft.com/office/officeart/2008/layout/VerticalCurvedList"/>
    <dgm:cxn modelId="{BE2AE384-1FAD-41FC-8B56-44178FA9FEFD}" srcId="{88BDA2B9-2B6D-4CEA-B38B-B63695282B1F}" destId="{F7BC8A67-ADA3-41CB-BD46-75F46243D820}" srcOrd="19" destOrd="0" parTransId="{D33476BF-75E6-44DA-86A7-B14A969E4D72}" sibTransId="{CACDBE9C-66E1-4D68-9024-A4D63EF765F0}"/>
    <dgm:cxn modelId="{ADF3DBDC-183A-48FB-87A0-767DDA8B38B4}" srcId="{88BDA2B9-2B6D-4CEA-B38B-B63695282B1F}" destId="{7DFA042E-4007-446A-A23B-C29AB7378B3B}" srcOrd="9" destOrd="0" parTransId="{8DCB4131-ADB0-43CD-B4C8-50CBFE0F5D94}" sibTransId="{04B925FE-BEAB-42EF-8456-6FE4FC7BB132}"/>
    <dgm:cxn modelId="{F8A8A342-5212-49C6-934A-2F8723BAD078}" srcId="{88BDA2B9-2B6D-4CEA-B38B-B63695282B1F}" destId="{69F989E7-4D9B-4C8C-A8F3-036B4277DE6D}" srcOrd="20" destOrd="0" parTransId="{8C403204-1D55-4D69-84E2-ADABEDA26A02}" sibTransId="{309AB966-8E3C-48BA-8E85-CDDA1AA4E28C}"/>
    <dgm:cxn modelId="{141FBA04-1E1D-47C2-A1D9-BCB2B3197EF0}" srcId="{88BDA2B9-2B6D-4CEA-B38B-B63695282B1F}" destId="{19E6A72A-00FF-4E8B-93C3-32BE9DCDCAFF}" srcOrd="8" destOrd="0" parTransId="{8EA0F06F-B7B9-404F-B50E-56C6CDB29F6C}" sibTransId="{C0012896-19B3-42BA-B221-7CE86BF4DDAF}"/>
    <dgm:cxn modelId="{FFC46692-B08A-4CB9-BDB8-28E3BDDE50A3}" srcId="{88BDA2B9-2B6D-4CEA-B38B-B63695282B1F}" destId="{0349D71F-5378-4410-893D-3D2C1FDAA84E}" srcOrd="1" destOrd="0" parTransId="{F06139ED-7C01-45A3-AD73-A8774855EF1A}" sibTransId="{99089C78-E82E-4051-ABA0-95EDC7C28B0F}"/>
    <dgm:cxn modelId="{D674CFA7-23C0-4102-9A4C-1454774F5E9E}" srcId="{88BDA2B9-2B6D-4CEA-B38B-B63695282B1F}" destId="{47622F18-6BB2-4521-9122-670933A2296E}" srcOrd="18" destOrd="0" parTransId="{B413CA03-2BFE-4183-B3F5-B444A0626E5F}" sibTransId="{577628AD-52E7-4140-B46E-E6D9B3DA8506}"/>
    <dgm:cxn modelId="{1DB0BEE6-1714-4EA2-9441-9D42FF3E3460}" srcId="{88BDA2B9-2B6D-4CEA-B38B-B63695282B1F}" destId="{7DC8CAEC-2BBD-41F4-9F1F-FC808072FAC7}" srcOrd="6" destOrd="0" parTransId="{6A0C5549-491A-4D79-8AAC-66E3B8F2CE02}" sibTransId="{575FAB91-3E89-41FA-992E-6028AD601B47}"/>
    <dgm:cxn modelId="{703FFDDC-3838-4282-AC21-03B598C22853}" srcId="{88BDA2B9-2B6D-4CEA-B38B-B63695282B1F}" destId="{4D17C063-28AF-492E-8F33-167763F3F055}" srcOrd="7" destOrd="0" parTransId="{C08AEB03-1DAB-4ECC-8FE5-1DA723DBD7A3}" sibTransId="{778EEF9A-E1AF-4D97-BFFC-66F190D350FF}"/>
    <dgm:cxn modelId="{1C478F4A-7DCA-47D5-A444-DA1E0829E351}" srcId="{88BDA2B9-2B6D-4CEA-B38B-B63695282B1F}" destId="{8DA193C0-892F-4751-9A35-2AE19147B9E3}" srcOrd="11" destOrd="0" parTransId="{90CE874B-C922-4144-8A02-A8F86F47B7E7}" sibTransId="{51F5E262-02B1-4017-B9F0-A1C4C350B89B}"/>
    <dgm:cxn modelId="{7CEA7C5A-97B5-4F3F-9A6C-90EBA57B5FD3}" type="presOf" srcId="{0349D71F-5378-4410-893D-3D2C1FDAA84E}" destId="{31A9F317-FDDA-4A76-8823-26B9DC257827}" srcOrd="0" destOrd="0" presId="urn:microsoft.com/office/officeart/2008/layout/VerticalCurvedList"/>
    <dgm:cxn modelId="{7B37BE31-78B2-4445-8C98-A35782C084F2}" srcId="{88BDA2B9-2B6D-4CEA-B38B-B63695282B1F}" destId="{64CE26E9-8C0C-475A-9B6D-D6855660DFE5}" srcOrd="0" destOrd="0" parTransId="{F0FA7F25-7D00-438F-A97A-4C2574A7B65E}" sibTransId="{6BD15372-CF5F-4B32-AA43-0ACE5D58D0D9}"/>
    <dgm:cxn modelId="{31415061-33C7-4FBE-ACC8-D4D0E8E61A3D}" srcId="{88BDA2B9-2B6D-4CEA-B38B-B63695282B1F}" destId="{30A6AD06-53D0-4F01-B31B-3A8F58C254F5}" srcOrd="2" destOrd="0" parTransId="{AD5B382B-28D0-4CC0-B74D-6F59CFE825C7}" sibTransId="{624EFDE7-CE96-4E13-933A-AF779FC9A322}"/>
    <dgm:cxn modelId="{F73020F6-19B9-4273-BCF8-A50EABCF12F5}" srcId="{88BDA2B9-2B6D-4CEA-B38B-B63695282B1F}" destId="{8CF22FB5-3A26-4316-8C8C-F9685B3A5B9F}" srcOrd="14" destOrd="0" parTransId="{A4DEBC71-DA21-462F-8538-A9D5A9F32EA1}" sibTransId="{6F5318F1-0DB0-440F-B5A6-52711DA2B6D8}"/>
    <dgm:cxn modelId="{5D4658AD-5B20-401D-992D-B1DDA2787D7F}" srcId="{88BDA2B9-2B6D-4CEA-B38B-B63695282B1F}" destId="{69414224-03B7-481A-9E82-C5BA8BD35B28}" srcOrd="12" destOrd="0" parTransId="{C822FCE7-3877-4DDC-B0C6-9251566C6EA7}" sibTransId="{BBCCABE3-8B68-4E88-9BCD-3580F9A023AA}"/>
    <dgm:cxn modelId="{4A2020F9-22BF-4857-9EC0-1E05A6662E90}" srcId="{88BDA2B9-2B6D-4CEA-B38B-B63695282B1F}" destId="{431C0F21-37C3-48FF-B653-8E9B0E767140}" srcOrd="15" destOrd="0" parTransId="{A7281BC0-F5A4-47DA-AE74-1649A3793A3D}" sibTransId="{566C9ACE-64F4-41FC-8AD7-995411E741C9}"/>
    <dgm:cxn modelId="{12B8CF3C-22E7-448C-947B-A98307525E15}" type="presOf" srcId="{CB865481-8778-4566-AE45-118F706EB59F}" destId="{8912BEFA-12FD-4C55-99DF-5302C4BAEB45}" srcOrd="0" destOrd="0" presId="urn:microsoft.com/office/officeart/2008/layout/VerticalCurvedList"/>
    <dgm:cxn modelId="{E39E1279-AE20-4BA9-92A8-5371A26A09EF}" srcId="{88BDA2B9-2B6D-4CEA-B38B-B63695282B1F}" destId="{44632A89-B440-43B6-AB33-04CD59A5BA51}" srcOrd="13" destOrd="0" parTransId="{2348AA05-84E9-4F0A-8E0B-244DFAD4478F}" sibTransId="{941E729C-C3EE-4E45-8868-701640D80E61}"/>
    <dgm:cxn modelId="{48BBE060-4639-4DEE-BB5B-27A336C4D47C}" type="presOf" srcId="{95A783B4-9C40-4C2F-B515-C338ECC17B81}" destId="{8100EDD3-A292-4757-B0E8-CFBD07761199}" srcOrd="0" destOrd="0" presId="urn:microsoft.com/office/officeart/2008/layout/VerticalCurvedList"/>
    <dgm:cxn modelId="{4C3D1A17-EBBB-4523-9343-7A6C58F3AE55}" type="presOf" srcId="{7DC8CAEC-2BBD-41F4-9F1F-FC808072FAC7}" destId="{843044EB-7084-4E5D-B535-C36C3E84B361}" srcOrd="0" destOrd="0" presId="urn:microsoft.com/office/officeart/2008/layout/VerticalCurvedList"/>
    <dgm:cxn modelId="{A670E1DF-4706-42FF-B0B5-E399D58B75EE}" srcId="{88BDA2B9-2B6D-4CEA-B38B-B63695282B1F}" destId="{214DBE5D-C0A5-4E0A-A4B6-C068650866F5}" srcOrd="4" destOrd="0" parTransId="{BBB876DA-59EC-4783-8282-FABF1B9C273F}" sibTransId="{E7FA2C3F-CAC2-4B81-A996-D09DDD7C17B5}"/>
    <dgm:cxn modelId="{278397D0-780B-48B1-8B1B-CC662867F10F}" srcId="{88BDA2B9-2B6D-4CEA-B38B-B63695282B1F}" destId="{95A783B4-9C40-4C2F-B515-C338ECC17B81}" srcOrd="5" destOrd="0" parTransId="{3657AD38-4BA9-4E82-94BB-AB0FCF2B63B6}" sibTransId="{A5D599A2-EB40-4F1F-80ED-1FE4145E1E3E}"/>
    <dgm:cxn modelId="{0BA0731C-7174-48E1-B4DB-3FA2EEAAC4C3}" srcId="{88BDA2B9-2B6D-4CEA-B38B-B63695282B1F}" destId="{BD24473A-B130-41F6-90FB-7BD291993147}" srcOrd="10" destOrd="0" parTransId="{F431508A-3E24-4869-84EF-3C5BDBC71A09}" sibTransId="{0A2D1159-D660-4881-8966-DC85981318EF}"/>
    <dgm:cxn modelId="{D154370F-EDE7-44D6-825B-FB84C368F32E}" type="presOf" srcId="{88BDA2B9-2B6D-4CEA-B38B-B63695282B1F}" destId="{1E389477-C507-4827-8C11-E8D2EF59F9E1}" srcOrd="0" destOrd="0" presId="urn:microsoft.com/office/officeart/2008/layout/VerticalCurvedList"/>
    <dgm:cxn modelId="{A896C80A-509D-435D-83C0-0AFBD81E7D7B}" srcId="{88BDA2B9-2B6D-4CEA-B38B-B63695282B1F}" destId="{147200B0-4CD2-4AE3-8922-C48F1DCD49DC}" srcOrd="17" destOrd="0" parTransId="{106780C4-E83D-4188-812F-6E34B7D85DAA}" sibTransId="{C949D7BD-7DEC-44FF-A879-C74012F9633B}"/>
    <dgm:cxn modelId="{FBBF2637-A614-484E-98CD-719854B4B280}" type="presOf" srcId="{64CE26E9-8C0C-475A-9B6D-D6855660DFE5}" destId="{207855A3-979C-45BD-9A7B-DCD6AF5C4AFF}" srcOrd="0" destOrd="0" presId="urn:microsoft.com/office/officeart/2008/layout/VerticalCurvedList"/>
    <dgm:cxn modelId="{5B8C0D3C-17E7-42FB-AB8A-72C07D0837DC}" srcId="{88BDA2B9-2B6D-4CEA-B38B-B63695282B1F}" destId="{546957BF-18F5-426E-A2AE-EF6FB060B794}" srcOrd="16" destOrd="0" parTransId="{EB1886FB-5AA2-4ADC-BC2F-E7E437B7F1C9}" sibTransId="{FD5EEE82-4F1E-43E7-B48D-4B39C6971608}"/>
    <dgm:cxn modelId="{6BF0E13B-2327-4606-A72E-9EDACF933633}" type="presParOf" srcId="{1E389477-C507-4827-8C11-E8D2EF59F9E1}" destId="{6B66B759-3C59-4151-9CFB-E01E1E457F36}" srcOrd="0" destOrd="0" presId="urn:microsoft.com/office/officeart/2008/layout/VerticalCurvedList"/>
    <dgm:cxn modelId="{4572DB76-0581-4CF0-82F8-CE11A9CA481E}" type="presParOf" srcId="{6B66B759-3C59-4151-9CFB-E01E1E457F36}" destId="{63B0C1CF-21AD-4640-A9BA-F9695BFD542D}" srcOrd="0" destOrd="0" presId="urn:microsoft.com/office/officeart/2008/layout/VerticalCurvedList"/>
    <dgm:cxn modelId="{AD95639E-3A1A-4C58-ADAA-1CD96BE44A4D}" type="presParOf" srcId="{63B0C1CF-21AD-4640-A9BA-F9695BFD542D}" destId="{3D2BE6EE-FA6A-438E-BAF9-C08337BCCE92}" srcOrd="0" destOrd="0" presId="urn:microsoft.com/office/officeart/2008/layout/VerticalCurvedList"/>
    <dgm:cxn modelId="{91412137-72EE-494E-8220-C8FD78EF8D28}" type="presParOf" srcId="{63B0C1CF-21AD-4640-A9BA-F9695BFD542D}" destId="{6FE65B98-143E-470D-8B88-E063F9C34BAA}" srcOrd="1" destOrd="0" presId="urn:microsoft.com/office/officeart/2008/layout/VerticalCurvedList"/>
    <dgm:cxn modelId="{DEB3ADF4-C875-4942-B5AA-2CA98472DB27}" type="presParOf" srcId="{63B0C1CF-21AD-4640-A9BA-F9695BFD542D}" destId="{F4FD4577-196F-4363-806D-5B836A0236D1}" srcOrd="2" destOrd="0" presId="urn:microsoft.com/office/officeart/2008/layout/VerticalCurvedList"/>
    <dgm:cxn modelId="{4FE90D41-A9F6-4455-9203-BE058D72BDEC}" type="presParOf" srcId="{63B0C1CF-21AD-4640-A9BA-F9695BFD542D}" destId="{C5FF93E3-E600-4BA4-A0F8-A47BA3965139}" srcOrd="3" destOrd="0" presId="urn:microsoft.com/office/officeart/2008/layout/VerticalCurvedList"/>
    <dgm:cxn modelId="{74851C79-590F-431C-A959-66B932264521}" type="presParOf" srcId="{6B66B759-3C59-4151-9CFB-E01E1E457F36}" destId="{207855A3-979C-45BD-9A7B-DCD6AF5C4AFF}" srcOrd="1" destOrd="0" presId="urn:microsoft.com/office/officeart/2008/layout/VerticalCurvedList"/>
    <dgm:cxn modelId="{F6AA6BD3-B46D-4B9F-A63A-09BF9EABC759}" type="presParOf" srcId="{6B66B759-3C59-4151-9CFB-E01E1E457F36}" destId="{A3407658-0789-4E44-8ECF-782E79B736C4}" srcOrd="2" destOrd="0" presId="urn:microsoft.com/office/officeart/2008/layout/VerticalCurvedList"/>
    <dgm:cxn modelId="{4F607567-3296-41EC-AFA4-51973CC45DFB}" type="presParOf" srcId="{A3407658-0789-4E44-8ECF-782E79B736C4}" destId="{0F3BB165-6D66-4834-A2C9-5B127F04052F}" srcOrd="0" destOrd="0" presId="urn:microsoft.com/office/officeart/2008/layout/VerticalCurvedList"/>
    <dgm:cxn modelId="{0491BB25-CA5D-4E18-87EC-4BCB26AE139D}" type="presParOf" srcId="{6B66B759-3C59-4151-9CFB-E01E1E457F36}" destId="{31A9F317-FDDA-4A76-8823-26B9DC257827}" srcOrd="3" destOrd="0" presId="urn:microsoft.com/office/officeart/2008/layout/VerticalCurvedList"/>
    <dgm:cxn modelId="{1E8F71CB-C0C5-4AB6-A942-949D6E5AA197}" type="presParOf" srcId="{6B66B759-3C59-4151-9CFB-E01E1E457F36}" destId="{D57D9A2C-D920-4B7B-BC2F-ACB0B92B0717}" srcOrd="4" destOrd="0" presId="urn:microsoft.com/office/officeart/2008/layout/VerticalCurvedList"/>
    <dgm:cxn modelId="{99940A33-1D5A-40B8-9ACE-948B2D74E88E}" type="presParOf" srcId="{D57D9A2C-D920-4B7B-BC2F-ACB0B92B0717}" destId="{6FE0A6BB-1177-4BC4-9211-0F55876A652A}" srcOrd="0" destOrd="0" presId="urn:microsoft.com/office/officeart/2008/layout/VerticalCurvedList"/>
    <dgm:cxn modelId="{F3F4F858-65E4-44A3-AE2A-24E3C47CD250}" type="presParOf" srcId="{6B66B759-3C59-4151-9CFB-E01E1E457F36}" destId="{248AB728-95FB-41BE-9380-2460C5B89631}" srcOrd="5" destOrd="0" presId="urn:microsoft.com/office/officeart/2008/layout/VerticalCurvedList"/>
    <dgm:cxn modelId="{B7CD223E-2A3C-431C-87CC-36FECB7A29AF}" type="presParOf" srcId="{6B66B759-3C59-4151-9CFB-E01E1E457F36}" destId="{CE81AE66-F13A-47EC-801D-D65EF4D1F271}" srcOrd="6" destOrd="0" presId="urn:microsoft.com/office/officeart/2008/layout/VerticalCurvedList"/>
    <dgm:cxn modelId="{8B7314A2-0082-46CD-9D44-F8EC97A3B3B9}" type="presParOf" srcId="{CE81AE66-F13A-47EC-801D-D65EF4D1F271}" destId="{A722B613-17EC-4690-8552-2925FA959C6C}" srcOrd="0" destOrd="0" presId="urn:microsoft.com/office/officeart/2008/layout/VerticalCurvedList"/>
    <dgm:cxn modelId="{A0A4241E-4C1A-4A44-BD58-B9F5D216446D}" type="presParOf" srcId="{6B66B759-3C59-4151-9CFB-E01E1E457F36}" destId="{8912BEFA-12FD-4C55-99DF-5302C4BAEB45}" srcOrd="7" destOrd="0" presId="urn:microsoft.com/office/officeart/2008/layout/VerticalCurvedList"/>
    <dgm:cxn modelId="{C6C7246D-E4C4-4C2B-B65B-AB668BF5451B}" type="presParOf" srcId="{6B66B759-3C59-4151-9CFB-E01E1E457F36}" destId="{01232919-A2E0-46C8-B9D8-D8334BEC1276}" srcOrd="8" destOrd="0" presId="urn:microsoft.com/office/officeart/2008/layout/VerticalCurvedList"/>
    <dgm:cxn modelId="{78C6AF2F-E4A4-45F2-940C-B99F0BD8A661}" type="presParOf" srcId="{01232919-A2E0-46C8-B9D8-D8334BEC1276}" destId="{F54964C6-36E1-4EEB-A591-C704DA3315E9}" srcOrd="0" destOrd="0" presId="urn:microsoft.com/office/officeart/2008/layout/VerticalCurvedList"/>
    <dgm:cxn modelId="{8E32A8FD-8D11-4722-B663-57A323490F03}" type="presParOf" srcId="{6B66B759-3C59-4151-9CFB-E01E1E457F36}" destId="{BE6ABE9E-71AD-4A88-A004-F77B47E4622A}" srcOrd="9" destOrd="0" presId="urn:microsoft.com/office/officeart/2008/layout/VerticalCurvedList"/>
    <dgm:cxn modelId="{8143C6A0-8DCC-480C-9A4A-4425F5790B58}" type="presParOf" srcId="{6B66B759-3C59-4151-9CFB-E01E1E457F36}" destId="{E98ACA98-132A-4ED3-8827-FCD507DA1751}" srcOrd="10" destOrd="0" presId="urn:microsoft.com/office/officeart/2008/layout/VerticalCurvedList"/>
    <dgm:cxn modelId="{9E9AF64D-68C9-4EC9-B51C-65F0CEE5E474}" type="presParOf" srcId="{E98ACA98-132A-4ED3-8827-FCD507DA1751}" destId="{7BE8CA0F-7BF1-48D0-8E03-74ABFCFDB3E5}" srcOrd="0" destOrd="0" presId="urn:microsoft.com/office/officeart/2008/layout/VerticalCurvedList"/>
    <dgm:cxn modelId="{C2F77BAD-97D5-46C3-A0E6-F2C948EAD9D6}" type="presParOf" srcId="{6B66B759-3C59-4151-9CFB-E01E1E457F36}" destId="{8100EDD3-A292-4757-B0E8-CFBD07761199}" srcOrd="11" destOrd="0" presId="urn:microsoft.com/office/officeart/2008/layout/VerticalCurvedList"/>
    <dgm:cxn modelId="{524CDD5D-C437-460E-A407-B271A0AEB0A8}" type="presParOf" srcId="{6B66B759-3C59-4151-9CFB-E01E1E457F36}" destId="{C9CEA944-FBD8-4D6D-A9D5-A7C7A9D392EA}" srcOrd="12" destOrd="0" presId="urn:microsoft.com/office/officeart/2008/layout/VerticalCurvedList"/>
    <dgm:cxn modelId="{3838F2FA-FDA5-4BA7-8167-2449CA94F977}" type="presParOf" srcId="{C9CEA944-FBD8-4D6D-A9D5-A7C7A9D392EA}" destId="{AC27CCD7-9979-45B9-8152-6CD31791909B}" srcOrd="0" destOrd="0" presId="urn:microsoft.com/office/officeart/2008/layout/VerticalCurvedList"/>
    <dgm:cxn modelId="{B99FDF77-59DA-45B9-843B-DCA8282FBFE0}" type="presParOf" srcId="{6B66B759-3C59-4151-9CFB-E01E1E457F36}" destId="{843044EB-7084-4E5D-B535-C36C3E84B361}" srcOrd="13" destOrd="0" presId="urn:microsoft.com/office/officeart/2008/layout/VerticalCurvedList"/>
    <dgm:cxn modelId="{AFB322F7-FF18-4609-8849-916D02EA9C71}" type="presParOf" srcId="{6B66B759-3C59-4151-9CFB-E01E1E457F36}" destId="{4E93DD35-6F2C-4DC2-85EE-A9CB60982AB1}" srcOrd="14" destOrd="0" presId="urn:microsoft.com/office/officeart/2008/layout/VerticalCurvedList"/>
    <dgm:cxn modelId="{5066D1C2-AFE9-46D8-B496-7E40328FB758}" type="presParOf" srcId="{4E93DD35-6F2C-4DC2-85EE-A9CB60982AB1}" destId="{C52A912E-2422-4B42-B1F8-F042F8D148AB}" srcOrd="0" destOrd="0" presId="urn:microsoft.com/office/officeart/2008/layout/VerticalCurvedLis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0345B6-1049-4E85-9B6D-734F36378804}" type="doc">
      <dgm:prSet loTypeId="urn:microsoft.com/office/officeart/2005/8/layout/arrow2" loCatId="process" qsTypeId="urn:microsoft.com/office/officeart/2005/8/quickstyle/simple1" qsCatId="simple" csTypeId="urn:microsoft.com/office/officeart/2005/8/colors/colorful2" csCatId="colorful" phldr="1"/>
      <dgm:spPr/>
      <dgm:t>
        <a:bodyPr/>
        <a:lstStyle/>
        <a:p>
          <a:endParaRPr lang="de-AT"/>
        </a:p>
      </dgm:t>
    </dgm:pt>
    <dgm:pt modelId="{F7840E99-12BB-4739-B382-BB86A96C7106}">
      <dgm:prSet phldrT="[Text]" custT="1"/>
      <dgm:spPr/>
      <dgm:t>
        <a:bodyPr/>
        <a:lstStyle/>
        <a:p>
          <a:r>
            <a:rPr lang="de-AT" sz="1400" dirty="0" smtClean="0">
              <a:latin typeface="+mj-lt"/>
            </a:rPr>
            <a:t>Problem vs. Solution</a:t>
          </a:r>
        </a:p>
        <a:p>
          <a:r>
            <a:rPr lang="de-AT" sz="1400" dirty="0" smtClean="0">
              <a:latin typeface="+mj-lt"/>
            </a:rPr>
            <a:t>(</a:t>
          </a:r>
          <a:r>
            <a:rPr lang="de-AT" sz="1400" dirty="0" err="1" smtClean="0">
              <a:latin typeface="+mj-lt"/>
            </a:rPr>
            <a:t>What</a:t>
          </a:r>
          <a:r>
            <a:rPr lang="de-AT" sz="1400" dirty="0" smtClean="0">
              <a:latin typeface="+mj-lt"/>
            </a:rPr>
            <a:t> do </a:t>
          </a:r>
          <a:r>
            <a:rPr lang="de-AT" sz="1400" dirty="0" err="1" smtClean="0">
              <a:latin typeface="+mj-lt"/>
            </a:rPr>
            <a:t>you</a:t>
          </a:r>
          <a:r>
            <a:rPr lang="de-AT" sz="1400" dirty="0" smtClean="0">
              <a:latin typeface="+mj-lt"/>
            </a:rPr>
            <a:t> </a:t>
          </a:r>
          <a:r>
            <a:rPr lang="de-AT" sz="1400" dirty="0" err="1" smtClean="0">
              <a:latin typeface="+mj-lt"/>
            </a:rPr>
            <a:t>want</a:t>
          </a:r>
          <a:r>
            <a:rPr lang="de-AT" sz="1400" dirty="0" smtClean="0">
              <a:latin typeface="+mj-lt"/>
            </a:rPr>
            <a:t> </a:t>
          </a:r>
          <a:r>
            <a:rPr lang="de-AT" sz="1400" dirty="0" err="1" smtClean="0">
              <a:latin typeface="+mj-lt"/>
            </a:rPr>
            <a:t>to</a:t>
          </a:r>
          <a:r>
            <a:rPr lang="de-AT" sz="1400" dirty="0" smtClean="0">
              <a:latin typeface="+mj-lt"/>
            </a:rPr>
            <a:t> </a:t>
          </a:r>
          <a:r>
            <a:rPr lang="de-AT" sz="1400" dirty="0" err="1" smtClean="0">
              <a:latin typeface="+mj-lt"/>
            </a:rPr>
            <a:t>achieve</a:t>
          </a:r>
          <a:r>
            <a:rPr lang="de-AT" sz="1400" dirty="0" smtClean="0">
              <a:latin typeface="+mj-lt"/>
            </a:rPr>
            <a:t>?)</a:t>
          </a:r>
          <a:endParaRPr lang="de-AT" sz="1400" dirty="0">
            <a:latin typeface="+mj-lt"/>
          </a:endParaRPr>
        </a:p>
      </dgm:t>
    </dgm:pt>
    <dgm:pt modelId="{64AC2F7F-E30A-477C-ACA6-732A7A9DF262}" type="parTrans" cxnId="{7508C4C6-C93C-4825-AD62-F7169D3C4E58}">
      <dgm:prSet/>
      <dgm:spPr/>
      <dgm:t>
        <a:bodyPr/>
        <a:lstStyle/>
        <a:p>
          <a:endParaRPr lang="de-AT"/>
        </a:p>
      </dgm:t>
    </dgm:pt>
    <dgm:pt modelId="{80C8432C-49DA-44FA-BE93-19785E9936A1}" type="sibTrans" cxnId="{7508C4C6-C93C-4825-AD62-F7169D3C4E58}">
      <dgm:prSet/>
      <dgm:spPr/>
      <dgm:t>
        <a:bodyPr/>
        <a:lstStyle/>
        <a:p>
          <a:endParaRPr lang="de-AT"/>
        </a:p>
      </dgm:t>
    </dgm:pt>
    <dgm:pt modelId="{11611A02-2B7E-4DA5-A55F-D17D1E57CB86}">
      <dgm:prSet phldrT="[Text]" custT="1"/>
      <dgm:spPr/>
      <dgm:t>
        <a:bodyPr/>
        <a:lstStyle/>
        <a:p>
          <a:r>
            <a:rPr lang="de-AT" sz="1400" dirty="0" smtClean="0">
              <a:latin typeface="+mj-lt"/>
            </a:rPr>
            <a:t>Review </a:t>
          </a:r>
          <a:r>
            <a:rPr lang="de-AT" sz="1400" dirty="0" err="1" smtClean="0">
              <a:latin typeface="+mj-lt"/>
            </a:rPr>
            <a:t>your</a:t>
          </a:r>
          <a:r>
            <a:rPr lang="de-AT" sz="1400" dirty="0" smtClean="0">
              <a:latin typeface="+mj-lt"/>
            </a:rPr>
            <a:t> </a:t>
          </a:r>
          <a:r>
            <a:rPr lang="de-AT" sz="1400" dirty="0" err="1" smtClean="0">
              <a:latin typeface="+mj-lt"/>
            </a:rPr>
            <a:t>idea</a:t>
          </a:r>
          <a:r>
            <a:rPr lang="de-AT" sz="1400" dirty="0" smtClean="0">
              <a:latin typeface="+mj-lt"/>
            </a:rPr>
            <a:t> </a:t>
          </a:r>
          <a:r>
            <a:rPr lang="de-AT" sz="1400" dirty="0" err="1" smtClean="0">
              <a:latin typeface="+mj-lt"/>
            </a:rPr>
            <a:t>from</a:t>
          </a:r>
          <a:r>
            <a:rPr lang="de-AT" sz="1400" dirty="0" smtClean="0">
              <a:latin typeface="+mj-lt"/>
            </a:rPr>
            <a:t> </a:t>
          </a:r>
          <a:r>
            <a:rPr lang="de-AT" sz="1400" dirty="0" err="1" smtClean="0">
              <a:latin typeface="+mj-lt"/>
            </a:rPr>
            <a:t>the</a:t>
          </a:r>
          <a:r>
            <a:rPr lang="de-AT" sz="1400" dirty="0" smtClean="0">
              <a:latin typeface="+mj-lt"/>
            </a:rPr>
            <a:t> </a:t>
          </a:r>
          <a:r>
            <a:rPr lang="de-AT" sz="1400" dirty="0" err="1" smtClean="0">
              <a:latin typeface="+mj-lt"/>
            </a:rPr>
            <a:t>distance</a:t>
          </a:r>
          <a:endParaRPr lang="de-AT" sz="1400" dirty="0" smtClean="0">
            <a:latin typeface="+mj-lt"/>
          </a:endParaRPr>
        </a:p>
        <a:p>
          <a:r>
            <a:rPr lang="de-AT" sz="1400" dirty="0" smtClean="0">
              <a:latin typeface="+mj-lt"/>
            </a:rPr>
            <a:t>(</a:t>
          </a:r>
          <a:r>
            <a:rPr lang="de-AT" sz="1400" dirty="0" err="1" smtClean="0">
              <a:latin typeface="+mj-lt"/>
            </a:rPr>
            <a:t>Did</a:t>
          </a:r>
          <a:r>
            <a:rPr lang="de-AT" sz="1400" dirty="0" smtClean="0">
              <a:latin typeface="+mj-lt"/>
            </a:rPr>
            <a:t> </a:t>
          </a:r>
          <a:r>
            <a:rPr lang="de-AT" sz="1400" dirty="0" err="1" smtClean="0">
              <a:latin typeface="+mj-lt"/>
            </a:rPr>
            <a:t>your</a:t>
          </a:r>
          <a:r>
            <a:rPr lang="de-AT" sz="1400" dirty="0" smtClean="0">
              <a:latin typeface="+mj-lt"/>
            </a:rPr>
            <a:t> </a:t>
          </a:r>
          <a:r>
            <a:rPr lang="de-AT" sz="1400" dirty="0" err="1" smtClean="0">
              <a:latin typeface="+mj-lt"/>
            </a:rPr>
            <a:t>problem</a:t>
          </a:r>
          <a:r>
            <a:rPr lang="de-AT" sz="1400" dirty="0" smtClean="0">
              <a:latin typeface="+mj-lt"/>
            </a:rPr>
            <a:t>/</a:t>
          </a:r>
          <a:r>
            <a:rPr lang="de-AT" sz="1400" dirty="0" err="1" smtClean="0">
              <a:latin typeface="+mj-lt"/>
            </a:rPr>
            <a:t>idea</a:t>
          </a:r>
          <a:r>
            <a:rPr lang="de-AT" sz="1400" dirty="0" smtClean="0">
              <a:latin typeface="+mj-lt"/>
            </a:rPr>
            <a:t> </a:t>
          </a:r>
          <a:r>
            <a:rPr lang="de-AT" sz="1400" dirty="0" err="1" smtClean="0">
              <a:latin typeface="+mj-lt"/>
            </a:rPr>
            <a:t>change</a:t>
          </a:r>
          <a:r>
            <a:rPr lang="de-AT" sz="1400" dirty="0" smtClean="0">
              <a:latin typeface="+mj-lt"/>
            </a:rPr>
            <a:t>?)</a:t>
          </a:r>
          <a:endParaRPr lang="de-AT" sz="1400" dirty="0">
            <a:latin typeface="+mj-lt"/>
          </a:endParaRPr>
        </a:p>
      </dgm:t>
    </dgm:pt>
    <dgm:pt modelId="{876D7CA2-FD4E-4FBA-B9FC-088832DBA642}" type="parTrans" cxnId="{F84E37DD-3399-4E59-916C-4D6BB055C83C}">
      <dgm:prSet/>
      <dgm:spPr/>
      <dgm:t>
        <a:bodyPr/>
        <a:lstStyle/>
        <a:p>
          <a:endParaRPr lang="de-AT"/>
        </a:p>
      </dgm:t>
    </dgm:pt>
    <dgm:pt modelId="{FA73A70B-A09B-4F31-A5A9-DD3752C7176D}" type="sibTrans" cxnId="{F84E37DD-3399-4E59-916C-4D6BB055C83C}">
      <dgm:prSet/>
      <dgm:spPr/>
      <dgm:t>
        <a:bodyPr/>
        <a:lstStyle/>
        <a:p>
          <a:endParaRPr lang="de-AT"/>
        </a:p>
      </dgm:t>
    </dgm:pt>
    <dgm:pt modelId="{5AC987C4-B38B-4D51-A8C0-A2A0E9531CF3}">
      <dgm:prSet phldrT="[Text]" custT="1"/>
      <dgm:spPr/>
      <dgm:t>
        <a:bodyPr/>
        <a:lstStyle/>
        <a:p>
          <a:r>
            <a:rPr lang="de-AT" sz="1400" dirty="0" err="1" smtClean="0">
              <a:latin typeface="+mj-lt"/>
            </a:rPr>
            <a:t>Discuss</a:t>
          </a:r>
          <a:r>
            <a:rPr lang="de-AT" sz="1400" dirty="0" smtClean="0">
              <a:latin typeface="+mj-lt"/>
            </a:rPr>
            <a:t> and </a:t>
          </a:r>
          <a:r>
            <a:rPr lang="de-AT" sz="1400" dirty="0" err="1" smtClean="0">
              <a:latin typeface="+mj-lt"/>
            </a:rPr>
            <a:t>adopt</a:t>
          </a:r>
          <a:r>
            <a:rPr lang="de-AT" sz="1400" dirty="0" smtClean="0">
              <a:latin typeface="+mj-lt"/>
            </a:rPr>
            <a:t> </a:t>
          </a:r>
          <a:r>
            <a:rPr lang="de-AT" sz="1400" dirty="0" err="1" smtClean="0">
              <a:latin typeface="+mj-lt"/>
            </a:rPr>
            <a:t>your</a:t>
          </a:r>
          <a:r>
            <a:rPr lang="de-AT" sz="1400" dirty="0" smtClean="0">
              <a:latin typeface="+mj-lt"/>
            </a:rPr>
            <a:t> </a:t>
          </a:r>
          <a:r>
            <a:rPr lang="de-AT" sz="1400" dirty="0" err="1" smtClean="0">
              <a:latin typeface="+mj-lt"/>
            </a:rPr>
            <a:t>idea</a:t>
          </a:r>
          <a:r>
            <a:rPr lang="de-AT" sz="1400" dirty="0" smtClean="0">
              <a:latin typeface="+mj-lt"/>
            </a:rPr>
            <a:t> </a:t>
          </a:r>
          <a:r>
            <a:rPr lang="de-AT" sz="1400" dirty="0" err="1" smtClean="0">
              <a:latin typeface="+mj-lt"/>
            </a:rPr>
            <a:t>with</a:t>
          </a:r>
          <a:r>
            <a:rPr lang="de-AT" sz="1400" dirty="0" smtClean="0">
              <a:latin typeface="+mj-lt"/>
            </a:rPr>
            <a:t> </a:t>
          </a:r>
          <a:r>
            <a:rPr lang="de-AT" sz="1400" dirty="0" err="1" smtClean="0">
              <a:latin typeface="+mj-lt"/>
            </a:rPr>
            <a:t>others</a:t>
          </a:r>
          <a:r>
            <a:rPr lang="de-AT" sz="1400" dirty="0" smtClean="0">
              <a:latin typeface="+mj-lt"/>
            </a:rPr>
            <a:t>/ </a:t>
          </a:r>
          <a:r>
            <a:rPr lang="de-AT" sz="1400" dirty="0" err="1" smtClean="0">
              <a:latin typeface="+mj-lt"/>
            </a:rPr>
            <a:t>Collect</a:t>
          </a:r>
          <a:r>
            <a:rPr lang="de-AT" sz="1400" dirty="0" smtClean="0">
              <a:latin typeface="+mj-lt"/>
            </a:rPr>
            <a:t> </a:t>
          </a:r>
          <a:r>
            <a:rPr lang="de-AT" sz="1400" dirty="0" err="1" smtClean="0">
              <a:latin typeface="+mj-lt"/>
            </a:rPr>
            <a:t>input</a:t>
          </a:r>
          <a:r>
            <a:rPr lang="de-AT" sz="1400" dirty="0" smtClean="0">
              <a:latin typeface="+mj-lt"/>
            </a:rPr>
            <a:t> </a:t>
          </a:r>
          <a:r>
            <a:rPr lang="de-AT" sz="1400" dirty="0" err="1" smtClean="0">
              <a:latin typeface="+mj-lt"/>
            </a:rPr>
            <a:t>from</a:t>
          </a:r>
          <a:r>
            <a:rPr lang="de-AT" sz="1400" dirty="0" smtClean="0">
              <a:latin typeface="+mj-lt"/>
            </a:rPr>
            <a:t> </a:t>
          </a:r>
          <a:r>
            <a:rPr lang="de-AT" sz="1400" dirty="0" err="1" smtClean="0">
              <a:latin typeface="+mj-lt"/>
            </a:rPr>
            <a:t>other</a:t>
          </a:r>
          <a:r>
            <a:rPr lang="de-AT" sz="1400" dirty="0" smtClean="0">
              <a:latin typeface="+mj-lt"/>
            </a:rPr>
            <a:t> </a:t>
          </a:r>
          <a:r>
            <a:rPr lang="de-AT" sz="1400" dirty="0" err="1" smtClean="0">
              <a:latin typeface="+mj-lt"/>
            </a:rPr>
            <a:t>sectors</a:t>
          </a:r>
          <a:endParaRPr lang="de-AT" sz="1400" dirty="0">
            <a:latin typeface="+mj-lt"/>
          </a:endParaRPr>
        </a:p>
      </dgm:t>
    </dgm:pt>
    <dgm:pt modelId="{797C1EA5-3F78-4E1B-92E3-86E1F302F503}" type="parTrans" cxnId="{765E8852-91A3-4592-A1A5-D5675FC8A8F4}">
      <dgm:prSet/>
      <dgm:spPr/>
      <dgm:t>
        <a:bodyPr/>
        <a:lstStyle/>
        <a:p>
          <a:endParaRPr lang="de-AT"/>
        </a:p>
      </dgm:t>
    </dgm:pt>
    <dgm:pt modelId="{03B20366-4910-4B04-B24A-0FCE277C5C11}" type="sibTrans" cxnId="{765E8852-91A3-4592-A1A5-D5675FC8A8F4}">
      <dgm:prSet/>
      <dgm:spPr/>
      <dgm:t>
        <a:bodyPr/>
        <a:lstStyle/>
        <a:p>
          <a:endParaRPr lang="de-AT"/>
        </a:p>
      </dgm:t>
    </dgm:pt>
    <dgm:pt modelId="{77D40F94-0CAA-4447-B7D8-A2AB95F3C9C2}">
      <dgm:prSet custT="1"/>
      <dgm:spPr/>
      <dgm:t>
        <a:bodyPr/>
        <a:lstStyle/>
        <a:p>
          <a:r>
            <a:rPr lang="de-AT" sz="1400" dirty="0" smtClean="0">
              <a:latin typeface="+mj-lt"/>
            </a:rPr>
            <a:t>Think </a:t>
          </a:r>
          <a:r>
            <a:rPr lang="de-AT" sz="1400" dirty="0" err="1" smtClean="0">
              <a:latin typeface="+mj-lt"/>
            </a:rPr>
            <a:t>of</a:t>
          </a:r>
          <a:r>
            <a:rPr lang="de-AT" sz="1400" dirty="0" smtClean="0">
              <a:latin typeface="+mj-lt"/>
            </a:rPr>
            <a:t> innovative </a:t>
          </a:r>
          <a:r>
            <a:rPr lang="de-AT" sz="1400" dirty="0" err="1" smtClean="0">
              <a:latin typeface="+mj-lt"/>
            </a:rPr>
            <a:t>solutions</a:t>
          </a:r>
          <a:endParaRPr lang="de-AT" sz="1400" dirty="0">
            <a:latin typeface="+mj-lt"/>
          </a:endParaRPr>
        </a:p>
      </dgm:t>
    </dgm:pt>
    <dgm:pt modelId="{25DD2671-0ECD-491A-A492-C601B708C40D}" type="parTrans" cxnId="{123F70D7-7854-4BCF-BEB6-311DD22C9617}">
      <dgm:prSet/>
      <dgm:spPr/>
      <dgm:t>
        <a:bodyPr/>
        <a:lstStyle/>
        <a:p>
          <a:endParaRPr lang="de-AT"/>
        </a:p>
      </dgm:t>
    </dgm:pt>
    <dgm:pt modelId="{D14BCA05-8944-479D-8D5F-9710B5A31017}" type="sibTrans" cxnId="{123F70D7-7854-4BCF-BEB6-311DD22C9617}">
      <dgm:prSet/>
      <dgm:spPr/>
      <dgm:t>
        <a:bodyPr/>
        <a:lstStyle/>
        <a:p>
          <a:endParaRPr lang="de-AT"/>
        </a:p>
      </dgm:t>
    </dgm:pt>
    <dgm:pt modelId="{72B3AE36-BF93-4068-AF9F-2F12F58C4A74}">
      <dgm:prSet custT="1"/>
      <dgm:spPr/>
      <dgm:t>
        <a:bodyPr/>
        <a:lstStyle/>
        <a:p>
          <a:r>
            <a:rPr lang="de-AT" sz="1400" dirty="0" err="1" smtClean="0">
              <a:latin typeface="+mj-lt"/>
            </a:rPr>
            <a:t>What</a:t>
          </a:r>
          <a:r>
            <a:rPr lang="de-AT" sz="1400" dirty="0" smtClean="0">
              <a:latin typeface="+mj-lt"/>
            </a:rPr>
            <a:t> </a:t>
          </a:r>
          <a:r>
            <a:rPr lang="de-AT" sz="1400" dirty="0" err="1" smtClean="0">
              <a:latin typeface="+mj-lt"/>
            </a:rPr>
            <a:t>is</a:t>
          </a:r>
          <a:r>
            <a:rPr lang="de-AT" sz="1400" dirty="0" smtClean="0">
              <a:latin typeface="+mj-lt"/>
            </a:rPr>
            <a:t> </a:t>
          </a:r>
          <a:r>
            <a:rPr lang="de-AT" sz="1400" dirty="0" err="1" smtClean="0">
              <a:latin typeface="+mj-lt"/>
            </a:rPr>
            <a:t>the</a:t>
          </a:r>
          <a:r>
            <a:rPr lang="de-AT" sz="1400" dirty="0" smtClean="0">
              <a:latin typeface="+mj-lt"/>
            </a:rPr>
            <a:t> </a:t>
          </a:r>
          <a:r>
            <a:rPr lang="de-AT" sz="1400" dirty="0" err="1" smtClean="0">
              <a:latin typeface="+mj-lt"/>
            </a:rPr>
            <a:t>added</a:t>
          </a:r>
          <a:r>
            <a:rPr lang="de-AT" sz="1400" dirty="0" smtClean="0">
              <a:latin typeface="+mj-lt"/>
            </a:rPr>
            <a:t> </a:t>
          </a:r>
          <a:r>
            <a:rPr lang="de-AT" sz="1400" dirty="0" err="1" smtClean="0">
              <a:latin typeface="+mj-lt"/>
            </a:rPr>
            <a:t>value</a:t>
          </a:r>
          <a:r>
            <a:rPr lang="de-AT" sz="1400" dirty="0" smtClean="0">
              <a:latin typeface="+mj-lt"/>
            </a:rPr>
            <a:t> </a:t>
          </a:r>
          <a:r>
            <a:rPr lang="de-AT" sz="1400" dirty="0" err="1" smtClean="0">
              <a:latin typeface="+mj-lt"/>
            </a:rPr>
            <a:t>of</a:t>
          </a:r>
          <a:r>
            <a:rPr lang="de-AT" sz="1400" dirty="0" smtClean="0">
              <a:latin typeface="+mj-lt"/>
            </a:rPr>
            <a:t> </a:t>
          </a:r>
          <a:r>
            <a:rPr lang="de-AT" sz="1400" dirty="0" err="1" smtClean="0">
              <a:latin typeface="+mj-lt"/>
            </a:rPr>
            <a:t>your</a:t>
          </a:r>
          <a:r>
            <a:rPr lang="de-AT" sz="1400" dirty="0" smtClean="0">
              <a:latin typeface="+mj-lt"/>
            </a:rPr>
            <a:t> </a:t>
          </a:r>
          <a:r>
            <a:rPr lang="de-AT" sz="1400" dirty="0" err="1" smtClean="0">
              <a:latin typeface="+mj-lt"/>
            </a:rPr>
            <a:t>idea</a:t>
          </a:r>
          <a:r>
            <a:rPr lang="de-AT" sz="1400" dirty="0" smtClean="0">
              <a:latin typeface="+mj-lt"/>
            </a:rPr>
            <a:t>?</a:t>
          </a:r>
          <a:endParaRPr lang="de-AT" sz="1400" dirty="0">
            <a:latin typeface="+mj-lt"/>
          </a:endParaRPr>
        </a:p>
      </dgm:t>
    </dgm:pt>
    <dgm:pt modelId="{E671C1C5-09E7-44B7-82C5-F05884D8EE33}" type="parTrans" cxnId="{3ED150F5-AD8E-4D5D-8B7A-DDEECCFB1A1E}">
      <dgm:prSet/>
      <dgm:spPr/>
      <dgm:t>
        <a:bodyPr/>
        <a:lstStyle/>
        <a:p>
          <a:endParaRPr lang="de-AT"/>
        </a:p>
      </dgm:t>
    </dgm:pt>
    <dgm:pt modelId="{58A5B3C6-CAA8-43F3-AA2B-53AE7D8193BF}" type="sibTrans" cxnId="{3ED150F5-AD8E-4D5D-8B7A-DDEECCFB1A1E}">
      <dgm:prSet/>
      <dgm:spPr/>
      <dgm:t>
        <a:bodyPr/>
        <a:lstStyle/>
        <a:p>
          <a:endParaRPr lang="de-AT"/>
        </a:p>
      </dgm:t>
    </dgm:pt>
    <dgm:pt modelId="{6E93041D-BABC-4F7E-AD49-ACEA8DF54179}">
      <dgm:prSet/>
      <dgm:spPr/>
      <dgm:t>
        <a:bodyPr/>
        <a:lstStyle/>
        <a:p>
          <a:endParaRPr lang="de-DE"/>
        </a:p>
      </dgm:t>
    </dgm:pt>
    <dgm:pt modelId="{0CA257EC-E7BB-4751-B669-B7458C111C3C}" type="parTrans" cxnId="{36FFFBAF-64A1-40A8-9BAF-8A27328409AC}">
      <dgm:prSet/>
      <dgm:spPr/>
      <dgm:t>
        <a:bodyPr/>
        <a:lstStyle/>
        <a:p>
          <a:endParaRPr lang="de-AT"/>
        </a:p>
      </dgm:t>
    </dgm:pt>
    <dgm:pt modelId="{36611A69-CBC2-4583-8DBF-3FDF5185315D}" type="sibTrans" cxnId="{36FFFBAF-64A1-40A8-9BAF-8A27328409AC}">
      <dgm:prSet/>
      <dgm:spPr/>
      <dgm:t>
        <a:bodyPr/>
        <a:lstStyle/>
        <a:p>
          <a:endParaRPr lang="de-AT"/>
        </a:p>
      </dgm:t>
    </dgm:pt>
    <dgm:pt modelId="{3A1DC915-F43C-40EF-952B-EAA64DC22C69}" type="pres">
      <dgm:prSet presAssocID="{320345B6-1049-4E85-9B6D-734F36378804}" presName="arrowDiagram" presStyleCnt="0">
        <dgm:presLayoutVars>
          <dgm:chMax val="5"/>
          <dgm:dir/>
          <dgm:resizeHandles val="exact"/>
        </dgm:presLayoutVars>
      </dgm:prSet>
      <dgm:spPr/>
      <dgm:t>
        <a:bodyPr/>
        <a:lstStyle/>
        <a:p>
          <a:endParaRPr lang="de-DE"/>
        </a:p>
      </dgm:t>
    </dgm:pt>
    <dgm:pt modelId="{80EF1B05-6DDD-4A70-A1C7-54D8F318AD2D}" type="pres">
      <dgm:prSet presAssocID="{320345B6-1049-4E85-9B6D-734F36378804}" presName="arrow" presStyleLbl="bgShp" presStyleIdx="0" presStyleCnt="1"/>
      <dgm:spPr/>
    </dgm:pt>
    <dgm:pt modelId="{98BFCB10-6FE6-4881-A153-90CE48D6AB0C}" type="pres">
      <dgm:prSet presAssocID="{320345B6-1049-4E85-9B6D-734F36378804}" presName="arrowDiagram5" presStyleCnt="0"/>
      <dgm:spPr/>
    </dgm:pt>
    <dgm:pt modelId="{0ED50010-589B-400F-A6ED-46FDA21AA6D8}" type="pres">
      <dgm:prSet presAssocID="{F7840E99-12BB-4739-B382-BB86A96C7106}" presName="bullet5a" presStyleLbl="node1" presStyleIdx="0" presStyleCnt="5"/>
      <dgm:spPr/>
    </dgm:pt>
    <dgm:pt modelId="{A7BEFE64-3984-4D3B-A8D2-A803D5838B55}" type="pres">
      <dgm:prSet presAssocID="{F7840E99-12BB-4739-B382-BB86A96C7106}" presName="textBox5a" presStyleLbl="revTx" presStyleIdx="0" presStyleCnt="5">
        <dgm:presLayoutVars>
          <dgm:bulletEnabled val="1"/>
        </dgm:presLayoutVars>
      </dgm:prSet>
      <dgm:spPr/>
      <dgm:t>
        <a:bodyPr/>
        <a:lstStyle/>
        <a:p>
          <a:endParaRPr lang="de-AT"/>
        </a:p>
      </dgm:t>
    </dgm:pt>
    <dgm:pt modelId="{AD95FCBA-6FD0-4DD9-8DDC-FAA1888CE62A}" type="pres">
      <dgm:prSet presAssocID="{11611A02-2B7E-4DA5-A55F-D17D1E57CB86}" presName="bullet5b" presStyleLbl="node1" presStyleIdx="1" presStyleCnt="5"/>
      <dgm:spPr/>
    </dgm:pt>
    <dgm:pt modelId="{9DCBF4A3-10B2-4688-83C6-8C35FFEE4F2C}" type="pres">
      <dgm:prSet presAssocID="{11611A02-2B7E-4DA5-A55F-D17D1E57CB86}" presName="textBox5b" presStyleLbl="revTx" presStyleIdx="1" presStyleCnt="5">
        <dgm:presLayoutVars>
          <dgm:bulletEnabled val="1"/>
        </dgm:presLayoutVars>
      </dgm:prSet>
      <dgm:spPr/>
      <dgm:t>
        <a:bodyPr/>
        <a:lstStyle/>
        <a:p>
          <a:endParaRPr lang="de-AT"/>
        </a:p>
      </dgm:t>
    </dgm:pt>
    <dgm:pt modelId="{DA224EF4-4313-491B-ABE8-FB9DE7586774}" type="pres">
      <dgm:prSet presAssocID="{5AC987C4-B38B-4D51-A8C0-A2A0E9531CF3}" presName="bullet5c" presStyleLbl="node1" presStyleIdx="2" presStyleCnt="5"/>
      <dgm:spPr/>
    </dgm:pt>
    <dgm:pt modelId="{D9AE579B-06CF-4127-B728-599C4460B709}" type="pres">
      <dgm:prSet presAssocID="{5AC987C4-B38B-4D51-A8C0-A2A0E9531CF3}" presName="textBox5c" presStyleLbl="revTx" presStyleIdx="2" presStyleCnt="5">
        <dgm:presLayoutVars>
          <dgm:bulletEnabled val="1"/>
        </dgm:presLayoutVars>
      </dgm:prSet>
      <dgm:spPr/>
      <dgm:t>
        <a:bodyPr/>
        <a:lstStyle/>
        <a:p>
          <a:endParaRPr lang="de-AT"/>
        </a:p>
      </dgm:t>
    </dgm:pt>
    <dgm:pt modelId="{476C52BB-0F1A-4066-96D3-41B4EF2FECD2}" type="pres">
      <dgm:prSet presAssocID="{77D40F94-0CAA-4447-B7D8-A2AB95F3C9C2}" presName="bullet5d" presStyleLbl="node1" presStyleIdx="3" presStyleCnt="5"/>
      <dgm:spPr/>
    </dgm:pt>
    <dgm:pt modelId="{75E25FEB-460E-4DC3-9299-4AE90F0B9D50}" type="pres">
      <dgm:prSet presAssocID="{77D40F94-0CAA-4447-B7D8-A2AB95F3C9C2}" presName="textBox5d" presStyleLbl="revTx" presStyleIdx="3" presStyleCnt="5">
        <dgm:presLayoutVars>
          <dgm:bulletEnabled val="1"/>
        </dgm:presLayoutVars>
      </dgm:prSet>
      <dgm:spPr/>
      <dgm:t>
        <a:bodyPr/>
        <a:lstStyle/>
        <a:p>
          <a:endParaRPr lang="de-DE"/>
        </a:p>
      </dgm:t>
    </dgm:pt>
    <dgm:pt modelId="{33C8D929-A6D3-40BE-8159-A8D813E685B9}" type="pres">
      <dgm:prSet presAssocID="{72B3AE36-BF93-4068-AF9F-2F12F58C4A74}" presName="bullet5e" presStyleLbl="node1" presStyleIdx="4" presStyleCnt="5"/>
      <dgm:spPr/>
    </dgm:pt>
    <dgm:pt modelId="{D3D9CF63-4EFF-4370-B2F7-F248B2C7B2D3}" type="pres">
      <dgm:prSet presAssocID="{72B3AE36-BF93-4068-AF9F-2F12F58C4A74}" presName="textBox5e" presStyleLbl="revTx" presStyleIdx="4" presStyleCnt="5">
        <dgm:presLayoutVars>
          <dgm:bulletEnabled val="1"/>
        </dgm:presLayoutVars>
      </dgm:prSet>
      <dgm:spPr/>
      <dgm:t>
        <a:bodyPr/>
        <a:lstStyle/>
        <a:p>
          <a:endParaRPr lang="de-DE"/>
        </a:p>
      </dgm:t>
    </dgm:pt>
  </dgm:ptLst>
  <dgm:cxnLst>
    <dgm:cxn modelId="{F0F4AB13-F545-4934-96F3-C359ED2AF8A5}" type="presOf" srcId="{F7840E99-12BB-4739-B382-BB86A96C7106}" destId="{A7BEFE64-3984-4D3B-A8D2-A803D5838B55}" srcOrd="0" destOrd="0" presId="urn:microsoft.com/office/officeart/2005/8/layout/arrow2"/>
    <dgm:cxn modelId="{836FD059-AF2F-488E-8398-92A8263191B6}" type="presOf" srcId="{77D40F94-0CAA-4447-B7D8-A2AB95F3C9C2}" destId="{75E25FEB-460E-4DC3-9299-4AE90F0B9D50}" srcOrd="0" destOrd="0" presId="urn:microsoft.com/office/officeart/2005/8/layout/arrow2"/>
    <dgm:cxn modelId="{A67ACC8A-5FCC-4E5B-A0D2-672BB6FE38E3}" type="presOf" srcId="{5AC987C4-B38B-4D51-A8C0-A2A0E9531CF3}" destId="{D9AE579B-06CF-4127-B728-599C4460B709}" srcOrd="0" destOrd="0" presId="urn:microsoft.com/office/officeart/2005/8/layout/arrow2"/>
    <dgm:cxn modelId="{FD9BD383-FB9E-412D-BDC2-7D959C455166}" type="presOf" srcId="{11611A02-2B7E-4DA5-A55F-D17D1E57CB86}" destId="{9DCBF4A3-10B2-4688-83C6-8C35FFEE4F2C}" srcOrd="0" destOrd="0" presId="urn:microsoft.com/office/officeart/2005/8/layout/arrow2"/>
    <dgm:cxn modelId="{F84E37DD-3399-4E59-916C-4D6BB055C83C}" srcId="{320345B6-1049-4E85-9B6D-734F36378804}" destId="{11611A02-2B7E-4DA5-A55F-D17D1E57CB86}" srcOrd="1" destOrd="0" parTransId="{876D7CA2-FD4E-4FBA-B9FC-088832DBA642}" sibTransId="{FA73A70B-A09B-4F31-A5A9-DD3752C7176D}"/>
    <dgm:cxn modelId="{F30AB81E-4D97-4B7F-AF45-7B0C6217D25C}" type="presOf" srcId="{320345B6-1049-4E85-9B6D-734F36378804}" destId="{3A1DC915-F43C-40EF-952B-EAA64DC22C69}" srcOrd="0" destOrd="0" presId="urn:microsoft.com/office/officeart/2005/8/layout/arrow2"/>
    <dgm:cxn modelId="{3ED150F5-AD8E-4D5D-8B7A-DDEECCFB1A1E}" srcId="{320345B6-1049-4E85-9B6D-734F36378804}" destId="{72B3AE36-BF93-4068-AF9F-2F12F58C4A74}" srcOrd="4" destOrd="0" parTransId="{E671C1C5-09E7-44B7-82C5-F05884D8EE33}" sibTransId="{58A5B3C6-CAA8-43F3-AA2B-53AE7D8193BF}"/>
    <dgm:cxn modelId="{7508C4C6-C93C-4825-AD62-F7169D3C4E58}" srcId="{320345B6-1049-4E85-9B6D-734F36378804}" destId="{F7840E99-12BB-4739-B382-BB86A96C7106}" srcOrd="0" destOrd="0" parTransId="{64AC2F7F-E30A-477C-ACA6-732A7A9DF262}" sibTransId="{80C8432C-49DA-44FA-BE93-19785E9936A1}"/>
    <dgm:cxn modelId="{765E8852-91A3-4592-A1A5-D5675FC8A8F4}" srcId="{320345B6-1049-4E85-9B6D-734F36378804}" destId="{5AC987C4-B38B-4D51-A8C0-A2A0E9531CF3}" srcOrd="2" destOrd="0" parTransId="{797C1EA5-3F78-4E1B-92E3-86E1F302F503}" sibTransId="{03B20366-4910-4B04-B24A-0FCE277C5C11}"/>
    <dgm:cxn modelId="{36FFFBAF-64A1-40A8-9BAF-8A27328409AC}" srcId="{320345B6-1049-4E85-9B6D-734F36378804}" destId="{6E93041D-BABC-4F7E-AD49-ACEA8DF54179}" srcOrd="5" destOrd="0" parTransId="{0CA257EC-E7BB-4751-B669-B7458C111C3C}" sibTransId="{36611A69-CBC2-4583-8DBF-3FDF5185315D}"/>
    <dgm:cxn modelId="{123F70D7-7854-4BCF-BEB6-311DD22C9617}" srcId="{320345B6-1049-4E85-9B6D-734F36378804}" destId="{77D40F94-0CAA-4447-B7D8-A2AB95F3C9C2}" srcOrd="3" destOrd="0" parTransId="{25DD2671-0ECD-491A-A492-C601B708C40D}" sibTransId="{D14BCA05-8944-479D-8D5F-9710B5A31017}"/>
    <dgm:cxn modelId="{45D7523D-9107-4E06-97EC-16407A01CE8C}" type="presOf" srcId="{72B3AE36-BF93-4068-AF9F-2F12F58C4A74}" destId="{D3D9CF63-4EFF-4370-B2F7-F248B2C7B2D3}" srcOrd="0" destOrd="0" presId="urn:microsoft.com/office/officeart/2005/8/layout/arrow2"/>
    <dgm:cxn modelId="{2D846C94-4469-4E2E-9314-F35EEA19C263}" type="presParOf" srcId="{3A1DC915-F43C-40EF-952B-EAA64DC22C69}" destId="{80EF1B05-6DDD-4A70-A1C7-54D8F318AD2D}" srcOrd="0" destOrd="0" presId="urn:microsoft.com/office/officeart/2005/8/layout/arrow2"/>
    <dgm:cxn modelId="{0F32DC02-F7F7-4F80-8805-F9D1FE04B54D}" type="presParOf" srcId="{3A1DC915-F43C-40EF-952B-EAA64DC22C69}" destId="{98BFCB10-6FE6-4881-A153-90CE48D6AB0C}" srcOrd="1" destOrd="0" presId="urn:microsoft.com/office/officeart/2005/8/layout/arrow2"/>
    <dgm:cxn modelId="{FBD7F7AB-42CE-4F92-AEE2-AE4CF94225CD}" type="presParOf" srcId="{98BFCB10-6FE6-4881-A153-90CE48D6AB0C}" destId="{0ED50010-589B-400F-A6ED-46FDA21AA6D8}" srcOrd="0" destOrd="0" presId="urn:microsoft.com/office/officeart/2005/8/layout/arrow2"/>
    <dgm:cxn modelId="{A5734D9D-867D-4D08-9149-1B2BDB0BB73C}" type="presParOf" srcId="{98BFCB10-6FE6-4881-A153-90CE48D6AB0C}" destId="{A7BEFE64-3984-4D3B-A8D2-A803D5838B55}" srcOrd="1" destOrd="0" presId="urn:microsoft.com/office/officeart/2005/8/layout/arrow2"/>
    <dgm:cxn modelId="{27258D45-BC67-42E9-8B52-D6F704B23DB8}" type="presParOf" srcId="{98BFCB10-6FE6-4881-A153-90CE48D6AB0C}" destId="{AD95FCBA-6FD0-4DD9-8DDC-FAA1888CE62A}" srcOrd="2" destOrd="0" presId="urn:microsoft.com/office/officeart/2005/8/layout/arrow2"/>
    <dgm:cxn modelId="{64E1B5E8-12FD-4992-9CAF-F76FA83ABAF8}" type="presParOf" srcId="{98BFCB10-6FE6-4881-A153-90CE48D6AB0C}" destId="{9DCBF4A3-10B2-4688-83C6-8C35FFEE4F2C}" srcOrd="3" destOrd="0" presId="urn:microsoft.com/office/officeart/2005/8/layout/arrow2"/>
    <dgm:cxn modelId="{780B8993-01B4-49BB-B498-3DFA14AD3FF4}" type="presParOf" srcId="{98BFCB10-6FE6-4881-A153-90CE48D6AB0C}" destId="{DA224EF4-4313-491B-ABE8-FB9DE7586774}" srcOrd="4" destOrd="0" presId="urn:microsoft.com/office/officeart/2005/8/layout/arrow2"/>
    <dgm:cxn modelId="{C198B4BB-2506-4625-8E3C-00610B4F7D77}" type="presParOf" srcId="{98BFCB10-6FE6-4881-A153-90CE48D6AB0C}" destId="{D9AE579B-06CF-4127-B728-599C4460B709}" srcOrd="5" destOrd="0" presId="urn:microsoft.com/office/officeart/2005/8/layout/arrow2"/>
    <dgm:cxn modelId="{B421163F-2B37-4EBC-AB95-47B6970C004B}" type="presParOf" srcId="{98BFCB10-6FE6-4881-A153-90CE48D6AB0C}" destId="{476C52BB-0F1A-4066-96D3-41B4EF2FECD2}" srcOrd="6" destOrd="0" presId="urn:microsoft.com/office/officeart/2005/8/layout/arrow2"/>
    <dgm:cxn modelId="{A96E7211-792B-47A7-9CC9-9DABE475EE8E}" type="presParOf" srcId="{98BFCB10-6FE6-4881-A153-90CE48D6AB0C}" destId="{75E25FEB-460E-4DC3-9299-4AE90F0B9D50}" srcOrd="7" destOrd="0" presId="urn:microsoft.com/office/officeart/2005/8/layout/arrow2"/>
    <dgm:cxn modelId="{7323F0C0-39CB-43B2-BB3A-B8C9353A3BAD}" type="presParOf" srcId="{98BFCB10-6FE6-4881-A153-90CE48D6AB0C}" destId="{33C8D929-A6D3-40BE-8159-A8D813E685B9}" srcOrd="8" destOrd="0" presId="urn:microsoft.com/office/officeart/2005/8/layout/arrow2"/>
    <dgm:cxn modelId="{BD43F587-4364-40DE-96EA-7A3C97148ADB}" type="presParOf" srcId="{98BFCB10-6FE6-4881-A153-90CE48D6AB0C}" destId="{D3D9CF63-4EFF-4370-B2F7-F248B2C7B2D3}"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C0245-8990-4A06-97C4-B8C321077F54}">
      <dsp:nvSpPr>
        <dsp:cNvPr id="0" name=""/>
        <dsp:cNvSpPr/>
      </dsp:nvSpPr>
      <dsp:spPr>
        <a:xfrm>
          <a:off x="1573112" y="979178"/>
          <a:ext cx="1196773" cy="1196773"/>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de-AT" sz="900" kern="1200" dirty="0" smtClean="0"/>
            <a:t>Service </a:t>
          </a:r>
          <a:r>
            <a:rPr lang="de-AT" sz="900" kern="1200" dirty="0" err="1" smtClean="0"/>
            <a:t>delivery</a:t>
          </a:r>
          <a:endParaRPr lang="de-AT" sz="900" kern="1200" dirty="0"/>
        </a:p>
      </dsp:txBody>
      <dsp:txXfrm>
        <a:off x="1813717" y="1259516"/>
        <a:ext cx="715563" cy="615166"/>
      </dsp:txXfrm>
    </dsp:sp>
    <dsp:sp modelId="{18A01799-48BD-46DA-AB90-89AEB246A349}">
      <dsp:nvSpPr>
        <dsp:cNvPr id="0" name=""/>
        <dsp:cNvSpPr/>
      </dsp:nvSpPr>
      <dsp:spPr>
        <a:xfrm>
          <a:off x="876808" y="696304"/>
          <a:ext cx="870380" cy="870380"/>
        </a:xfrm>
        <a:prstGeom prst="gear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de-AT" sz="900" kern="1200" dirty="0" smtClean="0"/>
            <a:t>Strategic </a:t>
          </a:r>
          <a:r>
            <a:rPr lang="de-AT" sz="900" kern="1200" dirty="0" err="1" smtClean="0"/>
            <a:t>planning</a:t>
          </a:r>
          <a:endParaRPr lang="de-AT" sz="900" kern="1200" dirty="0"/>
        </a:p>
      </dsp:txBody>
      <dsp:txXfrm>
        <a:off x="1095929" y="916749"/>
        <a:ext cx="432138" cy="429490"/>
      </dsp:txXfrm>
    </dsp:sp>
    <dsp:sp modelId="{882BF037-5712-438B-BA79-A0E1A5247D2A}">
      <dsp:nvSpPr>
        <dsp:cNvPr id="0" name=""/>
        <dsp:cNvSpPr/>
      </dsp:nvSpPr>
      <dsp:spPr>
        <a:xfrm rot="20700000">
          <a:off x="1364310" y="95830"/>
          <a:ext cx="852795" cy="852795"/>
        </a:xfrm>
        <a:prstGeom prst="gear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de-AT" sz="900" kern="1200" dirty="0" err="1" smtClean="0"/>
            <a:t>Local</a:t>
          </a:r>
          <a:r>
            <a:rPr lang="de-AT" sz="900" kern="1200" dirty="0" smtClean="0"/>
            <a:t> </a:t>
          </a:r>
          <a:r>
            <a:rPr lang="de-AT" sz="900" kern="1200" dirty="0" err="1" smtClean="0"/>
            <a:t>Policy</a:t>
          </a:r>
          <a:endParaRPr lang="de-AT" sz="900" kern="1200" dirty="0"/>
        </a:p>
      </dsp:txBody>
      <dsp:txXfrm rot="-20700000">
        <a:off x="1551353" y="282873"/>
        <a:ext cx="478709" cy="478709"/>
      </dsp:txXfrm>
    </dsp:sp>
    <dsp:sp modelId="{9137A118-6286-41C4-831C-D8F47E22DEE0}">
      <dsp:nvSpPr>
        <dsp:cNvPr id="0" name=""/>
        <dsp:cNvSpPr/>
      </dsp:nvSpPr>
      <dsp:spPr>
        <a:xfrm>
          <a:off x="1460572" y="809941"/>
          <a:ext cx="1531870" cy="1531870"/>
        </a:xfrm>
        <a:prstGeom prst="circularArrow">
          <a:avLst>
            <a:gd name="adj1" fmla="val 4687"/>
            <a:gd name="adj2" fmla="val 299029"/>
            <a:gd name="adj3" fmla="val 2434241"/>
            <a:gd name="adj4" fmla="val 16050645"/>
            <a:gd name="adj5" fmla="val 546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EA7EB7-6CFB-4AE3-A0B9-99A2C2423A6F}">
      <dsp:nvSpPr>
        <dsp:cNvPr id="0" name=""/>
        <dsp:cNvSpPr/>
      </dsp:nvSpPr>
      <dsp:spPr>
        <a:xfrm>
          <a:off x="722665" y="512384"/>
          <a:ext cx="1112999" cy="1112999"/>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766F81-AFCC-45C1-B6B6-B756C64D2C49}">
      <dsp:nvSpPr>
        <dsp:cNvPr id="0" name=""/>
        <dsp:cNvSpPr/>
      </dsp:nvSpPr>
      <dsp:spPr>
        <a:xfrm>
          <a:off x="1167049" y="-82301"/>
          <a:ext cx="1200037" cy="1200037"/>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21709-DDA9-429D-A2E9-7DDFB3810C1D}">
      <dsp:nvSpPr>
        <dsp:cNvPr id="0" name=""/>
        <dsp:cNvSpPr/>
      </dsp:nvSpPr>
      <dsp:spPr>
        <a:xfrm rot="5400000">
          <a:off x="-243652" y="243652"/>
          <a:ext cx="1624346" cy="1137042"/>
        </a:xfrm>
        <a:prstGeom prst="chevron">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w="6350" cap="flat" cmpd="sng" algn="ctr">
          <a:solidFill>
            <a:schemeClr val="accent1">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de-AT" sz="1100" kern="1200" dirty="0" smtClean="0"/>
            <a:t>Mobility </a:t>
          </a:r>
          <a:r>
            <a:rPr lang="de-AT" sz="1100" kern="1200" dirty="0" err="1" smtClean="0"/>
            <a:t>Exchanges</a:t>
          </a:r>
          <a:r>
            <a:rPr lang="de-AT" sz="1100" kern="1200" dirty="0" smtClean="0"/>
            <a:t/>
          </a:r>
          <a:br>
            <a:rPr lang="de-AT" sz="1100" kern="1200" dirty="0" smtClean="0"/>
          </a:br>
          <a:endParaRPr lang="de-DE" sz="1100" kern="1200" dirty="0"/>
        </a:p>
      </dsp:txBody>
      <dsp:txXfrm rot="-5400000">
        <a:off x="0" y="568521"/>
        <a:ext cx="1137042" cy="487304"/>
      </dsp:txXfrm>
    </dsp:sp>
    <dsp:sp modelId="{B32CEFA8-710B-46FE-AF4F-A2A1FD1C7E01}">
      <dsp:nvSpPr>
        <dsp:cNvPr id="0" name=""/>
        <dsp:cNvSpPr/>
      </dsp:nvSpPr>
      <dsp:spPr>
        <a:xfrm rot="5400000">
          <a:off x="3983958" y="-2844906"/>
          <a:ext cx="1055825" cy="6749657"/>
        </a:xfrm>
        <a:prstGeom prst="round2Same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AT" sz="1600" kern="1200" dirty="0" err="1" smtClean="0">
              <a:latin typeface="+mj-lt"/>
            </a:rPr>
            <a:t>for</a:t>
          </a:r>
          <a:r>
            <a:rPr lang="de-AT" sz="1600" kern="1200" dirty="0" smtClean="0">
              <a:latin typeface="+mj-lt"/>
            </a:rPr>
            <a:t> </a:t>
          </a:r>
          <a:r>
            <a:rPr lang="de-AT" sz="1600" kern="1200" dirty="0" err="1" smtClean="0">
              <a:latin typeface="+mj-lt"/>
            </a:rPr>
            <a:t>students</a:t>
          </a:r>
          <a:r>
            <a:rPr lang="de-AT" sz="1600" kern="1200" dirty="0" smtClean="0">
              <a:latin typeface="+mj-lt"/>
            </a:rPr>
            <a:t>, </a:t>
          </a:r>
          <a:r>
            <a:rPr lang="de-AT" sz="1600" kern="1200" dirty="0" err="1" smtClean="0">
              <a:latin typeface="+mj-lt"/>
            </a:rPr>
            <a:t>young</a:t>
          </a:r>
          <a:r>
            <a:rPr lang="de-AT" sz="1600" kern="1200" dirty="0" smtClean="0">
              <a:latin typeface="+mj-lt"/>
            </a:rPr>
            <a:t> </a:t>
          </a:r>
          <a:r>
            <a:rPr lang="de-AT" sz="1600" kern="1200" dirty="0" err="1" smtClean="0">
              <a:latin typeface="+mj-lt"/>
            </a:rPr>
            <a:t>people</a:t>
          </a:r>
          <a:endParaRPr lang="de-DE" sz="1600" kern="1200" dirty="0">
            <a:latin typeface="+mj-lt"/>
          </a:endParaRPr>
        </a:p>
        <a:p>
          <a:pPr marL="171450" lvl="1" indent="-171450" algn="l" defTabSz="711200">
            <a:lnSpc>
              <a:spcPct val="90000"/>
            </a:lnSpc>
            <a:spcBef>
              <a:spcPct val="0"/>
            </a:spcBef>
            <a:spcAft>
              <a:spcPct val="15000"/>
            </a:spcAft>
            <a:buChar char="••"/>
          </a:pPr>
          <a:r>
            <a:rPr lang="de-AT" sz="1600" kern="1200" dirty="0" err="1" smtClean="0">
              <a:latin typeface="+mj-lt"/>
            </a:rPr>
            <a:t>vocational</a:t>
          </a:r>
          <a:r>
            <a:rPr lang="de-AT" sz="1600" kern="1200" dirty="0" smtClean="0">
              <a:latin typeface="+mj-lt"/>
            </a:rPr>
            <a:t> </a:t>
          </a:r>
          <a:r>
            <a:rPr lang="de-AT" sz="1600" kern="1200" dirty="0" err="1" smtClean="0">
              <a:latin typeface="+mj-lt"/>
            </a:rPr>
            <a:t>training</a:t>
          </a:r>
          <a:r>
            <a:rPr lang="de-AT" sz="1600" kern="1200" dirty="0" smtClean="0">
              <a:latin typeface="+mj-lt"/>
            </a:rPr>
            <a:t> </a:t>
          </a:r>
          <a:r>
            <a:rPr lang="de-AT" sz="1600" kern="1200" dirty="0" err="1" smtClean="0">
              <a:latin typeface="+mj-lt"/>
            </a:rPr>
            <a:t>students</a:t>
          </a:r>
          <a:r>
            <a:rPr lang="de-AT" sz="1600" kern="1200" dirty="0" smtClean="0">
              <a:latin typeface="+mj-lt"/>
            </a:rPr>
            <a:t> </a:t>
          </a:r>
          <a:r>
            <a:rPr lang="de-AT" sz="1600" kern="1200" dirty="0" err="1" smtClean="0">
              <a:latin typeface="+mj-lt"/>
            </a:rPr>
            <a:t>and</a:t>
          </a:r>
          <a:r>
            <a:rPr lang="de-AT" sz="1600" kern="1200" dirty="0" smtClean="0">
              <a:latin typeface="+mj-lt"/>
            </a:rPr>
            <a:t> </a:t>
          </a:r>
          <a:r>
            <a:rPr lang="de-AT" sz="1600" kern="1200" dirty="0" err="1" smtClean="0">
              <a:latin typeface="+mj-lt"/>
            </a:rPr>
            <a:t>apprentices</a:t>
          </a:r>
          <a:r>
            <a:rPr lang="de-AT" sz="1600" kern="1200" dirty="0" smtClean="0">
              <a:latin typeface="+mj-lt"/>
            </a:rPr>
            <a:t>,</a:t>
          </a:r>
          <a:endParaRPr lang="de-DE" sz="1600" kern="1200" dirty="0">
            <a:latin typeface="+mj-lt"/>
          </a:endParaRPr>
        </a:p>
        <a:p>
          <a:pPr marL="171450" lvl="1" indent="-171450" algn="l" defTabSz="711200">
            <a:lnSpc>
              <a:spcPct val="90000"/>
            </a:lnSpc>
            <a:spcBef>
              <a:spcPct val="0"/>
            </a:spcBef>
            <a:spcAft>
              <a:spcPct val="15000"/>
            </a:spcAft>
            <a:buChar char="••"/>
          </a:pPr>
          <a:r>
            <a:rPr lang="de-AT" sz="1600" kern="1200" dirty="0" err="1" smtClean="0">
              <a:latin typeface="+mj-lt"/>
            </a:rPr>
            <a:t>teachers</a:t>
          </a:r>
          <a:r>
            <a:rPr lang="de-AT" sz="1600" kern="1200" dirty="0" smtClean="0">
              <a:latin typeface="+mj-lt"/>
            </a:rPr>
            <a:t>, </a:t>
          </a:r>
          <a:r>
            <a:rPr lang="de-AT" sz="1600" kern="1200" dirty="0" err="1" smtClean="0">
              <a:latin typeface="+mj-lt"/>
            </a:rPr>
            <a:t>youth</a:t>
          </a:r>
          <a:r>
            <a:rPr lang="de-AT" sz="1600" kern="1200" dirty="0" smtClean="0">
              <a:latin typeface="+mj-lt"/>
            </a:rPr>
            <a:t> </a:t>
          </a:r>
          <a:r>
            <a:rPr lang="de-AT" sz="1600" kern="1200" dirty="0" err="1" smtClean="0">
              <a:latin typeface="+mj-lt"/>
            </a:rPr>
            <a:t>trainers</a:t>
          </a:r>
          <a:r>
            <a:rPr lang="de-AT" sz="1600" kern="1200" dirty="0" smtClean="0">
              <a:latin typeface="+mj-lt"/>
            </a:rPr>
            <a:t>, ...</a:t>
          </a:r>
          <a:endParaRPr lang="de-DE" sz="1600" kern="1200" dirty="0">
            <a:latin typeface="+mj-lt"/>
          </a:endParaRPr>
        </a:p>
      </dsp:txBody>
      <dsp:txXfrm rot="-5400000">
        <a:off x="1137043" y="53550"/>
        <a:ext cx="6698116" cy="952743"/>
      </dsp:txXfrm>
    </dsp:sp>
    <dsp:sp modelId="{9CEA65B8-FE95-40D0-9C1C-CA5C98E8EE8F}">
      <dsp:nvSpPr>
        <dsp:cNvPr id="0" name=""/>
        <dsp:cNvSpPr/>
      </dsp:nvSpPr>
      <dsp:spPr>
        <a:xfrm rot="5400000">
          <a:off x="-243652" y="1676190"/>
          <a:ext cx="1624346" cy="1137042"/>
        </a:xfrm>
        <a:prstGeom prst="chevron">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w="6350" cap="flat" cmpd="sng" algn="ctr">
          <a:solidFill>
            <a:schemeClr val="accent1">
              <a:shade val="50000"/>
              <a:hueOff val="222839"/>
              <a:satOff val="5970"/>
              <a:lumOff val="263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de-AT" sz="1100" kern="1200" dirty="0" err="1" smtClean="0"/>
            <a:t>Cooperation</a:t>
          </a:r>
          <a:r>
            <a:rPr lang="de-AT" sz="1100" kern="1200" dirty="0" smtClean="0"/>
            <a:t> Projects</a:t>
          </a:r>
          <a:endParaRPr lang="de-DE" sz="1100" kern="1200" dirty="0"/>
        </a:p>
      </dsp:txBody>
      <dsp:txXfrm rot="-5400000">
        <a:off x="0" y="2001059"/>
        <a:ext cx="1137042" cy="487304"/>
      </dsp:txXfrm>
    </dsp:sp>
    <dsp:sp modelId="{23836417-39C8-4718-B224-A624C47CFCC8}">
      <dsp:nvSpPr>
        <dsp:cNvPr id="0" name=""/>
        <dsp:cNvSpPr/>
      </dsp:nvSpPr>
      <dsp:spPr>
        <a:xfrm rot="5400000">
          <a:off x="3983958" y="-1414377"/>
          <a:ext cx="1055825" cy="6749657"/>
        </a:xfrm>
        <a:prstGeom prst="round2SameRect">
          <a:avLst/>
        </a:prstGeom>
        <a:solidFill>
          <a:schemeClr val="lt1">
            <a:alpha val="90000"/>
            <a:hueOff val="0"/>
            <a:satOff val="0"/>
            <a:lumOff val="0"/>
            <a:alphaOff val="0"/>
          </a:schemeClr>
        </a:solidFill>
        <a:ln w="6350" cap="flat" cmpd="sng" algn="ctr">
          <a:solidFill>
            <a:schemeClr val="accent1">
              <a:shade val="50000"/>
              <a:hueOff val="222839"/>
              <a:satOff val="5970"/>
              <a:lumOff val="2630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AT" sz="1600" kern="1200" dirty="0" err="1" smtClean="0">
              <a:latin typeface="+mj-lt"/>
            </a:rPr>
            <a:t>develop</a:t>
          </a:r>
          <a:r>
            <a:rPr lang="de-AT" sz="1600" kern="1200" dirty="0" smtClean="0">
              <a:latin typeface="+mj-lt"/>
            </a:rPr>
            <a:t>, </a:t>
          </a:r>
          <a:r>
            <a:rPr lang="de-AT" sz="1600" kern="1200" dirty="0" err="1" smtClean="0">
              <a:latin typeface="+mj-lt"/>
            </a:rPr>
            <a:t>transfer</a:t>
          </a:r>
          <a:r>
            <a:rPr lang="de-AT" sz="1600" kern="1200" dirty="0" smtClean="0">
              <a:latin typeface="+mj-lt"/>
            </a:rPr>
            <a:t> </a:t>
          </a:r>
          <a:r>
            <a:rPr lang="de-AT" sz="1600" kern="1200" dirty="0" err="1" smtClean="0">
              <a:latin typeface="+mj-lt"/>
            </a:rPr>
            <a:t>and</a:t>
          </a:r>
          <a:r>
            <a:rPr lang="de-AT" sz="1600" kern="1200" dirty="0" smtClean="0">
              <a:latin typeface="+mj-lt"/>
            </a:rPr>
            <a:t> </a:t>
          </a:r>
          <a:r>
            <a:rPr lang="de-AT" sz="1600" kern="1200" dirty="0" err="1" smtClean="0">
              <a:latin typeface="+mj-lt"/>
            </a:rPr>
            <a:t>implement</a:t>
          </a:r>
          <a:r>
            <a:rPr lang="de-AT" sz="1600" kern="1200" dirty="0" smtClean="0">
              <a:latin typeface="+mj-lt"/>
            </a:rPr>
            <a:t> innovative </a:t>
          </a:r>
          <a:r>
            <a:rPr lang="de-AT" sz="1600" kern="1200" dirty="0" err="1" smtClean="0">
              <a:latin typeface="+mj-lt"/>
            </a:rPr>
            <a:t>education</a:t>
          </a:r>
          <a:r>
            <a:rPr lang="de-AT" sz="1600" kern="1200" dirty="0" smtClean="0">
              <a:latin typeface="+mj-lt"/>
            </a:rPr>
            <a:t>, </a:t>
          </a:r>
          <a:r>
            <a:rPr lang="de-AT" sz="1600" kern="1200" dirty="0" err="1" smtClean="0">
              <a:latin typeface="+mj-lt"/>
            </a:rPr>
            <a:t>training</a:t>
          </a:r>
          <a:r>
            <a:rPr lang="de-AT" sz="1600" kern="1200" dirty="0" smtClean="0">
              <a:latin typeface="+mj-lt"/>
            </a:rPr>
            <a:t> </a:t>
          </a:r>
          <a:r>
            <a:rPr lang="de-AT" sz="1600" kern="1200" dirty="0" err="1" smtClean="0">
              <a:latin typeface="+mj-lt"/>
            </a:rPr>
            <a:t>and</a:t>
          </a:r>
          <a:r>
            <a:rPr lang="de-AT" sz="1600" kern="1200" dirty="0" smtClean="0">
              <a:latin typeface="+mj-lt"/>
            </a:rPr>
            <a:t> </a:t>
          </a:r>
          <a:r>
            <a:rPr lang="de-AT" sz="1600" kern="1200" dirty="0" err="1" smtClean="0">
              <a:latin typeface="+mj-lt"/>
            </a:rPr>
            <a:t>youth</a:t>
          </a:r>
          <a:r>
            <a:rPr lang="de-AT" sz="1600" kern="1200" dirty="0" smtClean="0">
              <a:latin typeface="+mj-lt"/>
            </a:rPr>
            <a:t> </a:t>
          </a:r>
          <a:r>
            <a:rPr lang="de-AT" sz="1600" kern="1200" dirty="0" err="1" smtClean="0">
              <a:latin typeface="+mj-lt"/>
            </a:rPr>
            <a:t>practices</a:t>
          </a:r>
          <a:endParaRPr lang="de-DE" sz="1600" kern="1200" dirty="0">
            <a:latin typeface="+mj-lt"/>
          </a:endParaRPr>
        </a:p>
        <a:p>
          <a:pPr marL="171450" lvl="1" indent="-171450" algn="l" defTabSz="711200">
            <a:lnSpc>
              <a:spcPct val="90000"/>
            </a:lnSpc>
            <a:spcBef>
              <a:spcPct val="0"/>
            </a:spcBef>
            <a:spcAft>
              <a:spcPct val="15000"/>
            </a:spcAft>
            <a:buChar char="••"/>
          </a:pPr>
          <a:r>
            <a:rPr lang="de-AT" sz="1600" kern="1200" dirty="0" err="1" smtClean="0">
              <a:latin typeface="+mj-lt"/>
            </a:rPr>
            <a:t>boosting</a:t>
          </a:r>
          <a:r>
            <a:rPr lang="de-AT" sz="1600" kern="1200" dirty="0" smtClean="0">
              <a:latin typeface="+mj-lt"/>
            </a:rPr>
            <a:t> </a:t>
          </a:r>
          <a:r>
            <a:rPr lang="de-AT" sz="1600" kern="1200" dirty="0" err="1" smtClean="0">
              <a:latin typeface="+mj-lt"/>
            </a:rPr>
            <a:t>employment</a:t>
          </a:r>
          <a:r>
            <a:rPr lang="de-AT" sz="1600" kern="1200" dirty="0" smtClean="0">
              <a:latin typeface="+mj-lt"/>
            </a:rPr>
            <a:t> </a:t>
          </a:r>
          <a:r>
            <a:rPr lang="de-AT" sz="1600" kern="1200" dirty="0" err="1" smtClean="0">
              <a:latin typeface="+mj-lt"/>
            </a:rPr>
            <a:t>and</a:t>
          </a:r>
          <a:r>
            <a:rPr lang="de-AT" sz="1600" kern="1200" dirty="0" smtClean="0">
              <a:latin typeface="+mj-lt"/>
            </a:rPr>
            <a:t> </a:t>
          </a:r>
          <a:r>
            <a:rPr lang="de-AT" sz="1600" kern="1200" dirty="0" err="1" smtClean="0">
              <a:latin typeface="+mj-lt"/>
            </a:rPr>
            <a:t>entrepreneurship</a:t>
          </a:r>
          <a:endParaRPr lang="de-AT" sz="1600" kern="1200" dirty="0">
            <a:latin typeface="+mj-lt"/>
          </a:endParaRPr>
        </a:p>
      </dsp:txBody>
      <dsp:txXfrm rot="-5400000">
        <a:off x="1137043" y="1484079"/>
        <a:ext cx="6698116" cy="952743"/>
      </dsp:txXfrm>
    </dsp:sp>
    <dsp:sp modelId="{2DBD5147-9BE9-4147-9A27-9035819154AF}">
      <dsp:nvSpPr>
        <dsp:cNvPr id="0" name=""/>
        <dsp:cNvSpPr/>
      </dsp:nvSpPr>
      <dsp:spPr>
        <a:xfrm rot="5400000">
          <a:off x="-243652" y="3106719"/>
          <a:ext cx="1624346" cy="1137042"/>
        </a:xfrm>
        <a:prstGeom prst="chevron">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w="6350" cap="flat" cmpd="sng" algn="ctr">
          <a:solidFill>
            <a:schemeClr val="accent1">
              <a:shade val="50000"/>
              <a:hueOff val="222839"/>
              <a:satOff val="5970"/>
              <a:lumOff val="263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de-AT" sz="1100" kern="1200" dirty="0" err="1" smtClean="0"/>
            <a:t>Embracing</a:t>
          </a:r>
          <a:r>
            <a:rPr lang="de-AT" sz="1100" kern="1200" dirty="0" smtClean="0"/>
            <a:t> Sport</a:t>
          </a:r>
          <a:endParaRPr lang="de-DE" sz="1100" kern="1200" dirty="0"/>
        </a:p>
      </dsp:txBody>
      <dsp:txXfrm rot="-5400000">
        <a:off x="0" y="3431588"/>
        <a:ext cx="1137042" cy="487304"/>
      </dsp:txXfrm>
    </dsp:sp>
    <dsp:sp modelId="{688D9544-9DA5-408A-82AA-5E7FF25A628D}">
      <dsp:nvSpPr>
        <dsp:cNvPr id="0" name=""/>
        <dsp:cNvSpPr/>
      </dsp:nvSpPr>
      <dsp:spPr>
        <a:xfrm rot="5400000">
          <a:off x="3983958" y="16151"/>
          <a:ext cx="1055825" cy="6749657"/>
        </a:xfrm>
        <a:prstGeom prst="round2SameRect">
          <a:avLst/>
        </a:prstGeom>
        <a:solidFill>
          <a:schemeClr val="lt1">
            <a:alpha val="90000"/>
            <a:hueOff val="0"/>
            <a:satOff val="0"/>
            <a:lumOff val="0"/>
            <a:alphaOff val="0"/>
          </a:schemeClr>
        </a:solidFill>
        <a:ln w="6350" cap="flat" cmpd="sng" algn="ctr">
          <a:solidFill>
            <a:schemeClr val="accent1">
              <a:shade val="50000"/>
              <a:hueOff val="222839"/>
              <a:satOff val="5970"/>
              <a:lumOff val="2630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AT" sz="1600" kern="1200" dirty="0" err="1" smtClean="0">
              <a:latin typeface="+mj-lt"/>
            </a:rPr>
            <a:t>support</a:t>
          </a:r>
          <a:r>
            <a:rPr lang="de-AT" sz="1600" kern="1200" dirty="0" smtClean="0">
              <a:latin typeface="+mj-lt"/>
            </a:rPr>
            <a:t> </a:t>
          </a:r>
          <a:r>
            <a:rPr lang="de-AT" sz="1600" kern="1200" dirty="0" err="1" smtClean="0">
              <a:latin typeface="+mj-lt"/>
            </a:rPr>
            <a:t>sport</a:t>
          </a:r>
          <a:r>
            <a:rPr lang="de-AT" sz="1600" kern="1200" dirty="0" smtClean="0">
              <a:latin typeface="+mj-lt"/>
            </a:rPr>
            <a:t> </a:t>
          </a:r>
          <a:r>
            <a:rPr lang="de-AT" sz="1600" kern="1200" dirty="0" err="1" smtClean="0">
              <a:latin typeface="+mj-lt"/>
            </a:rPr>
            <a:t>events</a:t>
          </a:r>
          <a:r>
            <a:rPr lang="de-AT" sz="1600" kern="1200" dirty="0" smtClean="0">
              <a:latin typeface="+mj-lt"/>
            </a:rPr>
            <a:t> </a:t>
          </a:r>
          <a:r>
            <a:rPr lang="de-AT" sz="1600" kern="1200" dirty="0" err="1" smtClean="0">
              <a:latin typeface="+mj-lt"/>
            </a:rPr>
            <a:t>and</a:t>
          </a:r>
          <a:r>
            <a:rPr lang="de-AT" sz="1600" kern="1200" dirty="0" smtClean="0">
              <a:latin typeface="+mj-lt"/>
            </a:rPr>
            <a:t> </a:t>
          </a:r>
          <a:r>
            <a:rPr lang="de-AT" sz="1600" kern="1200" dirty="0" err="1" smtClean="0">
              <a:latin typeface="+mj-lt"/>
            </a:rPr>
            <a:t>related</a:t>
          </a:r>
          <a:r>
            <a:rPr lang="de-AT" sz="1600" kern="1200" dirty="0" smtClean="0">
              <a:latin typeface="+mj-lt"/>
            </a:rPr>
            <a:t> </a:t>
          </a:r>
          <a:r>
            <a:rPr lang="de-AT" sz="1600" kern="1200" dirty="0" err="1" smtClean="0">
              <a:latin typeface="+mj-lt"/>
            </a:rPr>
            <a:t>partnerships</a:t>
          </a:r>
          <a:endParaRPr lang="de-DE" sz="1600" kern="1200" dirty="0">
            <a:latin typeface="+mj-lt"/>
          </a:endParaRPr>
        </a:p>
      </dsp:txBody>
      <dsp:txXfrm rot="-5400000">
        <a:off x="1137043" y="2914608"/>
        <a:ext cx="6698116" cy="952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9ED63-02AD-493C-8DD6-808BD06D2AD1}">
      <dsp:nvSpPr>
        <dsp:cNvPr id="0" name=""/>
        <dsp:cNvSpPr/>
      </dsp:nvSpPr>
      <dsp:spPr>
        <a:xfrm>
          <a:off x="-5241518" y="-802796"/>
          <a:ext cx="6241622" cy="6241622"/>
        </a:xfrm>
        <a:prstGeom prst="blockArc">
          <a:avLst>
            <a:gd name="adj1" fmla="val 18900000"/>
            <a:gd name="adj2" fmla="val 2700000"/>
            <a:gd name="adj3" fmla="val 34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07EA78-41DD-42FD-9BEE-72DFD8E6969E}">
      <dsp:nvSpPr>
        <dsp:cNvPr id="0" name=""/>
        <dsp:cNvSpPr/>
      </dsp:nvSpPr>
      <dsp:spPr>
        <a:xfrm>
          <a:off x="437397" y="289659"/>
          <a:ext cx="7775607" cy="5796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28" tIns="53340" rIns="53340" bIns="53340" numCol="1" spcCol="1270" anchor="ctr" anchorCtr="0">
          <a:noAutofit/>
        </a:bodyPr>
        <a:lstStyle/>
        <a:p>
          <a:pPr lvl="0" algn="l" defTabSz="933450">
            <a:lnSpc>
              <a:spcPct val="90000"/>
            </a:lnSpc>
            <a:spcBef>
              <a:spcPct val="0"/>
            </a:spcBef>
            <a:spcAft>
              <a:spcPct val="35000"/>
            </a:spcAft>
          </a:pPr>
          <a:r>
            <a:rPr lang="en-US" sz="2100" b="0" i="0" kern="1200" dirty="0" smtClean="0">
              <a:latin typeface="+mj-lt"/>
            </a:rPr>
            <a:t>Strategic Partnerships in the field of education, training and youth</a:t>
          </a:r>
        </a:p>
      </dsp:txBody>
      <dsp:txXfrm>
        <a:off x="437397" y="289659"/>
        <a:ext cx="7775607" cy="579689"/>
      </dsp:txXfrm>
    </dsp:sp>
    <dsp:sp modelId="{9AA209B8-227C-4311-ABEC-0AEBE21A4D99}">
      <dsp:nvSpPr>
        <dsp:cNvPr id="0" name=""/>
        <dsp:cNvSpPr/>
      </dsp:nvSpPr>
      <dsp:spPr>
        <a:xfrm>
          <a:off x="75091" y="217197"/>
          <a:ext cx="724611" cy="724611"/>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A08574-F14C-40D1-8040-E054C12CE500}">
      <dsp:nvSpPr>
        <dsp:cNvPr id="0" name=""/>
        <dsp:cNvSpPr/>
      </dsp:nvSpPr>
      <dsp:spPr>
        <a:xfrm>
          <a:off x="852785" y="1158914"/>
          <a:ext cx="7360219" cy="579689"/>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28" tIns="53340" rIns="53340" bIns="5334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Knowledge Alliances – European Universities</a:t>
          </a:r>
          <a:endParaRPr lang="de-DE" sz="2100" kern="1200" dirty="0">
            <a:latin typeface="+mj-lt"/>
          </a:endParaRPr>
        </a:p>
      </dsp:txBody>
      <dsp:txXfrm>
        <a:off x="852785" y="1158914"/>
        <a:ext cx="7360219" cy="579689"/>
      </dsp:txXfrm>
    </dsp:sp>
    <dsp:sp modelId="{B65182A5-82CB-4F4F-A21F-8AF95A1A8E8F}">
      <dsp:nvSpPr>
        <dsp:cNvPr id="0" name=""/>
        <dsp:cNvSpPr/>
      </dsp:nvSpPr>
      <dsp:spPr>
        <a:xfrm>
          <a:off x="490479" y="1086453"/>
          <a:ext cx="724611" cy="724611"/>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6BFF1-EB2A-4A2D-B859-8EEED48544C2}">
      <dsp:nvSpPr>
        <dsp:cNvPr id="0" name=""/>
        <dsp:cNvSpPr/>
      </dsp:nvSpPr>
      <dsp:spPr>
        <a:xfrm>
          <a:off x="980276" y="2028169"/>
          <a:ext cx="7232728" cy="579689"/>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28" tIns="53340" rIns="53340" bIns="53340" numCol="1" spcCol="1270" anchor="ctr" anchorCtr="0">
          <a:noAutofit/>
        </a:bodyPr>
        <a:lstStyle/>
        <a:p>
          <a:pPr lvl="0" algn="l" defTabSz="933450">
            <a:lnSpc>
              <a:spcPct val="90000"/>
            </a:lnSpc>
            <a:spcBef>
              <a:spcPct val="0"/>
            </a:spcBef>
            <a:spcAft>
              <a:spcPct val="35000"/>
            </a:spcAft>
          </a:pPr>
          <a:r>
            <a:rPr lang="en-US" sz="2100" b="0" kern="1200" dirty="0" smtClean="0">
              <a:latin typeface="+mj-lt"/>
            </a:rPr>
            <a:t>Sector Skills Alliances		</a:t>
          </a:r>
          <a:endParaRPr lang="de-DE" sz="2100" b="0" kern="1200" dirty="0">
            <a:latin typeface="+mj-lt"/>
          </a:endParaRPr>
        </a:p>
      </dsp:txBody>
      <dsp:txXfrm>
        <a:off x="980276" y="2028169"/>
        <a:ext cx="7232728" cy="579689"/>
      </dsp:txXfrm>
    </dsp:sp>
    <dsp:sp modelId="{288A8E9A-8362-43A7-9D0F-820ACA913446}">
      <dsp:nvSpPr>
        <dsp:cNvPr id="0" name=""/>
        <dsp:cNvSpPr/>
      </dsp:nvSpPr>
      <dsp:spPr>
        <a:xfrm>
          <a:off x="617970" y="1955708"/>
          <a:ext cx="724611" cy="724611"/>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BB95C7-D653-455A-9668-9254E2F48AE4}">
      <dsp:nvSpPr>
        <dsp:cNvPr id="0" name=""/>
        <dsp:cNvSpPr/>
      </dsp:nvSpPr>
      <dsp:spPr>
        <a:xfrm>
          <a:off x="852785" y="2897425"/>
          <a:ext cx="7360219" cy="579689"/>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28" tIns="53340" rIns="53340" bIns="53340" numCol="1" spcCol="1270" anchor="ctr" anchorCtr="0">
          <a:noAutofit/>
        </a:bodyPr>
        <a:lstStyle/>
        <a:p>
          <a:pPr lvl="0" algn="l" defTabSz="933450">
            <a:lnSpc>
              <a:spcPct val="90000"/>
            </a:lnSpc>
            <a:spcBef>
              <a:spcPct val="0"/>
            </a:spcBef>
            <a:spcAft>
              <a:spcPct val="35000"/>
            </a:spcAft>
          </a:pPr>
          <a:r>
            <a:rPr lang="en-US" sz="2100" kern="1200" dirty="0" smtClean="0">
              <a:latin typeface="+mj-lt"/>
            </a:rPr>
            <a:t>Capacity Building in the field of higher education</a:t>
          </a:r>
          <a:endParaRPr lang="en-US" sz="2100" kern="1200" dirty="0">
            <a:latin typeface="+mj-lt"/>
          </a:endParaRPr>
        </a:p>
      </dsp:txBody>
      <dsp:txXfrm>
        <a:off x="852785" y="2897425"/>
        <a:ext cx="7360219" cy="579689"/>
      </dsp:txXfrm>
    </dsp:sp>
    <dsp:sp modelId="{615C310C-600A-4BD5-9E49-70E6FE74169A}">
      <dsp:nvSpPr>
        <dsp:cNvPr id="0" name=""/>
        <dsp:cNvSpPr/>
      </dsp:nvSpPr>
      <dsp:spPr>
        <a:xfrm>
          <a:off x="490479" y="2824964"/>
          <a:ext cx="724611" cy="724611"/>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A0AD02-A4BF-4799-95FC-30C570594A0D}">
      <dsp:nvSpPr>
        <dsp:cNvPr id="0" name=""/>
        <dsp:cNvSpPr/>
      </dsp:nvSpPr>
      <dsp:spPr>
        <a:xfrm>
          <a:off x="437397" y="3766680"/>
          <a:ext cx="7775607" cy="579689"/>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28" tIns="53340" rIns="53340" bIns="53340" numCol="1" spcCol="1270" anchor="ctr" anchorCtr="0">
          <a:noAutofit/>
        </a:bodyPr>
        <a:lstStyle/>
        <a:p>
          <a:pPr lvl="0" algn="l" defTabSz="933450">
            <a:lnSpc>
              <a:spcPct val="90000"/>
            </a:lnSpc>
            <a:spcBef>
              <a:spcPct val="0"/>
            </a:spcBef>
            <a:spcAft>
              <a:spcPct val="35000"/>
            </a:spcAft>
          </a:pPr>
          <a:r>
            <a:rPr lang="en-US" sz="2100" b="0" kern="1200" dirty="0" smtClean="0">
              <a:latin typeface="+mj-lt"/>
            </a:rPr>
            <a:t>Capacity Building in the field of youth</a:t>
          </a:r>
          <a:endParaRPr lang="en-US" sz="2100" b="0" kern="1200" dirty="0">
            <a:latin typeface="+mj-lt"/>
          </a:endParaRPr>
        </a:p>
      </dsp:txBody>
      <dsp:txXfrm>
        <a:off x="437397" y="3766680"/>
        <a:ext cx="7775607" cy="579689"/>
      </dsp:txXfrm>
    </dsp:sp>
    <dsp:sp modelId="{D544BFBC-B5B6-40B6-81B3-8743EDCFE06D}">
      <dsp:nvSpPr>
        <dsp:cNvPr id="0" name=""/>
        <dsp:cNvSpPr/>
      </dsp:nvSpPr>
      <dsp:spPr>
        <a:xfrm>
          <a:off x="75091" y="3694219"/>
          <a:ext cx="724611" cy="724611"/>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D6C31-DC87-4CBC-A94B-764F0EE20D5F}">
      <dsp:nvSpPr>
        <dsp:cNvPr id="0" name=""/>
        <dsp:cNvSpPr/>
      </dsp:nvSpPr>
      <dsp:spPr>
        <a:xfrm>
          <a:off x="-3858651" y="-592564"/>
          <a:ext cx="4598875" cy="4598875"/>
        </a:xfrm>
        <a:prstGeom prst="blockArc">
          <a:avLst>
            <a:gd name="adj1" fmla="val 18900000"/>
            <a:gd name="adj2" fmla="val 2700000"/>
            <a:gd name="adj3" fmla="val 47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1C2BB-8E19-421F-BD51-516303E54928}">
      <dsp:nvSpPr>
        <dsp:cNvPr id="0" name=""/>
        <dsp:cNvSpPr/>
      </dsp:nvSpPr>
      <dsp:spPr>
        <a:xfrm>
          <a:off x="324450" y="213290"/>
          <a:ext cx="5408595" cy="42685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816"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latin typeface="+mj-lt"/>
            </a:rPr>
            <a:t>Acquiring and developing key competences</a:t>
          </a:r>
          <a:endParaRPr lang="de-DE" sz="1400" kern="1200" dirty="0">
            <a:latin typeface="+mj-lt"/>
          </a:endParaRPr>
        </a:p>
      </dsp:txBody>
      <dsp:txXfrm>
        <a:off x="324450" y="213290"/>
        <a:ext cx="5408595" cy="426854"/>
      </dsp:txXfrm>
    </dsp:sp>
    <dsp:sp modelId="{FDAD9FCD-C3BF-474A-9662-90197F2116CE}">
      <dsp:nvSpPr>
        <dsp:cNvPr id="0" name=""/>
        <dsp:cNvSpPr/>
      </dsp:nvSpPr>
      <dsp:spPr>
        <a:xfrm>
          <a:off x="57666" y="159934"/>
          <a:ext cx="533568" cy="53356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49184A-1344-4888-9C00-FCBDFCD0B2BD}">
      <dsp:nvSpPr>
        <dsp:cNvPr id="0" name=""/>
        <dsp:cNvSpPr/>
      </dsp:nvSpPr>
      <dsp:spPr>
        <a:xfrm>
          <a:off x="630322" y="853368"/>
          <a:ext cx="5102723" cy="426854"/>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816"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latin typeface="+mj-lt"/>
            </a:rPr>
            <a:t>Social inclusion</a:t>
          </a:r>
          <a:endParaRPr lang="de-DE" sz="1400" kern="1200" dirty="0">
            <a:latin typeface="+mj-lt"/>
          </a:endParaRPr>
        </a:p>
      </dsp:txBody>
      <dsp:txXfrm>
        <a:off x="630322" y="853368"/>
        <a:ext cx="5102723" cy="426854"/>
      </dsp:txXfrm>
    </dsp:sp>
    <dsp:sp modelId="{6132B1D6-6B3F-42D5-83DB-D4EB6250591B}">
      <dsp:nvSpPr>
        <dsp:cNvPr id="0" name=""/>
        <dsp:cNvSpPr/>
      </dsp:nvSpPr>
      <dsp:spPr>
        <a:xfrm>
          <a:off x="363538" y="800011"/>
          <a:ext cx="533568" cy="533568"/>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4E8057-94FA-48BF-BE14-90DF9B32058B}">
      <dsp:nvSpPr>
        <dsp:cNvPr id="0" name=""/>
        <dsp:cNvSpPr/>
      </dsp:nvSpPr>
      <dsp:spPr>
        <a:xfrm>
          <a:off x="724200" y="1493446"/>
          <a:ext cx="5008845" cy="426854"/>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816"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latin typeface="+mj-lt"/>
            </a:rPr>
            <a:t>Common values, civic engagement and participation</a:t>
          </a:r>
          <a:endParaRPr lang="de-DE" sz="1400" kern="1200" dirty="0">
            <a:latin typeface="+mj-lt"/>
          </a:endParaRPr>
        </a:p>
      </dsp:txBody>
      <dsp:txXfrm>
        <a:off x="724200" y="1493446"/>
        <a:ext cx="5008845" cy="426854"/>
      </dsp:txXfrm>
    </dsp:sp>
    <dsp:sp modelId="{8F56041B-5ED8-4E8C-89C7-CC95DC605463}">
      <dsp:nvSpPr>
        <dsp:cNvPr id="0" name=""/>
        <dsp:cNvSpPr/>
      </dsp:nvSpPr>
      <dsp:spPr>
        <a:xfrm>
          <a:off x="457416" y="1440089"/>
          <a:ext cx="533568" cy="533568"/>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97B5E0-491D-4FD5-945A-E2C3706EAFA2}">
      <dsp:nvSpPr>
        <dsp:cNvPr id="0" name=""/>
        <dsp:cNvSpPr/>
      </dsp:nvSpPr>
      <dsp:spPr>
        <a:xfrm>
          <a:off x="630322" y="2133523"/>
          <a:ext cx="5102723" cy="426854"/>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816"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latin typeface="+mj-lt"/>
            </a:rPr>
            <a:t>Environmental and climate goals</a:t>
          </a:r>
          <a:endParaRPr lang="en-US" sz="1400" kern="1200" dirty="0">
            <a:latin typeface="+mj-lt"/>
          </a:endParaRPr>
        </a:p>
      </dsp:txBody>
      <dsp:txXfrm>
        <a:off x="630322" y="2133523"/>
        <a:ext cx="5102723" cy="426854"/>
      </dsp:txXfrm>
    </dsp:sp>
    <dsp:sp modelId="{5BDC8A19-1579-4AAC-BC3B-AB0C089F3A87}">
      <dsp:nvSpPr>
        <dsp:cNvPr id="0" name=""/>
        <dsp:cNvSpPr/>
      </dsp:nvSpPr>
      <dsp:spPr>
        <a:xfrm>
          <a:off x="363538" y="2080166"/>
          <a:ext cx="533568" cy="533568"/>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789F58-A922-4AE3-AD23-28E84EE814DF}">
      <dsp:nvSpPr>
        <dsp:cNvPr id="0" name=""/>
        <dsp:cNvSpPr/>
      </dsp:nvSpPr>
      <dsp:spPr>
        <a:xfrm>
          <a:off x="324450" y="2773601"/>
          <a:ext cx="5408595" cy="42685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816" tIns="35560" rIns="35560" bIns="35560" numCol="1" spcCol="1270" anchor="ctr" anchorCtr="0">
          <a:noAutofit/>
        </a:bodyPr>
        <a:lstStyle/>
        <a:p>
          <a:pPr lvl="0" algn="l" defTabSz="622300">
            <a:lnSpc>
              <a:spcPct val="90000"/>
            </a:lnSpc>
            <a:spcBef>
              <a:spcPct val="0"/>
            </a:spcBef>
            <a:spcAft>
              <a:spcPct val="35000"/>
            </a:spcAft>
          </a:pPr>
          <a:r>
            <a:rPr lang="en-US" sz="1400" kern="1200" smtClean="0">
              <a:latin typeface="+mj-lt"/>
            </a:rPr>
            <a:t>Innovative practices in a digital era</a:t>
          </a:r>
          <a:endParaRPr lang="en-US" sz="1400" kern="1200" dirty="0">
            <a:latin typeface="+mj-lt"/>
          </a:endParaRPr>
        </a:p>
      </dsp:txBody>
      <dsp:txXfrm>
        <a:off x="324450" y="2773601"/>
        <a:ext cx="5408595" cy="426854"/>
      </dsp:txXfrm>
    </dsp:sp>
    <dsp:sp modelId="{D2C57875-9E23-4F74-BA00-636298E27EDF}">
      <dsp:nvSpPr>
        <dsp:cNvPr id="0" name=""/>
        <dsp:cNvSpPr/>
      </dsp:nvSpPr>
      <dsp:spPr>
        <a:xfrm>
          <a:off x="57666" y="2720244"/>
          <a:ext cx="533568" cy="533568"/>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D6C31-DC87-4CBC-A94B-764F0EE20D5F}">
      <dsp:nvSpPr>
        <dsp:cNvPr id="0" name=""/>
        <dsp:cNvSpPr/>
      </dsp:nvSpPr>
      <dsp:spPr>
        <a:xfrm>
          <a:off x="-3284115" y="-505219"/>
          <a:ext cx="3916368" cy="3916368"/>
        </a:xfrm>
        <a:prstGeom prst="blockArc">
          <a:avLst>
            <a:gd name="adj1" fmla="val 18900000"/>
            <a:gd name="adj2" fmla="val 2700000"/>
            <a:gd name="adj3" fmla="val 552"/>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0C770F-1798-44D8-878F-7C87CE63D824}">
      <dsp:nvSpPr>
        <dsp:cNvPr id="0" name=""/>
        <dsp:cNvSpPr/>
      </dsp:nvSpPr>
      <dsp:spPr>
        <a:xfrm>
          <a:off x="331575" y="223407"/>
          <a:ext cx="5498928" cy="4470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844"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latin typeface="+mj-lt"/>
            </a:rPr>
            <a:t>Supporting educators, youth workers, educational leaders and support staff</a:t>
          </a:r>
          <a:endParaRPr lang="en-US" sz="1400" kern="1200" dirty="0">
            <a:latin typeface="+mj-lt"/>
          </a:endParaRPr>
        </a:p>
      </dsp:txBody>
      <dsp:txXfrm>
        <a:off x="331575" y="223407"/>
        <a:ext cx="5498928" cy="447048"/>
      </dsp:txXfrm>
    </dsp:sp>
    <dsp:sp modelId="{2A93D81C-6D0B-4981-A270-51C5331C5AB6}">
      <dsp:nvSpPr>
        <dsp:cNvPr id="0" name=""/>
        <dsp:cNvSpPr/>
      </dsp:nvSpPr>
      <dsp:spPr>
        <a:xfrm>
          <a:off x="52170" y="167526"/>
          <a:ext cx="558810" cy="55881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3CFD1F-E567-4C0C-9366-21B56BC8A2DC}">
      <dsp:nvSpPr>
        <dsp:cNvPr id="0" name=""/>
        <dsp:cNvSpPr/>
      </dsp:nvSpPr>
      <dsp:spPr>
        <a:xfrm>
          <a:off x="587878" y="894096"/>
          <a:ext cx="5242625" cy="447048"/>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844"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latin typeface="+mj-lt"/>
            </a:rPr>
            <a:t>Transparency and recognition of skills and qualifications</a:t>
          </a:r>
          <a:endParaRPr lang="en-US" sz="1400" kern="1200" dirty="0">
            <a:latin typeface="+mj-lt"/>
          </a:endParaRPr>
        </a:p>
      </dsp:txBody>
      <dsp:txXfrm>
        <a:off x="587878" y="894096"/>
        <a:ext cx="5242625" cy="447048"/>
      </dsp:txXfrm>
    </dsp:sp>
    <dsp:sp modelId="{4B3F9AF9-26CA-498E-95E8-300799F4469C}">
      <dsp:nvSpPr>
        <dsp:cNvPr id="0" name=""/>
        <dsp:cNvSpPr/>
      </dsp:nvSpPr>
      <dsp:spPr>
        <a:xfrm>
          <a:off x="308473" y="838215"/>
          <a:ext cx="558810" cy="558810"/>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A2DCB7-CB1F-4625-9DB4-C99B39334E1A}">
      <dsp:nvSpPr>
        <dsp:cNvPr id="0" name=""/>
        <dsp:cNvSpPr/>
      </dsp:nvSpPr>
      <dsp:spPr>
        <a:xfrm>
          <a:off x="587878" y="1564784"/>
          <a:ext cx="5242625" cy="447048"/>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844" tIns="35560" rIns="35560" bIns="35560" numCol="1" spcCol="1270" anchor="ctr" anchorCtr="0">
          <a:noAutofit/>
        </a:bodyPr>
        <a:lstStyle/>
        <a:p>
          <a:pPr lvl="0" algn="l" defTabSz="622300">
            <a:lnSpc>
              <a:spcPct val="90000"/>
            </a:lnSpc>
            <a:spcBef>
              <a:spcPct val="0"/>
            </a:spcBef>
            <a:spcAft>
              <a:spcPct val="35000"/>
            </a:spcAft>
          </a:pPr>
          <a:r>
            <a:rPr lang="en-US" sz="1400" kern="1200" smtClean="0">
              <a:latin typeface="+mj-lt"/>
            </a:rPr>
            <a:t>Sustainable investment, quality and efficiency of education</a:t>
          </a:r>
          <a:endParaRPr lang="en-US" sz="1400" kern="1200" dirty="0" smtClean="0">
            <a:latin typeface="+mj-lt"/>
          </a:endParaRPr>
        </a:p>
      </dsp:txBody>
      <dsp:txXfrm>
        <a:off x="587878" y="1564784"/>
        <a:ext cx="5242625" cy="447048"/>
      </dsp:txXfrm>
    </dsp:sp>
    <dsp:sp modelId="{543697DD-65D5-4437-B5B6-17447F0BB710}">
      <dsp:nvSpPr>
        <dsp:cNvPr id="0" name=""/>
        <dsp:cNvSpPr/>
      </dsp:nvSpPr>
      <dsp:spPr>
        <a:xfrm>
          <a:off x="308473" y="1508903"/>
          <a:ext cx="558810" cy="558810"/>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49B25D-0CB6-4904-A752-A0F60C39CBE5}">
      <dsp:nvSpPr>
        <dsp:cNvPr id="0" name=""/>
        <dsp:cNvSpPr/>
      </dsp:nvSpPr>
      <dsp:spPr>
        <a:xfrm>
          <a:off x="331575" y="2235473"/>
          <a:ext cx="5498928" cy="447048"/>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844" tIns="35560" rIns="35560" bIns="35560" numCol="1" spcCol="1270" anchor="ctr" anchorCtr="0">
          <a:noAutofit/>
        </a:bodyPr>
        <a:lstStyle/>
        <a:p>
          <a:pPr lvl="0" algn="l" defTabSz="622300">
            <a:lnSpc>
              <a:spcPct val="90000"/>
            </a:lnSpc>
            <a:spcBef>
              <a:spcPct val="0"/>
            </a:spcBef>
            <a:spcAft>
              <a:spcPct val="35000"/>
            </a:spcAft>
          </a:pPr>
          <a:r>
            <a:rPr lang="en-US" sz="1400" kern="1200" smtClean="0">
              <a:latin typeface="+mj-lt"/>
            </a:rPr>
            <a:t>Social and educational value of European cultural heritage, its contribution to job creation, economic growth and social cohesion</a:t>
          </a:r>
          <a:endParaRPr lang="de-AT" sz="1400" kern="1200" dirty="0">
            <a:latin typeface="+mj-lt"/>
          </a:endParaRPr>
        </a:p>
      </dsp:txBody>
      <dsp:txXfrm>
        <a:off x="331575" y="2235473"/>
        <a:ext cx="5498928" cy="447048"/>
      </dsp:txXfrm>
    </dsp:sp>
    <dsp:sp modelId="{3E09E64A-4CE3-46DC-B81B-9636B82CACAE}">
      <dsp:nvSpPr>
        <dsp:cNvPr id="0" name=""/>
        <dsp:cNvSpPr/>
      </dsp:nvSpPr>
      <dsp:spPr>
        <a:xfrm>
          <a:off x="52170" y="2179592"/>
          <a:ext cx="558810" cy="558810"/>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65B98-143E-470D-8B88-E063F9C34BAA}">
      <dsp:nvSpPr>
        <dsp:cNvPr id="0" name=""/>
        <dsp:cNvSpPr/>
      </dsp:nvSpPr>
      <dsp:spPr>
        <a:xfrm>
          <a:off x="-5169486" y="-792177"/>
          <a:ext cx="6158643" cy="6158643"/>
        </a:xfrm>
        <a:prstGeom prst="blockArc">
          <a:avLst>
            <a:gd name="adj1" fmla="val 18900000"/>
            <a:gd name="adj2" fmla="val 2700000"/>
            <a:gd name="adj3" fmla="val 351"/>
          </a:avLst>
        </a:prstGeom>
        <a:noFill/>
        <a:ln w="12700" cap="flat" cmpd="sng" algn="ctr">
          <a:solidFill>
            <a:schemeClr val="accent1">
              <a:tint val="99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07855A3-979C-45BD-9A7B-DCD6AF5C4AFF}">
      <dsp:nvSpPr>
        <dsp:cNvPr id="0" name=""/>
        <dsp:cNvSpPr/>
      </dsp:nvSpPr>
      <dsp:spPr>
        <a:xfrm>
          <a:off x="320886" y="207947"/>
          <a:ext cx="10717846" cy="41571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997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 20 billion Euro "available"</a:t>
          </a:r>
          <a:endParaRPr lang="de-AT" sz="1800" kern="1200" dirty="0"/>
        </a:p>
      </dsp:txBody>
      <dsp:txXfrm>
        <a:off x="320886" y="207947"/>
        <a:ext cx="10717846" cy="415711"/>
      </dsp:txXfrm>
    </dsp:sp>
    <dsp:sp modelId="{0F3BB165-6D66-4834-A2C9-5B127F04052F}">
      <dsp:nvSpPr>
        <dsp:cNvPr id="0" name=""/>
        <dsp:cNvSpPr/>
      </dsp:nvSpPr>
      <dsp:spPr>
        <a:xfrm>
          <a:off x="61066" y="155983"/>
          <a:ext cx="519639" cy="51963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31A9F317-FDDA-4A76-8823-26B9DC257827}">
      <dsp:nvSpPr>
        <dsp:cNvPr id="0" name=""/>
        <dsp:cNvSpPr/>
      </dsp:nvSpPr>
      <dsp:spPr>
        <a:xfrm>
          <a:off x="697350" y="831880"/>
          <a:ext cx="10341383" cy="415711"/>
        </a:xfrm>
        <a:prstGeom prst="rect">
          <a:avLst/>
        </a:prstGeom>
        <a:solidFill>
          <a:schemeClr val="accent1">
            <a:shade val="80000"/>
            <a:hueOff val="45211"/>
            <a:satOff val="863"/>
            <a:lumOff val="3809"/>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997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ERC Synergy Grant</a:t>
          </a:r>
          <a:endParaRPr lang="de-AT" sz="1800" kern="1200" dirty="0"/>
        </a:p>
      </dsp:txBody>
      <dsp:txXfrm>
        <a:off x="697350" y="831880"/>
        <a:ext cx="10341383" cy="415711"/>
      </dsp:txXfrm>
    </dsp:sp>
    <dsp:sp modelId="{6FE0A6BB-1177-4BC4-9211-0F55876A652A}">
      <dsp:nvSpPr>
        <dsp:cNvPr id="0" name=""/>
        <dsp:cNvSpPr/>
      </dsp:nvSpPr>
      <dsp:spPr>
        <a:xfrm>
          <a:off x="437530" y="779916"/>
          <a:ext cx="519639" cy="519639"/>
        </a:xfrm>
        <a:prstGeom prst="ellipse">
          <a:avLst/>
        </a:prstGeom>
        <a:solidFill>
          <a:schemeClr val="lt1">
            <a:hueOff val="0"/>
            <a:satOff val="0"/>
            <a:lumOff val="0"/>
            <a:alphaOff val="0"/>
          </a:schemeClr>
        </a:solidFill>
        <a:ln w="12700" cap="flat" cmpd="sng" algn="ctr">
          <a:solidFill>
            <a:schemeClr val="accent1">
              <a:shade val="80000"/>
              <a:hueOff val="45211"/>
              <a:satOff val="863"/>
              <a:lumOff val="3809"/>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48AB728-95FB-41BE-9380-2460C5B89631}">
      <dsp:nvSpPr>
        <dsp:cNvPr id="0" name=""/>
        <dsp:cNvSpPr/>
      </dsp:nvSpPr>
      <dsp:spPr>
        <a:xfrm>
          <a:off x="903650" y="1455355"/>
          <a:ext cx="10135082" cy="415711"/>
        </a:xfrm>
        <a:prstGeom prst="rect">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9971" tIns="45720" rIns="45720" bIns="45720" numCol="1" spcCol="1270" anchor="ctr" anchorCtr="0">
          <a:noAutofit/>
        </a:bodyPr>
        <a:lstStyle/>
        <a:p>
          <a:pPr lvl="0" algn="l" defTabSz="800100">
            <a:lnSpc>
              <a:spcPct val="90000"/>
            </a:lnSpc>
            <a:spcBef>
              <a:spcPct val="0"/>
            </a:spcBef>
            <a:spcAft>
              <a:spcPct val="35000"/>
            </a:spcAft>
          </a:pPr>
          <a:r>
            <a:rPr lang="en-US" sz="1800" kern="1200" smtClean="0"/>
            <a:t>EIC Pilot - Fast Track to Innovation, FET Open, SME Instrument</a:t>
          </a:r>
          <a:endParaRPr lang="en-US" sz="1800" kern="1200" dirty="0"/>
        </a:p>
      </dsp:txBody>
      <dsp:txXfrm>
        <a:off x="903650" y="1455355"/>
        <a:ext cx="10135082" cy="415711"/>
      </dsp:txXfrm>
    </dsp:sp>
    <dsp:sp modelId="{A722B613-17EC-4690-8552-2925FA959C6C}">
      <dsp:nvSpPr>
        <dsp:cNvPr id="0" name=""/>
        <dsp:cNvSpPr/>
      </dsp:nvSpPr>
      <dsp:spPr>
        <a:xfrm>
          <a:off x="643831" y="1403391"/>
          <a:ext cx="519639" cy="519639"/>
        </a:xfrm>
        <a:prstGeom prst="ellipse">
          <a:avLst/>
        </a:prstGeom>
        <a:solidFill>
          <a:schemeClr val="lt1">
            <a:hueOff val="0"/>
            <a:satOff val="0"/>
            <a:lumOff val="0"/>
            <a:alphaOff val="0"/>
          </a:schemeClr>
        </a:solidFill>
        <a:ln w="12700" cap="flat" cmpd="sng" algn="ctr">
          <a:solidFill>
            <a:schemeClr val="accent1">
              <a:shade val="80000"/>
              <a:hueOff val="90421"/>
              <a:satOff val="1725"/>
              <a:lumOff val="7618"/>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912BEFA-12FD-4C55-99DF-5302C4BAEB45}">
      <dsp:nvSpPr>
        <dsp:cNvPr id="0" name=""/>
        <dsp:cNvSpPr/>
      </dsp:nvSpPr>
      <dsp:spPr>
        <a:xfrm>
          <a:off x="969520" y="2079288"/>
          <a:ext cx="10069212" cy="415711"/>
        </a:xfrm>
        <a:prstGeom prst="rect">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997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Open Innovation Testbeds and Digital Innovation Hubs</a:t>
          </a:r>
          <a:endParaRPr lang="en-US" sz="1800" kern="1200" dirty="0"/>
        </a:p>
      </dsp:txBody>
      <dsp:txXfrm>
        <a:off x="969520" y="2079288"/>
        <a:ext cx="10069212" cy="415711"/>
      </dsp:txXfrm>
    </dsp:sp>
    <dsp:sp modelId="{F54964C6-36E1-4EEB-A591-C704DA3315E9}">
      <dsp:nvSpPr>
        <dsp:cNvPr id="0" name=""/>
        <dsp:cNvSpPr/>
      </dsp:nvSpPr>
      <dsp:spPr>
        <a:xfrm>
          <a:off x="709700" y="2027324"/>
          <a:ext cx="519639" cy="519639"/>
        </a:xfrm>
        <a:prstGeom prst="ellipse">
          <a:avLst/>
        </a:prstGeom>
        <a:solidFill>
          <a:schemeClr val="lt1">
            <a:hueOff val="0"/>
            <a:satOff val="0"/>
            <a:lumOff val="0"/>
            <a:alphaOff val="0"/>
          </a:schemeClr>
        </a:solidFill>
        <a:ln w="12700" cap="flat" cmpd="sng" algn="ctr">
          <a:solidFill>
            <a:schemeClr val="accent1">
              <a:shade val="80000"/>
              <a:hueOff val="135632"/>
              <a:satOff val="2588"/>
              <a:lumOff val="11428"/>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E6ABE9E-71AD-4A88-A004-F77B47E4622A}">
      <dsp:nvSpPr>
        <dsp:cNvPr id="0" name=""/>
        <dsp:cNvSpPr/>
      </dsp:nvSpPr>
      <dsp:spPr>
        <a:xfrm>
          <a:off x="903650" y="2703221"/>
          <a:ext cx="10135082" cy="415711"/>
        </a:xfrm>
        <a:prstGeom prst="rect">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9971" tIns="45720" rIns="45720" bIns="45720" numCol="1" spcCol="1270" anchor="ctr" anchorCtr="0">
          <a:noAutofit/>
        </a:bodyPr>
        <a:lstStyle/>
        <a:p>
          <a:pPr lvl="0" algn="l" defTabSz="800100">
            <a:lnSpc>
              <a:spcPct val="90000"/>
            </a:lnSpc>
            <a:spcBef>
              <a:spcPct val="0"/>
            </a:spcBef>
            <a:spcAft>
              <a:spcPct val="35000"/>
            </a:spcAft>
          </a:pPr>
          <a:r>
            <a:rPr lang="en-US" sz="1800" kern="1200" smtClean="0"/>
            <a:t>International Initiatives: China, Canada, Australia, ...</a:t>
          </a:r>
          <a:endParaRPr lang="en-US" sz="1800" kern="1200" dirty="0"/>
        </a:p>
      </dsp:txBody>
      <dsp:txXfrm>
        <a:off x="903650" y="2703221"/>
        <a:ext cx="10135082" cy="415711"/>
      </dsp:txXfrm>
    </dsp:sp>
    <dsp:sp modelId="{7BE8CA0F-7BF1-48D0-8E03-74ABFCFDB3E5}">
      <dsp:nvSpPr>
        <dsp:cNvPr id="0" name=""/>
        <dsp:cNvSpPr/>
      </dsp:nvSpPr>
      <dsp:spPr>
        <a:xfrm>
          <a:off x="643831" y="2651257"/>
          <a:ext cx="519639" cy="519639"/>
        </a:xfrm>
        <a:prstGeom prst="ellipse">
          <a:avLst/>
        </a:prstGeom>
        <a:solidFill>
          <a:schemeClr val="lt1">
            <a:hueOff val="0"/>
            <a:satOff val="0"/>
            <a:lumOff val="0"/>
            <a:alphaOff val="0"/>
          </a:schemeClr>
        </a:solidFill>
        <a:ln w="12700" cap="flat" cmpd="sng" algn="ctr">
          <a:solidFill>
            <a:schemeClr val="accent1">
              <a:shade val="80000"/>
              <a:hueOff val="180842"/>
              <a:satOff val="3450"/>
              <a:lumOff val="15237"/>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100EDD3-A292-4757-B0E8-CFBD07761199}">
      <dsp:nvSpPr>
        <dsp:cNvPr id="0" name=""/>
        <dsp:cNvSpPr/>
      </dsp:nvSpPr>
      <dsp:spPr>
        <a:xfrm>
          <a:off x="697350" y="3326696"/>
          <a:ext cx="10341383" cy="415711"/>
        </a:xfrm>
        <a:prstGeom prst="rect">
          <a:avLst/>
        </a:prstGeom>
        <a:solidFill>
          <a:schemeClr val="accent1">
            <a:shade val="80000"/>
            <a:hueOff val="226053"/>
            <a:satOff val="4313"/>
            <a:lumOff val="1904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997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Pilot - blended finance; combination of grant, loan and equity</a:t>
          </a:r>
          <a:endParaRPr lang="de-AT" sz="1800" kern="1200" dirty="0"/>
        </a:p>
      </dsp:txBody>
      <dsp:txXfrm>
        <a:off x="697350" y="3326696"/>
        <a:ext cx="10341383" cy="415711"/>
      </dsp:txXfrm>
    </dsp:sp>
    <dsp:sp modelId="{AC27CCD7-9979-45B9-8152-6CD31791909B}">
      <dsp:nvSpPr>
        <dsp:cNvPr id="0" name=""/>
        <dsp:cNvSpPr/>
      </dsp:nvSpPr>
      <dsp:spPr>
        <a:xfrm>
          <a:off x="437530" y="3274732"/>
          <a:ext cx="519639" cy="519639"/>
        </a:xfrm>
        <a:prstGeom prst="ellipse">
          <a:avLst/>
        </a:prstGeom>
        <a:solidFill>
          <a:schemeClr val="lt1">
            <a:hueOff val="0"/>
            <a:satOff val="0"/>
            <a:lumOff val="0"/>
            <a:alphaOff val="0"/>
          </a:schemeClr>
        </a:solidFill>
        <a:ln w="12700" cap="flat" cmpd="sng" algn="ctr">
          <a:solidFill>
            <a:schemeClr val="accent1">
              <a:shade val="80000"/>
              <a:hueOff val="226053"/>
              <a:satOff val="4313"/>
              <a:lumOff val="19046"/>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43044EB-7084-4E5D-B535-C36C3E84B361}">
      <dsp:nvSpPr>
        <dsp:cNvPr id="0" name=""/>
        <dsp:cNvSpPr/>
      </dsp:nvSpPr>
      <dsp:spPr>
        <a:xfrm>
          <a:off x="320886" y="3950629"/>
          <a:ext cx="10717846" cy="415711"/>
        </a:xfrm>
        <a:prstGeom prst="rect">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997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Lump sum funding (simplification)</a:t>
          </a:r>
          <a:endParaRPr lang="en-US" sz="1800" kern="1200" dirty="0"/>
        </a:p>
      </dsp:txBody>
      <dsp:txXfrm>
        <a:off x="320886" y="3950629"/>
        <a:ext cx="10717846" cy="415711"/>
      </dsp:txXfrm>
    </dsp:sp>
    <dsp:sp modelId="{C52A912E-2422-4B42-B1F8-F042F8D148AB}">
      <dsp:nvSpPr>
        <dsp:cNvPr id="0" name=""/>
        <dsp:cNvSpPr/>
      </dsp:nvSpPr>
      <dsp:spPr>
        <a:xfrm>
          <a:off x="61066" y="3898665"/>
          <a:ext cx="519639" cy="519639"/>
        </a:xfrm>
        <a:prstGeom prst="ellipse">
          <a:avLst/>
        </a:prstGeom>
        <a:solidFill>
          <a:schemeClr val="lt1">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1B05-6DDD-4A70-A1C7-54D8F318AD2D}">
      <dsp:nvSpPr>
        <dsp:cNvPr id="0" name=""/>
        <dsp:cNvSpPr/>
      </dsp:nvSpPr>
      <dsp:spPr>
        <a:xfrm>
          <a:off x="0" y="169333"/>
          <a:ext cx="8128000" cy="507999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50010-589B-400F-A6ED-46FDA21AA6D8}">
      <dsp:nvSpPr>
        <dsp:cNvPr id="0" name=""/>
        <dsp:cNvSpPr/>
      </dsp:nvSpPr>
      <dsp:spPr>
        <a:xfrm>
          <a:off x="800607" y="3946821"/>
          <a:ext cx="186944" cy="18694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BEFE64-3984-4D3B-A8D2-A803D5838B55}">
      <dsp:nvSpPr>
        <dsp:cNvPr id="0" name=""/>
        <dsp:cNvSpPr/>
      </dsp:nvSpPr>
      <dsp:spPr>
        <a:xfrm>
          <a:off x="894079" y="4040293"/>
          <a:ext cx="1064768" cy="120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lvl="0" algn="l" defTabSz="622300">
            <a:lnSpc>
              <a:spcPct val="90000"/>
            </a:lnSpc>
            <a:spcBef>
              <a:spcPct val="0"/>
            </a:spcBef>
            <a:spcAft>
              <a:spcPct val="35000"/>
            </a:spcAft>
          </a:pPr>
          <a:r>
            <a:rPr lang="de-AT" sz="1400" kern="1200" dirty="0" smtClean="0">
              <a:latin typeface="+mj-lt"/>
            </a:rPr>
            <a:t>Problem vs. Solution</a:t>
          </a:r>
        </a:p>
        <a:p>
          <a:pPr lvl="0" algn="l" defTabSz="622300">
            <a:lnSpc>
              <a:spcPct val="90000"/>
            </a:lnSpc>
            <a:spcBef>
              <a:spcPct val="0"/>
            </a:spcBef>
            <a:spcAft>
              <a:spcPct val="35000"/>
            </a:spcAft>
          </a:pPr>
          <a:r>
            <a:rPr lang="de-AT" sz="1400" kern="1200" dirty="0" smtClean="0">
              <a:latin typeface="+mj-lt"/>
            </a:rPr>
            <a:t>(</a:t>
          </a:r>
          <a:r>
            <a:rPr lang="de-AT" sz="1400" kern="1200" dirty="0" err="1" smtClean="0">
              <a:latin typeface="+mj-lt"/>
            </a:rPr>
            <a:t>What</a:t>
          </a:r>
          <a:r>
            <a:rPr lang="de-AT" sz="1400" kern="1200" dirty="0" smtClean="0">
              <a:latin typeface="+mj-lt"/>
            </a:rPr>
            <a:t> do </a:t>
          </a:r>
          <a:r>
            <a:rPr lang="de-AT" sz="1400" kern="1200" dirty="0" err="1" smtClean="0">
              <a:latin typeface="+mj-lt"/>
            </a:rPr>
            <a:t>you</a:t>
          </a:r>
          <a:r>
            <a:rPr lang="de-AT" sz="1400" kern="1200" dirty="0" smtClean="0">
              <a:latin typeface="+mj-lt"/>
            </a:rPr>
            <a:t> </a:t>
          </a:r>
          <a:r>
            <a:rPr lang="de-AT" sz="1400" kern="1200" dirty="0" err="1" smtClean="0">
              <a:latin typeface="+mj-lt"/>
            </a:rPr>
            <a:t>want</a:t>
          </a:r>
          <a:r>
            <a:rPr lang="de-AT" sz="1400" kern="1200" dirty="0" smtClean="0">
              <a:latin typeface="+mj-lt"/>
            </a:rPr>
            <a:t> </a:t>
          </a:r>
          <a:r>
            <a:rPr lang="de-AT" sz="1400" kern="1200" dirty="0" err="1" smtClean="0">
              <a:latin typeface="+mj-lt"/>
            </a:rPr>
            <a:t>to</a:t>
          </a:r>
          <a:r>
            <a:rPr lang="de-AT" sz="1400" kern="1200" dirty="0" smtClean="0">
              <a:latin typeface="+mj-lt"/>
            </a:rPr>
            <a:t> </a:t>
          </a:r>
          <a:r>
            <a:rPr lang="de-AT" sz="1400" kern="1200" dirty="0" err="1" smtClean="0">
              <a:latin typeface="+mj-lt"/>
            </a:rPr>
            <a:t>achieve</a:t>
          </a:r>
          <a:r>
            <a:rPr lang="de-AT" sz="1400" kern="1200" dirty="0" smtClean="0">
              <a:latin typeface="+mj-lt"/>
            </a:rPr>
            <a:t>?)</a:t>
          </a:r>
          <a:endParaRPr lang="de-AT" sz="1400" kern="1200" dirty="0">
            <a:latin typeface="+mj-lt"/>
          </a:endParaRPr>
        </a:p>
      </dsp:txBody>
      <dsp:txXfrm>
        <a:off x="894079" y="4040293"/>
        <a:ext cx="1064768" cy="1209040"/>
      </dsp:txXfrm>
    </dsp:sp>
    <dsp:sp modelId="{AD95FCBA-6FD0-4DD9-8DDC-FAA1888CE62A}">
      <dsp:nvSpPr>
        <dsp:cNvPr id="0" name=""/>
        <dsp:cNvSpPr/>
      </dsp:nvSpPr>
      <dsp:spPr>
        <a:xfrm>
          <a:off x="1812543" y="2974509"/>
          <a:ext cx="292608" cy="292608"/>
        </a:xfrm>
        <a:prstGeom prst="ellipse">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CBF4A3-10B2-4688-83C6-8C35FFEE4F2C}">
      <dsp:nvSpPr>
        <dsp:cNvPr id="0" name=""/>
        <dsp:cNvSpPr/>
      </dsp:nvSpPr>
      <dsp:spPr>
        <a:xfrm>
          <a:off x="1958847" y="3120813"/>
          <a:ext cx="1349248" cy="2128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lvl="0" algn="l" defTabSz="622300">
            <a:lnSpc>
              <a:spcPct val="90000"/>
            </a:lnSpc>
            <a:spcBef>
              <a:spcPct val="0"/>
            </a:spcBef>
            <a:spcAft>
              <a:spcPct val="35000"/>
            </a:spcAft>
          </a:pPr>
          <a:r>
            <a:rPr lang="de-AT" sz="1400" kern="1200" dirty="0" smtClean="0">
              <a:latin typeface="+mj-lt"/>
            </a:rPr>
            <a:t>Review </a:t>
          </a:r>
          <a:r>
            <a:rPr lang="de-AT" sz="1400" kern="1200" dirty="0" err="1" smtClean="0">
              <a:latin typeface="+mj-lt"/>
            </a:rPr>
            <a:t>your</a:t>
          </a:r>
          <a:r>
            <a:rPr lang="de-AT" sz="1400" kern="1200" dirty="0" smtClean="0">
              <a:latin typeface="+mj-lt"/>
            </a:rPr>
            <a:t> </a:t>
          </a:r>
          <a:r>
            <a:rPr lang="de-AT" sz="1400" kern="1200" dirty="0" err="1" smtClean="0">
              <a:latin typeface="+mj-lt"/>
            </a:rPr>
            <a:t>idea</a:t>
          </a:r>
          <a:r>
            <a:rPr lang="de-AT" sz="1400" kern="1200" dirty="0" smtClean="0">
              <a:latin typeface="+mj-lt"/>
            </a:rPr>
            <a:t> </a:t>
          </a:r>
          <a:r>
            <a:rPr lang="de-AT" sz="1400" kern="1200" dirty="0" err="1" smtClean="0">
              <a:latin typeface="+mj-lt"/>
            </a:rPr>
            <a:t>from</a:t>
          </a:r>
          <a:r>
            <a:rPr lang="de-AT" sz="1400" kern="1200" dirty="0" smtClean="0">
              <a:latin typeface="+mj-lt"/>
            </a:rPr>
            <a:t> </a:t>
          </a:r>
          <a:r>
            <a:rPr lang="de-AT" sz="1400" kern="1200" dirty="0" err="1" smtClean="0">
              <a:latin typeface="+mj-lt"/>
            </a:rPr>
            <a:t>the</a:t>
          </a:r>
          <a:r>
            <a:rPr lang="de-AT" sz="1400" kern="1200" dirty="0" smtClean="0">
              <a:latin typeface="+mj-lt"/>
            </a:rPr>
            <a:t> </a:t>
          </a:r>
          <a:r>
            <a:rPr lang="de-AT" sz="1400" kern="1200" dirty="0" err="1" smtClean="0">
              <a:latin typeface="+mj-lt"/>
            </a:rPr>
            <a:t>distance</a:t>
          </a:r>
          <a:endParaRPr lang="de-AT" sz="1400" kern="1200" dirty="0" smtClean="0">
            <a:latin typeface="+mj-lt"/>
          </a:endParaRPr>
        </a:p>
        <a:p>
          <a:pPr lvl="0" algn="l" defTabSz="622300">
            <a:lnSpc>
              <a:spcPct val="90000"/>
            </a:lnSpc>
            <a:spcBef>
              <a:spcPct val="0"/>
            </a:spcBef>
            <a:spcAft>
              <a:spcPct val="35000"/>
            </a:spcAft>
          </a:pPr>
          <a:r>
            <a:rPr lang="de-AT" sz="1400" kern="1200" dirty="0" smtClean="0">
              <a:latin typeface="+mj-lt"/>
            </a:rPr>
            <a:t>(</a:t>
          </a:r>
          <a:r>
            <a:rPr lang="de-AT" sz="1400" kern="1200" dirty="0" err="1" smtClean="0">
              <a:latin typeface="+mj-lt"/>
            </a:rPr>
            <a:t>Did</a:t>
          </a:r>
          <a:r>
            <a:rPr lang="de-AT" sz="1400" kern="1200" dirty="0" smtClean="0">
              <a:latin typeface="+mj-lt"/>
            </a:rPr>
            <a:t> </a:t>
          </a:r>
          <a:r>
            <a:rPr lang="de-AT" sz="1400" kern="1200" dirty="0" err="1" smtClean="0">
              <a:latin typeface="+mj-lt"/>
            </a:rPr>
            <a:t>your</a:t>
          </a:r>
          <a:r>
            <a:rPr lang="de-AT" sz="1400" kern="1200" dirty="0" smtClean="0">
              <a:latin typeface="+mj-lt"/>
            </a:rPr>
            <a:t> </a:t>
          </a:r>
          <a:r>
            <a:rPr lang="de-AT" sz="1400" kern="1200" dirty="0" err="1" smtClean="0">
              <a:latin typeface="+mj-lt"/>
            </a:rPr>
            <a:t>problem</a:t>
          </a:r>
          <a:r>
            <a:rPr lang="de-AT" sz="1400" kern="1200" dirty="0" smtClean="0">
              <a:latin typeface="+mj-lt"/>
            </a:rPr>
            <a:t>/</a:t>
          </a:r>
          <a:r>
            <a:rPr lang="de-AT" sz="1400" kern="1200" dirty="0" err="1" smtClean="0">
              <a:latin typeface="+mj-lt"/>
            </a:rPr>
            <a:t>idea</a:t>
          </a:r>
          <a:r>
            <a:rPr lang="de-AT" sz="1400" kern="1200" dirty="0" smtClean="0">
              <a:latin typeface="+mj-lt"/>
            </a:rPr>
            <a:t> </a:t>
          </a:r>
          <a:r>
            <a:rPr lang="de-AT" sz="1400" kern="1200" dirty="0" err="1" smtClean="0">
              <a:latin typeface="+mj-lt"/>
            </a:rPr>
            <a:t>change</a:t>
          </a:r>
          <a:r>
            <a:rPr lang="de-AT" sz="1400" kern="1200" dirty="0" smtClean="0">
              <a:latin typeface="+mj-lt"/>
            </a:rPr>
            <a:t>?)</a:t>
          </a:r>
          <a:endParaRPr lang="de-AT" sz="1400" kern="1200" dirty="0">
            <a:latin typeface="+mj-lt"/>
          </a:endParaRPr>
        </a:p>
      </dsp:txBody>
      <dsp:txXfrm>
        <a:off x="1958847" y="3120813"/>
        <a:ext cx="1349248" cy="2128519"/>
      </dsp:txXfrm>
    </dsp:sp>
    <dsp:sp modelId="{DA224EF4-4313-491B-ABE8-FB9DE7586774}">
      <dsp:nvSpPr>
        <dsp:cNvPr id="0" name=""/>
        <dsp:cNvSpPr/>
      </dsp:nvSpPr>
      <dsp:spPr>
        <a:xfrm>
          <a:off x="3113023" y="2199301"/>
          <a:ext cx="390144" cy="390144"/>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E579B-06CF-4127-B728-599C4460B709}">
      <dsp:nvSpPr>
        <dsp:cNvPr id="0" name=""/>
        <dsp:cNvSpPr/>
      </dsp:nvSpPr>
      <dsp:spPr>
        <a:xfrm>
          <a:off x="3308095" y="2394373"/>
          <a:ext cx="1568704" cy="285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29" tIns="0" rIns="0" bIns="0" numCol="1" spcCol="1270" anchor="t" anchorCtr="0">
          <a:noAutofit/>
        </a:bodyPr>
        <a:lstStyle/>
        <a:p>
          <a:pPr lvl="0" algn="l" defTabSz="622300">
            <a:lnSpc>
              <a:spcPct val="90000"/>
            </a:lnSpc>
            <a:spcBef>
              <a:spcPct val="0"/>
            </a:spcBef>
            <a:spcAft>
              <a:spcPct val="35000"/>
            </a:spcAft>
          </a:pPr>
          <a:r>
            <a:rPr lang="de-AT" sz="1400" kern="1200" dirty="0" err="1" smtClean="0">
              <a:latin typeface="+mj-lt"/>
            </a:rPr>
            <a:t>Discuss</a:t>
          </a:r>
          <a:r>
            <a:rPr lang="de-AT" sz="1400" kern="1200" dirty="0" smtClean="0">
              <a:latin typeface="+mj-lt"/>
            </a:rPr>
            <a:t> and </a:t>
          </a:r>
          <a:r>
            <a:rPr lang="de-AT" sz="1400" kern="1200" dirty="0" err="1" smtClean="0">
              <a:latin typeface="+mj-lt"/>
            </a:rPr>
            <a:t>adopt</a:t>
          </a:r>
          <a:r>
            <a:rPr lang="de-AT" sz="1400" kern="1200" dirty="0" smtClean="0">
              <a:latin typeface="+mj-lt"/>
            </a:rPr>
            <a:t> </a:t>
          </a:r>
          <a:r>
            <a:rPr lang="de-AT" sz="1400" kern="1200" dirty="0" err="1" smtClean="0">
              <a:latin typeface="+mj-lt"/>
            </a:rPr>
            <a:t>your</a:t>
          </a:r>
          <a:r>
            <a:rPr lang="de-AT" sz="1400" kern="1200" dirty="0" smtClean="0">
              <a:latin typeface="+mj-lt"/>
            </a:rPr>
            <a:t> </a:t>
          </a:r>
          <a:r>
            <a:rPr lang="de-AT" sz="1400" kern="1200" dirty="0" err="1" smtClean="0">
              <a:latin typeface="+mj-lt"/>
            </a:rPr>
            <a:t>idea</a:t>
          </a:r>
          <a:r>
            <a:rPr lang="de-AT" sz="1400" kern="1200" dirty="0" smtClean="0">
              <a:latin typeface="+mj-lt"/>
            </a:rPr>
            <a:t> </a:t>
          </a:r>
          <a:r>
            <a:rPr lang="de-AT" sz="1400" kern="1200" dirty="0" err="1" smtClean="0">
              <a:latin typeface="+mj-lt"/>
            </a:rPr>
            <a:t>with</a:t>
          </a:r>
          <a:r>
            <a:rPr lang="de-AT" sz="1400" kern="1200" dirty="0" smtClean="0">
              <a:latin typeface="+mj-lt"/>
            </a:rPr>
            <a:t> </a:t>
          </a:r>
          <a:r>
            <a:rPr lang="de-AT" sz="1400" kern="1200" dirty="0" err="1" smtClean="0">
              <a:latin typeface="+mj-lt"/>
            </a:rPr>
            <a:t>others</a:t>
          </a:r>
          <a:r>
            <a:rPr lang="de-AT" sz="1400" kern="1200" dirty="0" smtClean="0">
              <a:latin typeface="+mj-lt"/>
            </a:rPr>
            <a:t>/ </a:t>
          </a:r>
          <a:r>
            <a:rPr lang="de-AT" sz="1400" kern="1200" dirty="0" err="1" smtClean="0">
              <a:latin typeface="+mj-lt"/>
            </a:rPr>
            <a:t>Collect</a:t>
          </a:r>
          <a:r>
            <a:rPr lang="de-AT" sz="1400" kern="1200" dirty="0" smtClean="0">
              <a:latin typeface="+mj-lt"/>
            </a:rPr>
            <a:t> </a:t>
          </a:r>
          <a:r>
            <a:rPr lang="de-AT" sz="1400" kern="1200" dirty="0" err="1" smtClean="0">
              <a:latin typeface="+mj-lt"/>
            </a:rPr>
            <a:t>input</a:t>
          </a:r>
          <a:r>
            <a:rPr lang="de-AT" sz="1400" kern="1200" dirty="0" smtClean="0">
              <a:latin typeface="+mj-lt"/>
            </a:rPr>
            <a:t> </a:t>
          </a:r>
          <a:r>
            <a:rPr lang="de-AT" sz="1400" kern="1200" dirty="0" err="1" smtClean="0">
              <a:latin typeface="+mj-lt"/>
            </a:rPr>
            <a:t>from</a:t>
          </a:r>
          <a:r>
            <a:rPr lang="de-AT" sz="1400" kern="1200" dirty="0" smtClean="0">
              <a:latin typeface="+mj-lt"/>
            </a:rPr>
            <a:t> </a:t>
          </a:r>
          <a:r>
            <a:rPr lang="de-AT" sz="1400" kern="1200" dirty="0" err="1" smtClean="0">
              <a:latin typeface="+mj-lt"/>
            </a:rPr>
            <a:t>other</a:t>
          </a:r>
          <a:r>
            <a:rPr lang="de-AT" sz="1400" kern="1200" dirty="0" smtClean="0">
              <a:latin typeface="+mj-lt"/>
            </a:rPr>
            <a:t> </a:t>
          </a:r>
          <a:r>
            <a:rPr lang="de-AT" sz="1400" kern="1200" dirty="0" err="1" smtClean="0">
              <a:latin typeface="+mj-lt"/>
            </a:rPr>
            <a:t>sectors</a:t>
          </a:r>
          <a:endParaRPr lang="de-AT" sz="1400" kern="1200" dirty="0">
            <a:latin typeface="+mj-lt"/>
          </a:endParaRPr>
        </a:p>
      </dsp:txBody>
      <dsp:txXfrm>
        <a:off x="3308095" y="2394373"/>
        <a:ext cx="1568704" cy="2854960"/>
      </dsp:txXfrm>
    </dsp:sp>
    <dsp:sp modelId="{476C52BB-0F1A-4066-96D3-41B4EF2FECD2}">
      <dsp:nvSpPr>
        <dsp:cNvPr id="0" name=""/>
        <dsp:cNvSpPr/>
      </dsp:nvSpPr>
      <dsp:spPr>
        <a:xfrm>
          <a:off x="4624832" y="1593765"/>
          <a:ext cx="503936" cy="503936"/>
        </a:xfrm>
        <a:prstGeom prst="ellipse">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E25FEB-460E-4DC3-9299-4AE90F0B9D50}">
      <dsp:nvSpPr>
        <dsp:cNvPr id="0" name=""/>
        <dsp:cNvSpPr/>
      </dsp:nvSpPr>
      <dsp:spPr>
        <a:xfrm>
          <a:off x="4876800" y="1845733"/>
          <a:ext cx="1625600" cy="340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025" tIns="0" rIns="0" bIns="0" numCol="1" spcCol="1270" anchor="t" anchorCtr="0">
          <a:noAutofit/>
        </a:bodyPr>
        <a:lstStyle/>
        <a:p>
          <a:pPr lvl="0" algn="l" defTabSz="622300">
            <a:lnSpc>
              <a:spcPct val="90000"/>
            </a:lnSpc>
            <a:spcBef>
              <a:spcPct val="0"/>
            </a:spcBef>
            <a:spcAft>
              <a:spcPct val="35000"/>
            </a:spcAft>
          </a:pPr>
          <a:r>
            <a:rPr lang="de-AT" sz="1400" kern="1200" dirty="0" smtClean="0">
              <a:latin typeface="+mj-lt"/>
            </a:rPr>
            <a:t>Think </a:t>
          </a:r>
          <a:r>
            <a:rPr lang="de-AT" sz="1400" kern="1200" dirty="0" err="1" smtClean="0">
              <a:latin typeface="+mj-lt"/>
            </a:rPr>
            <a:t>of</a:t>
          </a:r>
          <a:r>
            <a:rPr lang="de-AT" sz="1400" kern="1200" dirty="0" smtClean="0">
              <a:latin typeface="+mj-lt"/>
            </a:rPr>
            <a:t> innovative </a:t>
          </a:r>
          <a:r>
            <a:rPr lang="de-AT" sz="1400" kern="1200" dirty="0" err="1" smtClean="0">
              <a:latin typeface="+mj-lt"/>
            </a:rPr>
            <a:t>solutions</a:t>
          </a:r>
          <a:endParaRPr lang="de-AT" sz="1400" kern="1200" dirty="0">
            <a:latin typeface="+mj-lt"/>
          </a:endParaRPr>
        </a:p>
      </dsp:txBody>
      <dsp:txXfrm>
        <a:off x="4876800" y="1845733"/>
        <a:ext cx="1625600" cy="3403600"/>
      </dsp:txXfrm>
    </dsp:sp>
    <dsp:sp modelId="{33C8D929-A6D3-40BE-8159-A8D813E685B9}">
      <dsp:nvSpPr>
        <dsp:cNvPr id="0" name=""/>
        <dsp:cNvSpPr/>
      </dsp:nvSpPr>
      <dsp:spPr>
        <a:xfrm>
          <a:off x="6181343" y="1189397"/>
          <a:ext cx="642112" cy="642112"/>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9CF63-4EFF-4370-B2F7-F248B2C7B2D3}">
      <dsp:nvSpPr>
        <dsp:cNvPr id="0" name=""/>
        <dsp:cNvSpPr/>
      </dsp:nvSpPr>
      <dsp:spPr>
        <a:xfrm>
          <a:off x="6502399" y="1510453"/>
          <a:ext cx="1625600" cy="373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242" tIns="0" rIns="0" bIns="0" numCol="1" spcCol="1270" anchor="t" anchorCtr="0">
          <a:noAutofit/>
        </a:bodyPr>
        <a:lstStyle/>
        <a:p>
          <a:pPr lvl="0" algn="l" defTabSz="622300">
            <a:lnSpc>
              <a:spcPct val="90000"/>
            </a:lnSpc>
            <a:spcBef>
              <a:spcPct val="0"/>
            </a:spcBef>
            <a:spcAft>
              <a:spcPct val="35000"/>
            </a:spcAft>
          </a:pPr>
          <a:r>
            <a:rPr lang="de-AT" sz="1400" kern="1200" dirty="0" err="1" smtClean="0">
              <a:latin typeface="+mj-lt"/>
            </a:rPr>
            <a:t>What</a:t>
          </a:r>
          <a:r>
            <a:rPr lang="de-AT" sz="1400" kern="1200" dirty="0" smtClean="0">
              <a:latin typeface="+mj-lt"/>
            </a:rPr>
            <a:t> </a:t>
          </a:r>
          <a:r>
            <a:rPr lang="de-AT" sz="1400" kern="1200" dirty="0" err="1" smtClean="0">
              <a:latin typeface="+mj-lt"/>
            </a:rPr>
            <a:t>is</a:t>
          </a:r>
          <a:r>
            <a:rPr lang="de-AT" sz="1400" kern="1200" dirty="0" smtClean="0">
              <a:latin typeface="+mj-lt"/>
            </a:rPr>
            <a:t> </a:t>
          </a:r>
          <a:r>
            <a:rPr lang="de-AT" sz="1400" kern="1200" dirty="0" err="1" smtClean="0">
              <a:latin typeface="+mj-lt"/>
            </a:rPr>
            <a:t>the</a:t>
          </a:r>
          <a:r>
            <a:rPr lang="de-AT" sz="1400" kern="1200" dirty="0" smtClean="0">
              <a:latin typeface="+mj-lt"/>
            </a:rPr>
            <a:t> </a:t>
          </a:r>
          <a:r>
            <a:rPr lang="de-AT" sz="1400" kern="1200" dirty="0" err="1" smtClean="0">
              <a:latin typeface="+mj-lt"/>
            </a:rPr>
            <a:t>added</a:t>
          </a:r>
          <a:r>
            <a:rPr lang="de-AT" sz="1400" kern="1200" dirty="0" smtClean="0">
              <a:latin typeface="+mj-lt"/>
            </a:rPr>
            <a:t> </a:t>
          </a:r>
          <a:r>
            <a:rPr lang="de-AT" sz="1400" kern="1200" dirty="0" err="1" smtClean="0">
              <a:latin typeface="+mj-lt"/>
            </a:rPr>
            <a:t>value</a:t>
          </a:r>
          <a:r>
            <a:rPr lang="de-AT" sz="1400" kern="1200" dirty="0" smtClean="0">
              <a:latin typeface="+mj-lt"/>
            </a:rPr>
            <a:t> </a:t>
          </a:r>
          <a:r>
            <a:rPr lang="de-AT" sz="1400" kern="1200" dirty="0" err="1" smtClean="0">
              <a:latin typeface="+mj-lt"/>
            </a:rPr>
            <a:t>of</a:t>
          </a:r>
          <a:r>
            <a:rPr lang="de-AT" sz="1400" kern="1200" dirty="0" smtClean="0">
              <a:latin typeface="+mj-lt"/>
            </a:rPr>
            <a:t> </a:t>
          </a:r>
          <a:r>
            <a:rPr lang="de-AT" sz="1400" kern="1200" dirty="0" err="1" smtClean="0">
              <a:latin typeface="+mj-lt"/>
            </a:rPr>
            <a:t>your</a:t>
          </a:r>
          <a:r>
            <a:rPr lang="de-AT" sz="1400" kern="1200" dirty="0" smtClean="0">
              <a:latin typeface="+mj-lt"/>
            </a:rPr>
            <a:t> </a:t>
          </a:r>
          <a:r>
            <a:rPr lang="de-AT" sz="1400" kern="1200" dirty="0" err="1" smtClean="0">
              <a:latin typeface="+mj-lt"/>
            </a:rPr>
            <a:t>idea</a:t>
          </a:r>
          <a:r>
            <a:rPr lang="de-AT" sz="1400" kern="1200" dirty="0" smtClean="0">
              <a:latin typeface="+mj-lt"/>
            </a:rPr>
            <a:t>?</a:t>
          </a:r>
          <a:endParaRPr lang="de-AT" sz="1400" kern="1200" dirty="0">
            <a:latin typeface="+mj-lt"/>
          </a:endParaRPr>
        </a:p>
      </dsp:txBody>
      <dsp:txXfrm>
        <a:off x="6502399" y="1510453"/>
        <a:ext cx="1625600" cy="373888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0B9CB-7F26-4C78-8AAC-68ADE5F65280}" type="datetimeFigureOut">
              <a:rPr lang="de-AT" smtClean="0"/>
              <a:t>13.12.2019</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DD1D6-CF96-491B-9B98-D36B301BC308}" type="slidenum">
              <a:rPr lang="de-AT" smtClean="0"/>
              <a:t>‹Nr.›</a:t>
            </a:fld>
            <a:endParaRPr lang="de-AT"/>
          </a:p>
        </p:txBody>
      </p:sp>
    </p:spTree>
    <p:extLst>
      <p:ext uri="{BB962C8B-B14F-4D97-AF65-F5344CB8AC3E}">
        <p14:creationId xmlns:p14="http://schemas.microsoft.com/office/powerpoint/2010/main" val="81589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info/funding-tenders/funding-opportunities/funding-programmes/overview-funding-programmes_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c.europa.eu/programmes/erasmus-plus/about/who-can-take-part_e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2</a:t>
            </a:fld>
            <a:endParaRPr lang="de-AT"/>
          </a:p>
        </p:txBody>
      </p:sp>
    </p:spTree>
    <p:extLst>
      <p:ext uri="{BB962C8B-B14F-4D97-AF65-F5344CB8AC3E}">
        <p14:creationId xmlns:p14="http://schemas.microsoft.com/office/powerpoint/2010/main" val="166757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69</a:t>
            </a:fld>
            <a:endParaRPr lang="de-AT"/>
          </a:p>
        </p:txBody>
      </p:sp>
    </p:spTree>
    <p:extLst>
      <p:ext uri="{BB962C8B-B14F-4D97-AF65-F5344CB8AC3E}">
        <p14:creationId xmlns:p14="http://schemas.microsoft.com/office/powerpoint/2010/main" val="2923062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70</a:t>
            </a:fld>
            <a:endParaRPr lang="de-AT"/>
          </a:p>
        </p:txBody>
      </p:sp>
    </p:spTree>
    <p:extLst>
      <p:ext uri="{BB962C8B-B14F-4D97-AF65-F5344CB8AC3E}">
        <p14:creationId xmlns:p14="http://schemas.microsoft.com/office/powerpoint/2010/main" val="2756932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84</a:t>
            </a:fld>
            <a:endParaRPr lang="de-AT"/>
          </a:p>
        </p:txBody>
      </p:sp>
    </p:spTree>
    <p:extLst>
      <p:ext uri="{BB962C8B-B14F-4D97-AF65-F5344CB8AC3E}">
        <p14:creationId xmlns:p14="http://schemas.microsoft.com/office/powerpoint/2010/main" val="229044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4</a:t>
            </a:fld>
            <a:endParaRPr lang="de-AT"/>
          </a:p>
        </p:txBody>
      </p:sp>
    </p:spTree>
    <p:extLst>
      <p:ext uri="{BB962C8B-B14F-4D97-AF65-F5344CB8AC3E}">
        <p14:creationId xmlns:p14="http://schemas.microsoft.com/office/powerpoint/2010/main" val="158156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EU Funding provided by long-term budget</a:t>
            </a:r>
          </a:p>
          <a:p>
            <a:r>
              <a:rPr lang="en-US" dirty="0" smtClean="0"/>
              <a:t>Duration of funding period: 7 years</a:t>
            </a:r>
          </a:p>
          <a:p>
            <a:r>
              <a:rPr lang="en-US" dirty="0" smtClean="0"/>
              <a:t>2014 - 2020</a:t>
            </a:r>
          </a:p>
          <a:p>
            <a:r>
              <a:rPr lang="en-US" dirty="0" smtClean="0"/>
              <a:t>2021 - 2027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hlinkClick r:id="rId3"/>
              </a:rPr>
              <a:t>https://ec.europa.eu/info/funding-tenders/funding-opportunities/funding-programmes/overview-funding-programmes_en</a:t>
            </a:r>
            <a:endParaRPr lang="de-AT" dirty="0" smtClean="0"/>
          </a:p>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10</a:t>
            </a:fld>
            <a:endParaRPr lang="de-AT"/>
          </a:p>
        </p:txBody>
      </p:sp>
    </p:spTree>
    <p:extLst>
      <p:ext uri="{BB962C8B-B14F-4D97-AF65-F5344CB8AC3E}">
        <p14:creationId xmlns:p14="http://schemas.microsoft.com/office/powerpoint/2010/main" val="666899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Interreg</a:t>
            </a:r>
            <a:r>
              <a:rPr lang="de-AT" dirty="0" smtClean="0"/>
              <a:t> V-A, </a:t>
            </a:r>
            <a:r>
              <a:rPr lang="de-AT" dirty="0" err="1" smtClean="0"/>
              <a:t>along</a:t>
            </a:r>
            <a:r>
              <a:rPr lang="de-AT" dirty="0" smtClean="0"/>
              <a:t> 38 internal EU </a:t>
            </a:r>
            <a:r>
              <a:rPr lang="de-AT" dirty="0" err="1" smtClean="0"/>
              <a:t>borders</a:t>
            </a:r>
            <a:endParaRPr lang="de-AT" dirty="0" smtClean="0"/>
          </a:p>
          <a:p>
            <a:r>
              <a:rPr lang="en-US" sz="1200" b="0" i="0" kern="1200" dirty="0" err="1" smtClean="0">
                <a:solidFill>
                  <a:schemeClr val="tx1"/>
                </a:solidFill>
                <a:effectLst/>
                <a:latin typeface="+mn-lt"/>
                <a:ea typeface="+mn-ea"/>
                <a:cs typeface="+mn-cs"/>
              </a:rPr>
              <a:t>Interreg</a:t>
            </a:r>
            <a:r>
              <a:rPr lang="en-US" sz="1200" b="0" i="0" kern="1200" dirty="0" smtClean="0">
                <a:solidFill>
                  <a:schemeClr val="tx1"/>
                </a:solidFill>
                <a:effectLst/>
                <a:latin typeface="+mn-lt"/>
                <a:ea typeface="+mn-ea"/>
                <a:cs typeface="+mn-cs"/>
              </a:rPr>
              <a:t> V-B, covering larger areas of co-operation such as the Baltic Sea, Alpine and Mediterranean regions, as well as some non-EU countries.</a:t>
            </a:r>
          </a:p>
          <a:p>
            <a:r>
              <a:rPr lang="en-US" sz="1200" b="0" i="0" kern="1200" dirty="0" err="1" smtClean="0">
                <a:solidFill>
                  <a:schemeClr val="tx1"/>
                </a:solidFill>
                <a:effectLst/>
                <a:latin typeface="+mn-lt"/>
                <a:ea typeface="+mn-ea"/>
                <a:cs typeface="+mn-cs"/>
              </a:rPr>
              <a:t>Interreg</a:t>
            </a:r>
            <a:r>
              <a:rPr lang="en-US" sz="1200" b="0" i="0" kern="1200" dirty="0" smtClean="0">
                <a:solidFill>
                  <a:schemeClr val="tx1"/>
                </a:solidFill>
                <a:effectLst/>
                <a:latin typeface="+mn-lt"/>
                <a:ea typeface="+mn-ea"/>
                <a:cs typeface="+mn-cs"/>
              </a:rPr>
              <a:t> V-C, interregional co-operation </a:t>
            </a:r>
            <a:r>
              <a:rPr lang="en-US" sz="1200" b="0" i="0" kern="1200" dirty="0" err="1" smtClean="0">
                <a:solidFill>
                  <a:schemeClr val="tx1"/>
                </a:solidFill>
                <a:effectLst/>
                <a:latin typeface="+mn-lt"/>
                <a:ea typeface="+mn-ea"/>
                <a:cs typeface="+mn-cs"/>
              </a:rPr>
              <a:t>programme</a:t>
            </a:r>
            <a:r>
              <a:rPr lang="en-US" sz="1200" b="0" i="0" kern="1200" dirty="0" smtClean="0">
                <a:solidFill>
                  <a:schemeClr val="tx1"/>
                </a:solidFill>
                <a:effectLst/>
                <a:latin typeface="+mn-lt"/>
                <a:ea typeface="+mn-ea"/>
                <a:cs typeface="+mn-cs"/>
              </a:rPr>
              <a:t>, INTERREG Europe, and 3 networking </a:t>
            </a:r>
            <a:r>
              <a:rPr lang="en-US" sz="1200" b="0" i="0" kern="1200" dirty="0" err="1" smtClean="0">
                <a:solidFill>
                  <a:schemeClr val="tx1"/>
                </a:solidFill>
                <a:effectLst/>
                <a:latin typeface="+mn-lt"/>
                <a:ea typeface="+mn-ea"/>
                <a:cs typeface="+mn-cs"/>
              </a:rPr>
              <a:t>programmes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Urbact</a:t>
            </a:r>
            <a:r>
              <a:rPr lang="en-US" sz="1200" b="0" i="0" kern="1200" dirty="0" smtClean="0">
                <a:solidFill>
                  <a:schemeClr val="tx1"/>
                </a:solidFill>
                <a:effectLst/>
                <a:latin typeface="+mn-lt"/>
                <a:ea typeface="+mn-ea"/>
                <a:cs typeface="+mn-cs"/>
              </a:rPr>
              <a:t> III, Interact III and ESPON). They provide a framework for exchanging experience between regional and local bodies in different countries. </a:t>
            </a:r>
          </a:p>
          <a:p>
            <a:endParaRPr lang="de-AT" dirty="0" smtClean="0"/>
          </a:p>
          <a:p>
            <a:r>
              <a:rPr lang="nn-NO" dirty="0" smtClean="0"/>
              <a:t>INTERREG I (1990-1993)</a:t>
            </a:r>
          </a:p>
          <a:p>
            <a:r>
              <a:rPr lang="nn-NO" dirty="0" smtClean="0"/>
              <a:t>INTERREG II (1994-1999)</a:t>
            </a:r>
          </a:p>
          <a:p>
            <a:r>
              <a:rPr lang="nn-NO" dirty="0" smtClean="0"/>
              <a:t>INTERREG III (2000-2006)</a:t>
            </a:r>
          </a:p>
          <a:p>
            <a:r>
              <a:rPr lang="nn-NO" dirty="0" smtClean="0"/>
              <a:t>INTERREG IV (2007-2013)</a:t>
            </a:r>
          </a:p>
          <a:p>
            <a:r>
              <a:rPr lang="nn-NO" dirty="0" smtClean="0"/>
              <a:t>INTERREG V (2014-2020)</a:t>
            </a:r>
          </a:p>
          <a:p>
            <a:endParaRPr lang="de-AT" dirty="0" smtClean="0"/>
          </a:p>
          <a:p>
            <a:pPr lvl="1"/>
            <a:r>
              <a:rPr lang="de-AT" dirty="0" smtClean="0"/>
              <a:t>A - Cross-</a:t>
            </a:r>
            <a:r>
              <a:rPr lang="de-AT" dirty="0" err="1" smtClean="0"/>
              <a:t>border</a:t>
            </a:r>
            <a:r>
              <a:rPr lang="de-AT" dirty="0" smtClean="0"/>
              <a:t> </a:t>
            </a:r>
            <a:r>
              <a:rPr lang="de-AT" dirty="0" err="1" smtClean="0"/>
              <a:t>cooperation</a:t>
            </a:r>
            <a:endParaRPr lang="de-AT" dirty="0" smtClean="0"/>
          </a:p>
          <a:p>
            <a:pPr lvl="2"/>
            <a:r>
              <a:rPr lang="de-AT" dirty="0" smtClean="0"/>
              <a:t>e.g. </a:t>
            </a:r>
            <a:r>
              <a:rPr lang="de-AT" dirty="0" err="1" smtClean="0"/>
              <a:t>Interreg</a:t>
            </a:r>
            <a:r>
              <a:rPr lang="de-AT" dirty="0" smtClean="0"/>
              <a:t> </a:t>
            </a:r>
            <a:r>
              <a:rPr lang="de-AT" dirty="0" err="1" smtClean="0"/>
              <a:t>Slovakia</a:t>
            </a:r>
            <a:r>
              <a:rPr lang="de-AT" dirty="0" smtClean="0"/>
              <a:t> - </a:t>
            </a:r>
            <a:r>
              <a:rPr lang="de-AT" dirty="0" err="1" smtClean="0"/>
              <a:t>Hungary</a:t>
            </a:r>
            <a:endParaRPr lang="de-AT" dirty="0" smtClean="0"/>
          </a:p>
          <a:p>
            <a:pPr lvl="1"/>
            <a:r>
              <a:rPr lang="de-AT" dirty="0" smtClean="0"/>
              <a:t>B - Transnational </a:t>
            </a:r>
            <a:r>
              <a:rPr lang="de-AT" dirty="0" err="1" smtClean="0"/>
              <a:t>cooperation</a:t>
            </a:r>
            <a:endParaRPr lang="de-AT" dirty="0" smtClean="0"/>
          </a:p>
          <a:p>
            <a:pPr lvl="2"/>
            <a:r>
              <a:rPr lang="de-AT" dirty="0" smtClean="0"/>
              <a:t>e.g. </a:t>
            </a:r>
            <a:r>
              <a:rPr lang="de-AT" dirty="0" err="1" smtClean="0"/>
              <a:t>Interreg</a:t>
            </a:r>
            <a:r>
              <a:rPr lang="de-AT" dirty="0" smtClean="0"/>
              <a:t> </a:t>
            </a:r>
            <a:r>
              <a:rPr lang="de-AT" dirty="0" err="1" smtClean="0"/>
              <a:t>Danube</a:t>
            </a:r>
            <a:r>
              <a:rPr lang="de-AT" dirty="0" smtClean="0"/>
              <a:t> Transnational Programme</a:t>
            </a:r>
          </a:p>
          <a:p>
            <a:pPr lvl="1"/>
            <a:r>
              <a:rPr lang="de-AT" dirty="0" smtClean="0"/>
              <a:t>C - Interregional </a:t>
            </a:r>
            <a:r>
              <a:rPr lang="de-AT" dirty="0" err="1" smtClean="0"/>
              <a:t>cooperation</a:t>
            </a:r>
            <a:endParaRPr lang="de-AT" dirty="0" smtClean="0"/>
          </a:p>
          <a:p>
            <a:pPr lvl="2"/>
            <a:r>
              <a:rPr lang="de-AT" dirty="0" smtClean="0"/>
              <a:t>e.g. </a:t>
            </a:r>
            <a:r>
              <a:rPr lang="de-AT" dirty="0" err="1" smtClean="0"/>
              <a:t>Interreg</a:t>
            </a:r>
            <a:r>
              <a:rPr lang="de-AT" dirty="0" smtClean="0"/>
              <a:t> Europe, ESPON</a:t>
            </a:r>
          </a:p>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13</a:t>
            </a:fld>
            <a:endParaRPr lang="de-AT"/>
          </a:p>
        </p:txBody>
      </p:sp>
    </p:spTree>
    <p:extLst>
      <p:ext uri="{BB962C8B-B14F-4D97-AF65-F5344CB8AC3E}">
        <p14:creationId xmlns:p14="http://schemas.microsoft.com/office/powerpoint/2010/main" val="32297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Focus on 11 investment priorities</a:t>
            </a:r>
          </a:p>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14</a:t>
            </a:fld>
            <a:endParaRPr lang="de-AT"/>
          </a:p>
        </p:txBody>
      </p:sp>
    </p:spTree>
    <p:extLst>
      <p:ext uri="{BB962C8B-B14F-4D97-AF65-F5344CB8AC3E}">
        <p14:creationId xmlns:p14="http://schemas.microsoft.com/office/powerpoint/2010/main" val="175305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Type </a:t>
            </a:r>
            <a:r>
              <a:rPr lang="de-AT" dirty="0" err="1" smtClean="0"/>
              <a:t>of</a:t>
            </a:r>
            <a:r>
              <a:rPr lang="de-AT" dirty="0" smtClean="0"/>
              <a:t> </a:t>
            </a:r>
            <a:r>
              <a:rPr lang="de-AT" dirty="0" err="1" smtClean="0"/>
              <a:t>organisation</a:t>
            </a:r>
            <a:r>
              <a:rPr lang="de-AT" baseline="0" dirty="0" smtClean="0"/>
              <a:t> (</a:t>
            </a:r>
            <a:r>
              <a:rPr lang="de-AT" baseline="0" dirty="0" err="1" smtClean="0"/>
              <a:t>eligible</a:t>
            </a:r>
            <a:r>
              <a:rPr lang="de-AT" baseline="0" dirty="0" smtClean="0"/>
              <a:t>): </a:t>
            </a:r>
            <a:r>
              <a:rPr lang="en-US" dirty="0" smtClean="0">
                <a:effectLst/>
              </a:rPr>
              <a:t/>
            </a:r>
            <a:br>
              <a:rPr lang="en-US" dirty="0" smtClean="0">
                <a:effectLst/>
              </a:rPr>
            </a:br>
            <a:r>
              <a:rPr lang="en-US" dirty="0" smtClean="0">
                <a:effectLst/>
              </a:rPr>
              <a:t>Education and Training </a:t>
            </a:r>
            <a:r>
              <a:rPr lang="en-US" dirty="0" err="1" smtClean="0">
                <a:effectLst/>
              </a:rPr>
              <a:t>Centres</a:t>
            </a:r>
            <a:r>
              <a:rPr lang="en-US" dirty="0" smtClean="0">
                <a:effectLst/>
              </a:rPr>
              <a:t>, Federal State / Region / City / Municipality / Local Authority, Research Institution, Lobby Group / Professional Association / Trade Union, Small and Medium Sized Enterprises, SMEs (between 10 and 249 employees), Microenterprises (fewer than 10 employees), NGO / NPO, National Government, University, Enterprise (more than 250 employees or not defined), Association, Public Services, Other</a:t>
            </a:r>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16</a:t>
            </a:fld>
            <a:endParaRPr lang="de-AT"/>
          </a:p>
        </p:txBody>
      </p:sp>
    </p:spTree>
    <p:extLst>
      <p:ext uri="{BB962C8B-B14F-4D97-AF65-F5344CB8AC3E}">
        <p14:creationId xmlns:p14="http://schemas.microsoft.com/office/powerpoint/2010/main" val="402464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hlinkClick r:id="rId3"/>
              </a:rPr>
              <a:t>https://ec.europa.eu/programmes/erasmus-plus/about/who-can-take-part_en</a:t>
            </a:r>
            <a:endParaRPr lang="de-AT" sz="1200" b="0" i="0" kern="1200" dirty="0" smtClean="0">
              <a:solidFill>
                <a:schemeClr val="tx1"/>
              </a:solidFill>
              <a:effectLst/>
              <a:latin typeface="+mn-lt"/>
              <a:ea typeface="+mn-ea"/>
              <a:cs typeface="+mn-cs"/>
            </a:endParaRPr>
          </a:p>
          <a:p>
            <a:endParaRPr lang="de-AT" sz="1200" b="0" i="0" kern="1200" dirty="0" smtClean="0">
              <a:solidFill>
                <a:schemeClr val="tx1"/>
              </a:solidFill>
              <a:effectLst/>
              <a:latin typeface="+mn-lt"/>
              <a:ea typeface="+mn-ea"/>
              <a:cs typeface="+mn-cs"/>
            </a:endParaRPr>
          </a:p>
          <a:p>
            <a:r>
              <a:rPr lang="de-AT" sz="1200" b="0" i="0" kern="1200" dirty="0" smtClean="0">
                <a:solidFill>
                  <a:schemeClr val="tx1"/>
                </a:solidFill>
                <a:effectLst/>
                <a:latin typeface="+mn-lt"/>
                <a:ea typeface="+mn-ea"/>
                <a:cs typeface="+mn-cs"/>
              </a:rPr>
              <a:t>EU Member States</a:t>
            </a:r>
            <a:r>
              <a:rPr lang="de-AT" dirty="0" smtClean="0"/>
              <a:t/>
            </a:r>
            <a:br>
              <a:rPr lang="de-AT" dirty="0" smtClean="0"/>
            </a:br>
            <a:r>
              <a:rPr lang="de-AT" sz="1200" b="0" i="0" kern="1200" dirty="0" err="1" smtClean="0">
                <a:solidFill>
                  <a:schemeClr val="tx1"/>
                </a:solidFill>
                <a:effectLst/>
                <a:latin typeface="+mn-lt"/>
                <a:ea typeface="+mn-ea"/>
                <a:cs typeface="+mn-cs"/>
              </a:rPr>
              <a:t>Iceland</a:t>
            </a:r>
            <a:r>
              <a:rPr lang="de-AT" sz="1200" b="0" i="0" kern="1200" dirty="0" smtClean="0">
                <a:solidFill>
                  <a:schemeClr val="tx1"/>
                </a:solidFill>
                <a:effectLst/>
                <a:latin typeface="+mn-lt"/>
                <a:ea typeface="+mn-ea"/>
                <a:cs typeface="+mn-cs"/>
              </a:rPr>
              <a:t> / </a:t>
            </a:r>
            <a:r>
              <a:rPr lang="de-AT" sz="1200" b="0" i="0" kern="1200" dirty="0" err="1" smtClean="0">
                <a:solidFill>
                  <a:schemeClr val="tx1"/>
                </a:solidFill>
                <a:effectLst/>
                <a:latin typeface="+mn-lt"/>
                <a:ea typeface="+mn-ea"/>
                <a:cs typeface="+mn-cs"/>
              </a:rPr>
              <a:t>Ísland</a:t>
            </a:r>
            <a:r>
              <a:rPr lang="de-AT" dirty="0" smtClean="0"/>
              <a:t/>
            </a:r>
            <a:br>
              <a:rPr lang="de-AT" dirty="0" smtClean="0"/>
            </a:br>
            <a:r>
              <a:rPr lang="de-AT" sz="1200" b="0" i="0" kern="1200" dirty="0" smtClean="0">
                <a:solidFill>
                  <a:schemeClr val="tx1"/>
                </a:solidFill>
                <a:effectLst/>
                <a:latin typeface="+mn-lt"/>
                <a:ea typeface="+mn-ea"/>
                <a:cs typeface="+mn-cs"/>
              </a:rPr>
              <a:t>Liechtenstein</a:t>
            </a:r>
            <a:r>
              <a:rPr lang="de-AT" dirty="0" smtClean="0"/>
              <a:t/>
            </a:r>
            <a:br>
              <a:rPr lang="de-AT" dirty="0" smtClean="0"/>
            </a:br>
            <a:r>
              <a:rPr lang="de-AT" sz="1200" b="0" i="0" kern="1200" dirty="0" smtClean="0">
                <a:solidFill>
                  <a:schemeClr val="tx1"/>
                </a:solidFill>
                <a:effectLst/>
                <a:latin typeface="+mn-lt"/>
                <a:ea typeface="+mn-ea"/>
                <a:cs typeface="+mn-cs"/>
              </a:rPr>
              <a:t>North </a:t>
            </a:r>
            <a:r>
              <a:rPr lang="de-AT" sz="1200" b="0" i="0" kern="1200" dirty="0" err="1" smtClean="0">
                <a:solidFill>
                  <a:schemeClr val="tx1"/>
                </a:solidFill>
                <a:effectLst/>
                <a:latin typeface="+mn-lt"/>
                <a:ea typeface="+mn-ea"/>
                <a:cs typeface="+mn-cs"/>
              </a:rPr>
              <a:t>Macedonia</a:t>
            </a:r>
            <a:r>
              <a:rPr lang="de-AT" sz="1200" b="0" i="0" kern="1200" dirty="0" smtClean="0">
                <a:solidFill>
                  <a:schemeClr val="tx1"/>
                </a:solidFill>
                <a:effectLst/>
                <a:latin typeface="+mn-lt"/>
                <a:ea typeface="+mn-ea"/>
                <a:cs typeface="+mn-cs"/>
              </a:rPr>
              <a:t> / </a:t>
            </a:r>
            <a:r>
              <a:rPr lang="az-Cyrl-AZ" sz="1200" b="0" i="0" kern="1200" dirty="0" smtClean="0">
                <a:solidFill>
                  <a:schemeClr val="tx1"/>
                </a:solidFill>
                <a:effectLst/>
                <a:latin typeface="+mn-lt"/>
                <a:ea typeface="+mn-ea"/>
                <a:cs typeface="+mn-cs"/>
              </a:rPr>
              <a:t>Северна Македонија</a:t>
            </a:r>
            <a:r>
              <a:rPr lang="az-Cyrl-AZ" dirty="0" smtClean="0"/>
              <a:t/>
            </a:r>
            <a:br>
              <a:rPr lang="az-Cyrl-AZ" dirty="0" smtClean="0"/>
            </a:br>
            <a:r>
              <a:rPr lang="de-AT" sz="1200" b="0" i="0" kern="1200" dirty="0" err="1" smtClean="0">
                <a:solidFill>
                  <a:schemeClr val="tx1"/>
                </a:solidFill>
                <a:effectLst/>
                <a:latin typeface="+mn-lt"/>
                <a:ea typeface="+mn-ea"/>
                <a:cs typeface="+mn-cs"/>
              </a:rPr>
              <a:t>Norway</a:t>
            </a:r>
            <a:r>
              <a:rPr lang="de-AT" sz="1200" b="0" i="0" kern="1200" dirty="0" smtClean="0">
                <a:solidFill>
                  <a:schemeClr val="tx1"/>
                </a:solidFill>
                <a:effectLst/>
                <a:latin typeface="+mn-lt"/>
                <a:ea typeface="+mn-ea"/>
                <a:cs typeface="+mn-cs"/>
              </a:rPr>
              <a:t> / </a:t>
            </a:r>
            <a:r>
              <a:rPr lang="de-AT" sz="1200" b="0" i="0" kern="1200" dirty="0" err="1" smtClean="0">
                <a:solidFill>
                  <a:schemeClr val="tx1"/>
                </a:solidFill>
                <a:effectLst/>
                <a:latin typeface="+mn-lt"/>
                <a:ea typeface="+mn-ea"/>
                <a:cs typeface="+mn-cs"/>
              </a:rPr>
              <a:t>Norge</a:t>
            </a:r>
            <a:r>
              <a:rPr lang="de-AT" dirty="0" smtClean="0"/>
              <a:t/>
            </a:r>
            <a:br>
              <a:rPr lang="de-AT" dirty="0" smtClean="0"/>
            </a:br>
            <a:r>
              <a:rPr lang="de-AT" sz="1200" b="0" i="0" kern="1200" dirty="0" smtClean="0">
                <a:solidFill>
                  <a:schemeClr val="tx1"/>
                </a:solidFill>
                <a:effectLst/>
                <a:latin typeface="+mn-lt"/>
                <a:ea typeface="+mn-ea"/>
                <a:cs typeface="+mn-cs"/>
              </a:rPr>
              <a:t>Turkey / </a:t>
            </a:r>
            <a:r>
              <a:rPr lang="de-AT" sz="1200" b="0" i="0" kern="1200" dirty="0" err="1" smtClean="0">
                <a:solidFill>
                  <a:schemeClr val="tx1"/>
                </a:solidFill>
                <a:effectLst/>
                <a:latin typeface="+mn-lt"/>
                <a:ea typeface="+mn-ea"/>
                <a:cs typeface="+mn-cs"/>
              </a:rPr>
              <a:t>Türkiye</a:t>
            </a:r>
            <a:endParaRPr lang="en-US" dirty="0" smtClean="0"/>
          </a:p>
          <a:p>
            <a:endParaRPr lang="en-US" dirty="0" smtClean="0"/>
          </a:p>
          <a:p>
            <a:r>
              <a:rPr lang="en-US" dirty="0" smtClean="0"/>
              <a:t>Education and Training </a:t>
            </a:r>
            <a:r>
              <a:rPr lang="en-US" dirty="0" err="1" smtClean="0"/>
              <a:t>Centres</a:t>
            </a:r>
            <a:r>
              <a:rPr lang="en-US" dirty="0" smtClean="0"/>
              <a:t>, Federal State / Region / City / Municipality / Local Authority, Research Institution, Lobby Group / Professional Association / Trade Union, Small and Medium Sized Enterprises, SMEs (between 10 and 249 employees), Microenterprises (fewer than 10 employees), NGO / NPO, Start Up Company, University, Enterprise (more than 250 employees or not defined), Association, Public Services, Other</a:t>
            </a:r>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29</a:t>
            </a:fld>
            <a:endParaRPr lang="de-AT"/>
          </a:p>
        </p:txBody>
      </p:sp>
    </p:spTree>
    <p:extLst>
      <p:ext uri="{BB962C8B-B14F-4D97-AF65-F5344CB8AC3E}">
        <p14:creationId xmlns:p14="http://schemas.microsoft.com/office/powerpoint/2010/main" val="79612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3 </a:t>
            </a:r>
            <a:r>
              <a:rPr lang="de-AT" dirty="0" err="1" smtClean="0"/>
              <a:t>pillars</a:t>
            </a:r>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46</a:t>
            </a:fld>
            <a:endParaRPr lang="de-AT"/>
          </a:p>
        </p:txBody>
      </p:sp>
    </p:spTree>
    <p:extLst>
      <p:ext uri="{BB962C8B-B14F-4D97-AF65-F5344CB8AC3E}">
        <p14:creationId xmlns:p14="http://schemas.microsoft.com/office/powerpoint/2010/main" val="173865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C5DD1D6-CF96-491B-9B98-D36B301BC308}" type="slidenum">
              <a:rPr lang="de-AT" smtClean="0"/>
              <a:t>68</a:t>
            </a:fld>
            <a:endParaRPr lang="de-AT"/>
          </a:p>
        </p:txBody>
      </p:sp>
    </p:spTree>
    <p:extLst>
      <p:ext uri="{BB962C8B-B14F-4D97-AF65-F5344CB8AC3E}">
        <p14:creationId xmlns:p14="http://schemas.microsoft.com/office/powerpoint/2010/main" val="3735141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Picture 14" descr="Sample X.jpg"/>
          <p:cNvPicPr>
            <a:picLocks noChangeAspect="1"/>
          </p:cNvPicPr>
          <p:nvPr userDrawn="1"/>
        </p:nvPicPr>
        <p:blipFill>
          <a:blip r:embed="rId2" cstate="print"/>
          <a:stretch>
            <a:fillRect/>
          </a:stretch>
        </p:blipFill>
        <p:spPr>
          <a:xfrm>
            <a:off x="0" y="2880024"/>
            <a:ext cx="12192000" cy="3977976"/>
          </a:xfrm>
          <a:prstGeom prst="rect">
            <a:avLst/>
          </a:prstGeom>
        </p:spPr>
      </p:pic>
      <p:sp>
        <p:nvSpPr>
          <p:cNvPr id="2" name="Titel 1"/>
          <p:cNvSpPr>
            <a:spLocks noGrp="1"/>
          </p:cNvSpPr>
          <p:nvPr>
            <p:ph type="ctrTitle"/>
          </p:nvPr>
        </p:nvSpPr>
        <p:spPr>
          <a:xfrm>
            <a:off x="681925" y="1269226"/>
            <a:ext cx="10828149" cy="909942"/>
          </a:xfrm>
        </p:spPr>
        <p:txBody>
          <a:bodyPr anchor="b">
            <a:normAutofit/>
          </a:bodyPr>
          <a:lstStyle>
            <a:lvl1pPr algn="l">
              <a:defRPr sz="3600">
                <a:solidFill>
                  <a:srgbClr val="003366"/>
                </a:solidFill>
              </a:defRPr>
            </a:lvl1pPr>
          </a:lstStyle>
          <a:p>
            <a:r>
              <a:rPr lang="de-DE" dirty="0" smtClean="0"/>
              <a:t>Titelmasterformat durch Klicken bearbeiten</a:t>
            </a:r>
            <a:endParaRPr lang="de-AT" dirty="0"/>
          </a:p>
        </p:txBody>
      </p:sp>
      <p:sp>
        <p:nvSpPr>
          <p:cNvPr id="3" name="Untertitel 2"/>
          <p:cNvSpPr>
            <a:spLocks noGrp="1"/>
          </p:cNvSpPr>
          <p:nvPr>
            <p:ph type="subTitle" idx="1"/>
          </p:nvPr>
        </p:nvSpPr>
        <p:spPr>
          <a:xfrm>
            <a:off x="7898968" y="2352777"/>
            <a:ext cx="3182319" cy="1655762"/>
          </a:xfrm>
        </p:spPr>
        <p:txBody>
          <a:bodyPr>
            <a:normAutofit/>
          </a:bodyPr>
          <a:lstStyle>
            <a:lvl1pPr marL="0" indent="0" algn="r">
              <a:buNone/>
              <a:defRPr sz="1400">
                <a:solidFill>
                  <a:srgbClr val="0033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AT" dirty="0"/>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958" y="464145"/>
            <a:ext cx="1439998" cy="493781"/>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79404" y="464145"/>
            <a:ext cx="1784872" cy="524729"/>
          </a:xfrm>
          <a:prstGeom prst="rect">
            <a:avLst/>
          </a:prstGeom>
        </p:spPr>
      </p:pic>
      <p:pic>
        <p:nvPicPr>
          <p:cNvPr id="12" name="Grafik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88724" y="386655"/>
            <a:ext cx="1732722" cy="708962"/>
          </a:xfrm>
          <a:prstGeom prst="rect">
            <a:avLst/>
          </a:prstGeom>
        </p:spPr>
      </p:pic>
      <p:pic>
        <p:nvPicPr>
          <p:cNvPr id="13" name="Grafik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45893" y="464145"/>
            <a:ext cx="835394" cy="647460"/>
          </a:xfrm>
          <a:prstGeom prst="rect">
            <a:avLst/>
          </a:prstGeom>
        </p:spPr>
      </p:pic>
    </p:spTree>
    <p:extLst>
      <p:ext uri="{BB962C8B-B14F-4D97-AF65-F5344CB8AC3E}">
        <p14:creationId xmlns:p14="http://schemas.microsoft.com/office/powerpoint/2010/main" val="40371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1323975"/>
            <a:ext cx="3932237" cy="1600200"/>
          </a:xfrm>
        </p:spPr>
        <p:txBody>
          <a:bodyPr anchor="b"/>
          <a:lstStyle>
            <a:lvl1pPr>
              <a:defRPr sz="3200"/>
            </a:lvl1pPr>
          </a:lstStyle>
          <a:p>
            <a:r>
              <a:rPr lang="de-DE" smtClean="0"/>
              <a:t>Titelmasterformat durch Klicken bearbeiten</a:t>
            </a:r>
            <a:endParaRPr lang="de-AT"/>
          </a:p>
        </p:txBody>
      </p:sp>
      <p:sp>
        <p:nvSpPr>
          <p:cNvPr id="3" name="Inhaltsplatzhalter 2"/>
          <p:cNvSpPr>
            <a:spLocks noGrp="1"/>
          </p:cNvSpPr>
          <p:nvPr>
            <p:ph idx="1"/>
          </p:nvPr>
        </p:nvSpPr>
        <p:spPr>
          <a:xfrm>
            <a:off x="5183188" y="18542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839788" y="292417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Tree>
    <p:extLst>
      <p:ext uri="{BB962C8B-B14F-4D97-AF65-F5344CB8AC3E}">
        <p14:creationId xmlns:p14="http://schemas.microsoft.com/office/powerpoint/2010/main" val="321746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Grafik 7"/>
          <p:cNvPicPr>
            <a:picLocks noChangeAspect="1"/>
          </p:cNvPicPr>
          <p:nvPr userDrawn="1"/>
        </p:nvPicPr>
        <p:blipFill rotWithShape="1">
          <a:blip r:embed="rId2">
            <a:extLst>
              <a:ext uri="{28A0092B-C50C-407E-A947-70E740481C1C}">
                <a14:useLocalDpi xmlns:a14="http://schemas.microsoft.com/office/drawing/2010/main" val="0"/>
              </a:ext>
            </a:extLst>
          </a:blip>
          <a:srcRect r="24712" b="65791"/>
          <a:stretch/>
        </p:blipFill>
        <p:spPr>
          <a:xfrm>
            <a:off x="3012895" y="5158266"/>
            <a:ext cx="9179105" cy="1699734"/>
          </a:xfrm>
          <a:prstGeom prst="rect">
            <a:avLst/>
          </a:prstGeom>
        </p:spPr>
      </p:pic>
      <p:sp>
        <p:nvSpPr>
          <p:cNvPr id="2" name="Titel 1"/>
          <p:cNvSpPr>
            <a:spLocks noGrp="1"/>
          </p:cNvSpPr>
          <p:nvPr>
            <p:ph type="title"/>
          </p:nvPr>
        </p:nvSpPr>
        <p:spPr>
          <a:xfrm>
            <a:off x="839788" y="1314450"/>
            <a:ext cx="3932237" cy="1600200"/>
          </a:xfrm>
        </p:spPr>
        <p:txBody>
          <a:bodyPr anchor="b"/>
          <a:lstStyle>
            <a:lvl1pPr>
              <a:defRPr sz="3200"/>
            </a:lvl1pPr>
          </a:lstStyle>
          <a:p>
            <a:r>
              <a:rPr lang="de-DE" smtClean="0"/>
              <a:t>Titelmasterformat durch Klicken bearbeiten</a:t>
            </a:r>
            <a:endParaRPr lang="de-AT"/>
          </a:p>
        </p:txBody>
      </p:sp>
      <p:sp>
        <p:nvSpPr>
          <p:cNvPr id="3" name="Bildplatzhalter 2"/>
          <p:cNvSpPr>
            <a:spLocks noGrp="1"/>
          </p:cNvSpPr>
          <p:nvPr>
            <p:ph type="pic" idx="1"/>
          </p:nvPr>
        </p:nvSpPr>
        <p:spPr>
          <a:xfrm>
            <a:off x="5183188" y="184467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91465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Tree>
    <p:extLst>
      <p:ext uri="{BB962C8B-B14F-4D97-AF65-F5344CB8AC3E}">
        <p14:creationId xmlns:p14="http://schemas.microsoft.com/office/powerpoint/2010/main" val="295121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11" name="Grafik 10"/>
          <p:cNvPicPr>
            <a:picLocks noChangeAspect="1"/>
          </p:cNvPicPr>
          <p:nvPr userDrawn="1"/>
        </p:nvPicPr>
        <p:blipFill rotWithShape="1">
          <a:blip r:embed="rId2">
            <a:extLst>
              <a:ext uri="{28A0092B-C50C-407E-A947-70E740481C1C}">
                <a14:useLocalDpi xmlns:a14="http://schemas.microsoft.com/office/drawing/2010/main" val="0"/>
              </a:ext>
            </a:extLst>
          </a:blip>
          <a:srcRect r="24621" b="65600"/>
          <a:stretch/>
        </p:blipFill>
        <p:spPr>
          <a:xfrm>
            <a:off x="3012895" y="5158266"/>
            <a:ext cx="9190189" cy="1709259"/>
          </a:xfrm>
          <a:prstGeom prst="rect">
            <a:avLst/>
          </a:prstGeom>
        </p:spPr>
      </p:pic>
      <p:sp>
        <p:nvSpPr>
          <p:cNvPr id="2" name="Titel 1"/>
          <p:cNvSpPr>
            <a:spLocks noGrp="1"/>
          </p:cNvSpPr>
          <p:nvPr>
            <p:ph type="title"/>
          </p:nvPr>
        </p:nvSpPr>
        <p:spPr>
          <a:xfrm>
            <a:off x="838200" y="1047049"/>
            <a:ext cx="10515600" cy="1325563"/>
          </a:xfrm>
        </p:spPr>
        <p:txBody>
          <a:bodyPr>
            <a:normAutofit/>
          </a:bodyPr>
          <a:lstStyle>
            <a:lvl1pPr>
              <a:defRPr sz="3600">
                <a:solidFill>
                  <a:srgbClr val="003366"/>
                </a:solidFill>
              </a:defRPr>
            </a:lvl1pPr>
          </a:lstStyle>
          <a:p>
            <a:r>
              <a:rPr lang="de-DE" dirty="0" smtClean="0"/>
              <a:t>Titelmasterformat durch Klicken bearbeiten</a:t>
            </a:r>
            <a:endParaRPr lang="de-AT" dirty="0"/>
          </a:p>
        </p:txBody>
      </p:sp>
      <p:sp>
        <p:nvSpPr>
          <p:cNvPr id="3" name="Inhaltsplatzhalter 2"/>
          <p:cNvSpPr>
            <a:spLocks noGrp="1"/>
          </p:cNvSpPr>
          <p:nvPr>
            <p:ph idx="1"/>
          </p:nvPr>
        </p:nvSpPr>
        <p:spPr>
          <a:xfrm>
            <a:off x="838200" y="2414560"/>
            <a:ext cx="10515600" cy="4351338"/>
          </a:xfrm>
        </p:spPr>
        <p:txBody>
          <a:bodyPr/>
          <a:lstStyle>
            <a:lvl1pPr marL="228600" indent="-228600">
              <a:buClr>
                <a:schemeClr val="accent2"/>
              </a:buClr>
              <a:buFont typeface="Wingdings" panose="05000000000000000000" pitchFamily="2" charset="2"/>
              <a:buChar char="§"/>
              <a:defRPr>
                <a:latin typeface="+mj-lt"/>
              </a:defRPr>
            </a:lvl1pPr>
            <a:lvl2pPr marL="685800" indent="-228600">
              <a:buClr>
                <a:schemeClr val="accent2"/>
              </a:buClr>
              <a:buFont typeface="Wingdings" panose="05000000000000000000" pitchFamily="2" charset="2"/>
              <a:buChar char="§"/>
              <a:defRPr>
                <a:latin typeface="+mj-lt"/>
              </a:defRPr>
            </a:lvl2pPr>
            <a:lvl3pPr marL="1143000" indent="-228600">
              <a:buClr>
                <a:schemeClr val="accent2"/>
              </a:buClr>
              <a:buFont typeface="Wingdings" panose="05000000000000000000" pitchFamily="2" charset="2"/>
              <a:buChar char="§"/>
              <a:defRPr>
                <a:latin typeface="+mj-lt"/>
              </a:defRPr>
            </a:lvl3pPr>
            <a:lvl4pPr marL="1600200" indent="-228600">
              <a:buClr>
                <a:schemeClr val="accent2"/>
              </a:buClr>
              <a:buFont typeface="Wingdings" panose="05000000000000000000" pitchFamily="2" charset="2"/>
              <a:buChar char="§"/>
              <a:defRPr>
                <a:latin typeface="+mj-lt"/>
              </a:defRPr>
            </a:lvl4pPr>
            <a:lvl5pPr marL="2057400" indent="-228600">
              <a:buClr>
                <a:schemeClr val="accent2"/>
              </a:buClr>
              <a:buFont typeface="Wingdings" panose="05000000000000000000" pitchFamily="2" charset="2"/>
              <a:buChar char="§"/>
              <a:defRPr>
                <a:latin typeface="+mj-lt"/>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958" y="464145"/>
            <a:ext cx="1439998" cy="493781"/>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79404" y="464145"/>
            <a:ext cx="1784872" cy="524729"/>
          </a:xfrm>
          <a:prstGeom prst="rect">
            <a:avLst/>
          </a:prstGeom>
        </p:spPr>
      </p:pic>
      <p:pic>
        <p:nvPicPr>
          <p:cNvPr id="9" name="Grafik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88724" y="386655"/>
            <a:ext cx="1732722" cy="708962"/>
          </a:xfrm>
          <a:prstGeom prst="rect">
            <a:avLst/>
          </a:prstGeom>
        </p:spPr>
      </p:pic>
      <p:pic>
        <p:nvPicPr>
          <p:cNvPr id="10" name="Grafik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45893" y="464145"/>
            <a:ext cx="835394" cy="647460"/>
          </a:xfrm>
          <a:prstGeom prst="rect">
            <a:avLst/>
          </a:prstGeom>
        </p:spPr>
      </p:pic>
    </p:spTree>
    <p:extLst>
      <p:ext uri="{BB962C8B-B14F-4D97-AF65-F5344CB8AC3E}">
        <p14:creationId xmlns:p14="http://schemas.microsoft.com/office/powerpoint/2010/main" val="70110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2923945"/>
            <a:ext cx="10515600" cy="1325563"/>
          </a:xfrm>
        </p:spPr>
        <p:txBody>
          <a:bodyPr/>
          <a:lstStyle>
            <a:lvl1pPr algn="ctr">
              <a:defRPr>
                <a:solidFill>
                  <a:srgbClr val="FF9900"/>
                </a:solidFill>
              </a:defRPr>
            </a:lvl1pPr>
          </a:lstStyle>
          <a:p>
            <a:r>
              <a:rPr lang="de-DE" smtClean="0"/>
              <a:t>Titelmasterformat durch Klicken bearbeiten</a:t>
            </a:r>
            <a:endParaRPr lang="de-AT"/>
          </a:p>
        </p:txBody>
      </p:sp>
      <p:pic>
        <p:nvPicPr>
          <p:cNvPr id="3" name="Grafik 2"/>
          <p:cNvPicPr>
            <a:picLocks noChangeAspect="1"/>
          </p:cNvPicPr>
          <p:nvPr userDrawn="1"/>
        </p:nvPicPr>
        <p:blipFill rotWithShape="1">
          <a:blip r:embed="rId2">
            <a:extLst>
              <a:ext uri="{28A0092B-C50C-407E-A947-70E740481C1C}">
                <a14:useLocalDpi xmlns:a14="http://schemas.microsoft.com/office/drawing/2010/main" val="0"/>
              </a:ext>
            </a:extLst>
          </a:blip>
          <a:srcRect r="24621" b="65600"/>
          <a:stretch/>
        </p:blipFill>
        <p:spPr>
          <a:xfrm>
            <a:off x="3012895" y="5158266"/>
            <a:ext cx="9190189" cy="1709259"/>
          </a:xfrm>
          <a:prstGeom prst="rect">
            <a:avLst/>
          </a:prstGeom>
        </p:spPr>
      </p:pic>
    </p:spTree>
    <p:extLst>
      <p:ext uri="{BB962C8B-B14F-4D97-AF65-F5344CB8AC3E}">
        <p14:creationId xmlns:p14="http://schemas.microsoft.com/office/powerpoint/2010/main" val="2606260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2923945"/>
            <a:ext cx="10515600" cy="1325563"/>
          </a:xfrm>
        </p:spPr>
        <p:txBody>
          <a:bodyPr/>
          <a:lstStyle>
            <a:lvl1pPr algn="ctr">
              <a:defRPr>
                <a:solidFill>
                  <a:schemeClr val="accent1">
                    <a:lumMod val="50000"/>
                  </a:schemeClr>
                </a:solidFill>
              </a:defRPr>
            </a:lvl1pPr>
          </a:lstStyle>
          <a:p>
            <a:r>
              <a:rPr lang="de-DE" dirty="0" smtClean="0"/>
              <a:t>Titelmasterformat durch Klicken bearbeiten</a:t>
            </a:r>
            <a:endParaRPr lang="de-AT" dirty="0"/>
          </a:p>
        </p:txBody>
      </p:sp>
      <p:pic>
        <p:nvPicPr>
          <p:cNvPr id="3" name="Grafik 2"/>
          <p:cNvPicPr>
            <a:picLocks noChangeAspect="1"/>
          </p:cNvPicPr>
          <p:nvPr userDrawn="1"/>
        </p:nvPicPr>
        <p:blipFill rotWithShape="1">
          <a:blip r:embed="rId2">
            <a:extLst>
              <a:ext uri="{28A0092B-C50C-407E-A947-70E740481C1C}">
                <a14:useLocalDpi xmlns:a14="http://schemas.microsoft.com/office/drawing/2010/main" val="0"/>
              </a:ext>
            </a:extLst>
          </a:blip>
          <a:srcRect r="24621" b="65600"/>
          <a:stretch/>
        </p:blipFill>
        <p:spPr>
          <a:xfrm>
            <a:off x="3012895" y="5158266"/>
            <a:ext cx="9190189" cy="1709259"/>
          </a:xfrm>
          <a:prstGeom prst="rect">
            <a:avLst/>
          </a:prstGeom>
        </p:spPr>
      </p:pic>
    </p:spTree>
    <p:extLst>
      <p:ext uri="{BB962C8B-B14F-4D97-AF65-F5344CB8AC3E}">
        <p14:creationId xmlns:p14="http://schemas.microsoft.com/office/powerpoint/2010/main" val="1329635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049"/>
            <a:ext cx="10515600" cy="1325563"/>
          </a:xfrm>
        </p:spPr>
        <p:txBody>
          <a:bodyPr>
            <a:normAutofit/>
          </a:bodyPr>
          <a:lstStyle>
            <a:lvl1pPr>
              <a:defRPr sz="3600">
                <a:solidFill>
                  <a:srgbClr val="003366"/>
                </a:solidFill>
              </a:defRPr>
            </a:lvl1pPr>
          </a:lstStyle>
          <a:p>
            <a:r>
              <a:rPr lang="de-DE" dirty="0" smtClean="0"/>
              <a:t>Titelmasterformat durch Klicken bearbeiten</a:t>
            </a:r>
            <a:endParaRPr lang="de-AT" dirty="0"/>
          </a:p>
        </p:txBody>
      </p:sp>
      <p:sp>
        <p:nvSpPr>
          <p:cNvPr id="3" name="Inhaltsplatzhalter 2"/>
          <p:cNvSpPr>
            <a:spLocks noGrp="1"/>
          </p:cNvSpPr>
          <p:nvPr>
            <p:ph idx="1"/>
          </p:nvPr>
        </p:nvSpPr>
        <p:spPr>
          <a:xfrm>
            <a:off x="838200" y="2414560"/>
            <a:ext cx="10515600" cy="4351338"/>
          </a:xfrm>
        </p:spPr>
        <p:txBody>
          <a:bodyPr/>
          <a:lstStyle>
            <a:lvl1pPr marL="228600" indent="-228600">
              <a:buClr>
                <a:schemeClr val="accent2"/>
              </a:buClr>
              <a:buFont typeface="Wingdings" panose="05000000000000000000" pitchFamily="2" charset="2"/>
              <a:buChar char="§"/>
              <a:defRPr>
                <a:latin typeface="+mj-lt"/>
              </a:defRPr>
            </a:lvl1pPr>
            <a:lvl2pPr marL="685800" indent="-228600">
              <a:buClr>
                <a:schemeClr val="accent2"/>
              </a:buClr>
              <a:buFont typeface="Wingdings" panose="05000000000000000000" pitchFamily="2" charset="2"/>
              <a:buChar char="§"/>
              <a:defRPr>
                <a:latin typeface="+mj-lt"/>
              </a:defRPr>
            </a:lvl2pPr>
            <a:lvl3pPr marL="1143000" indent="-228600">
              <a:buClr>
                <a:schemeClr val="accent2"/>
              </a:buClr>
              <a:buFont typeface="Wingdings" panose="05000000000000000000" pitchFamily="2" charset="2"/>
              <a:buChar char="§"/>
              <a:defRPr>
                <a:latin typeface="+mj-lt"/>
              </a:defRPr>
            </a:lvl3pPr>
            <a:lvl4pPr marL="1600200" indent="-228600">
              <a:buClr>
                <a:schemeClr val="accent2"/>
              </a:buClr>
              <a:buFont typeface="Wingdings" panose="05000000000000000000" pitchFamily="2" charset="2"/>
              <a:buChar char="§"/>
              <a:defRPr>
                <a:latin typeface="+mj-lt"/>
              </a:defRPr>
            </a:lvl4pPr>
            <a:lvl5pPr marL="2057400" indent="-228600">
              <a:buClr>
                <a:schemeClr val="accent2"/>
              </a:buClr>
              <a:buFont typeface="Wingdings" panose="05000000000000000000" pitchFamily="2" charset="2"/>
              <a:buChar char="§"/>
              <a:defRPr>
                <a:latin typeface="+mj-lt"/>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958" y="464145"/>
            <a:ext cx="1439998" cy="493781"/>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9404" y="464145"/>
            <a:ext cx="1784872" cy="524729"/>
          </a:xfrm>
          <a:prstGeom prst="rect">
            <a:avLst/>
          </a:prstGeom>
        </p:spPr>
      </p:pic>
      <p:pic>
        <p:nvPicPr>
          <p:cNvPr id="9" name="Grafik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8724" y="386655"/>
            <a:ext cx="1732722" cy="708962"/>
          </a:xfrm>
          <a:prstGeom prst="rect">
            <a:avLst/>
          </a:prstGeom>
        </p:spPr>
      </p:pic>
      <p:pic>
        <p:nvPicPr>
          <p:cNvPr id="10" name="Grafik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45893" y="464145"/>
            <a:ext cx="835394" cy="647460"/>
          </a:xfrm>
          <a:prstGeom prst="rect">
            <a:avLst/>
          </a:prstGeom>
        </p:spPr>
      </p:pic>
    </p:spTree>
    <p:extLst>
      <p:ext uri="{BB962C8B-B14F-4D97-AF65-F5344CB8AC3E}">
        <p14:creationId xmlns:p14="http://schemas.microsoft.com/office/powerpoint/2010/main" val="58026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Grafik 7"/>
          <p:cNvPicPr>
            <a:picLocks noChangeAspect="1"/>
          </p:cNvPicPr>
          <p:nvPr userDrawn="1"/>
        </p:nvPicPr>
        <p:blipFill rotWithShape="1">
          <a:blip r:embed="rId2">
            <a:extLst>
              <a:ext uri="{28A0092B-C50C-407E-A947-70E740481C1C}">
                <a14:useLocalDpi xmlns:a14="http://schemas.microsoft.com/office/drawing/2010/main" val="0"/>
              </a:ext>
            </a:extLst>
          </a:blip>
          <a:srcRect r="24634" b="65600"/>
          <a:stretch/>
        </p:blipFill>
        <p:spPr>
          <a:xfrm>
            <a:off x="3012895" y="5158266"/>
            <a:ext cx="9188630" cy="1709259"/>
          </a:xfrm>
          <a:prstGeom prst="rect">
            <a:avLst/>
          </a:prstGeom>
        </p:spPr>
      </p:pic>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838200" y="23971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6172200" y="23971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Tree>
    <p:extLst>
      <p:ext uri="{BB962C8B-B14F-4D97-AF65-F5344CB8AC3E}">
        <p14:creationId xmlns:p14="http://schemas.microsoft.com/office/powerpoint/2010/main" val="356646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1022350"/>
            <a:ext cx="10515600" cy="1325563"/>
          </a:xfrm>
        </p:spPr>
        <p:txBody>
          <a:bodyPr>
            <a:normAutofit/>
          </a:bodyPr>
          <a:lstStyle>
            <a:lvl1pPr>
              <a:defRPr sz="3600"/>
            </a:lvl1pPr>
          </a:lstStyle>
          <a:p>
            <a:r>
              <a:rPr lang="de-DE" dirty="0" smtClean="0"/>
              <a:t>Titelmasterformat durch Klicken bearbeiten</a:t>
            </a:r>
            <a:endParaRPr lang="de-AT" dirty="0"/>
          </a:p>
        </p:txBody>
      </p:sp>
      <p:sp>
        <p:nvSpPr>
          <p:cNvPr id="3" name="Textplatzhalter 2"/>
          <p:cNvSpPr>
            <a:spLocks noGrp="1"/>
          </p:cNvSpPr>
          <p:nvPr>
            <p:ph type="body" idx="1"/>
          </p:nvPr>
        </p:nvSpPr>
        <p:spPr>
          <a:xfrm>
            <a:off x="839788" y="22145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3048000"/>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6172200" y="22145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3048000"/>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Tree>
    <p:extLst>
      <p:ext uri="{BB962C8B-B14F-4D97-AF65-F5344CB8AC3E}">
        <p14:creationId xmlns:p14="http://schemas.microsoft.com/office/powerpoint/2010/main" val="33547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45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r="24712" b="65600"/>
          <a:stretch/>
        </p:blipFill>
        <p:spPr>
          <a:xfrm>
            <a:off x="3012895" y="5158266"/>
            <a:ext cx="9179105" cy="1709259"/>
          </a:xfrm>
          <a:prstGeom prst="rect">
            <a:avLst/>
          </a:prstGeom>
        </p:spPr>
      </p:pic>
    </p:spTree>
    <p:extLst>
      <p:ext uri="{BB962C8B-B14F-4D97-AF65-F5344CB8AC3E}">
        <p14:creationId xmlns:p14="http://schemas.microsoft.com/office/powerpoint/2010/main" val="210734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1000556"/>
            <a:ext cx="10515600" cy="1325563"/>
          </a:xfrm>
          <a:prstGeom prst="rect">
            <a:avLst/>
          </a:prstGeom>
        </p:spPr>
        <p:txBody>
          <a:bodyPr vert="horz" lIns="91440" tIns="45720" rIns="91440" bIns="45720" rtlCol="0" anchor="ctr">
            <a:normAutofit/>
          </a:bodyPr>
          <a:lstStyle/>
          <a:p>
            <a:r>
              <a:rPr lang="de-DE" dirty="0" smtClean="0"/>
              <a:t>Titelmasterformat durch Klicken bearbeiten</a:t>
            </a:r>
            <a:endParaRPr lang="de-AT" dirty="0"/>
          </a:p>
        </p:txBody>
      </p:sp>
      <p:sp>
        <p:nvSpPr>
          <p:cNvPr id="3" name="Textplatzhalter 2"/>
          <p:cNvSpPr>
            <a:spLocks noGrp="1"/>
          </p:cNvSpPr>
          <p:nvPr>
            <p:ph type="body" idx="1"/>
          </p:nvPr>
        </p:nvSpPr>
        <p:spPr>
          <a:xfrm>
            <a:off x="838200" y="2306072"/>
            <a:ext cx="10515600" cy="4351338"/>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4958" y="464145"/>
            <a:ext cx="1439998" cy="493781"/>
          </a:xfrm>
          <a:prstGeom prst="rect">
            <a:avLst/>
          </a:prstGeom>
        </p:spPr>
      </p:pic>
      <p:pic>
        <p:nvPicPr>
          <p:cNvPr id="8" name="Grafik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879404" y="464145"/>
            <a:ext cx="1784872" cy="524729"/>
          </a:xfrm>
          <a:prstGeom prst="rect">
            <a:avLst/>
          </a:prstGeom>
        </p:spPr>
      </p:pic>
      <p:pic>
        <p:nvPicPr>
          <p:cNvPr id="9" name="Grafik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088724" y="386655"/>
            <a:ext cx="1732722" cy="708962"/>
          </a:xfrm>
          <a:prstGeom prst="rect">
            <a:avLst/>
          </a:prstGeom>
        </p:spPr>
      </p:pic>
      <p:pic>
        <p:nvPicPr>
          <p:cNvPr id="10" name="Grafik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245893" y="464145"/>
            <a:ext cx="835394" cy="647460"/>
          </a:xfrm>
          <a:prstGeom prst="rect">
            <a:avLst/>
          </a:prstGeom>
        </p:spPr>
      </p:pic>
    </p:spTree>
    <p:extLst>
      <p:ext uri="{BB962C8B-B14F-4D97-AF65-F5344CB8AC3E}">
        <p14:creationId xmlns:p14="http://schemas.microsoft.com/office/powerpoint/2010/main" val="42529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1" r:id="rId5"/>
    <p:sldLayoutId id="2147483652" r:id="rId6"/>
    <p:sldLayoutId id="2147483653" r:id="rId7"/>
    <p:sldLayoutId id="2147483655" r:id="rId8"/>
    <p:sldLayoutId id="2147483660" r:id="rId9"/>
    <p:sldLayoutId id="2147483656" r:id="rId10"/>
    <p:sldLayoutId id="2147483657" r:id="rId11"/>
  </p:sldLayoutIdLst>
  <p:txStyles>
    <p:titleStyle>
      <a:lvl1pPr algn="l" defTabSz="914400" rtl="0" eaLnBrk="1" latinLnBrk="0" hangingPunct="1">
        <a:lnSpc>
          <a:spcPct val="90000"/>
        </a:lnSpc>
        <a:spcBef>
          <a:spcPct val="0"/>
        </a:spcBef>
        <a:buNone/>
        <a:defRPr sz="3600" kern="1200">
          <a:solidFill>
            <a:srgbClr val="00336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enrd.ec.europa.eu/leader-clld/lag-database_en"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ec.europa.eu/esf/main.jsp?catId=45&amp;langId=en"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resti.academy/"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hyperlink" Target="http://www.eurovienna.at/" TargetMode="External"/><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5.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danube-capacitycooperation.eu/" TargetMode="External"/><Relationship Id="rId7" Type="http://schemas.openxmlformats.org/officeDocument/2006/relationships/image" Target="../media/image65.png"/><Relationship Id="rId2" Type="http://schemas.openxmlformats.org/officeDocument/2006/relationships/hyperlink" Target="mailto:Claudia.singer@pa10-danube.eu" TargetMode="Externa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twitter.com/PA10_EUSDR" TargetMode="External"/><Relationship Id="rId4" Type="http://schemas.openxmlformats.org/officeDocument/2006/relationships/hyperlink" Target="http://www.facebook.com/EUSDRPA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1925" y="1428250"/>
            <a:ext cx="10828149" cy="909942"/>
          </a:xfrm>
        </p:spPr>
        <p:txBody>
          <a:bodyPr>
            <a:normAutofit fontScale="90000"/>
          </a:bodyPr>
          <a:lstStyle/>
          <a:p>
            <a:r>
              <a:rPr lang="en-US" sz="1600" dirty="0">
                <a:solidFill>
                  <a:srgbClr val="0E4194"/>
                </a:solidFill>
                <a:ea typeface="MS PGothic" panose="020B0600070205080204" pitchFamily="34" charset="-128"/>
              </a:rPr>
              <a:t>EUSDR Priority Area 10 “Institutional Capacity and Cooperation”</a:t>
            </a:r>
            <a:r>
              <a:rPr lang="de-AT" sz="1600" dirty="0" smtClean="0"/>
              <a:t/>
            </a:r>
            <a:br>
              <a:rPr lang="de-AT" sz="1600" dirty="0" smtClean="0"/>
            </a:br>
            <a:r>
              <a:rPr lang="de-AT" dirty="0" smtClean="0"/>
              <a:t>Webinar:</a:t>
            </a:r>
            <a:r>
              <a:rPr lang="en-US" dirty="0"/>
              <a:t>Funding for civil society and local actors – an overview</a:t>
            </a:r>
            <a:endParaRPr lang="de-AT" dirty="0"/>
          </a:p>
        </p:txBody>
      </p:sp>
      <p:sp>
        <p:nvSpPr>
          <p:cNvPr id="3" name="Untertitel 2"/>
          <p:cNvSpPr>
            <a:spLocks noGrp="1"/>
          </p:cNvSpPr>
          <p:nvPr>
            <p:ph type="subTitle" idx="1"/>
          </p:nvPr>
        </p:nvSpPr>
        <p:spPr/>
        <p:txBody>
          <a:bodyPr/>
          <a:lstStyle/>
          <a:p>
            <a:r>
              <a:rPr lang="de-AT" dirty="0" smtClean="0"/>
              <a:t>4 </a:t>
            </a:r>
            <a:r>
              <a:rPr lang="de-AT" dirty="0" err="1" smtClean="0"/>
              <a:t>December</a:t>
            </a:r>
            <a:r>
              <a:rPr lang="de-AT" dirty="0" smtClean="0"/>
              <a:t> 2019</a:t>
            </a:r>
            <a:endParaRPr lang="de-AT" dirty="0"/>
          </a:p>
        </p:txBody>
      </p:sp>
    </p:spTree>
    <p:extLst>
      <p:ext uri="{BB962C8B-B14F-4D97-AF65-F5344CB8AC3E}">
        <p14:creationId xmlns:p14="http://schemas.microsoft.com/office/powerpoint/2010/main" val="3248416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EU </a:t>
            </a:r>
            <a:r>
              <a:rPr lang="de-AT" dirty="0" err="1"/>
              <a:t>Funding</a:t>
            </a:r>
            <a:r>
              <a:rPr lang="de-AT" dirty="0"/>
              <a:t> Programmes </a:t>
            </a:r>
            <a:r>
              <a:rPr lang="de-AT" dirty="0" err="1"/>
              <a:t>and</a:t>
            </a:r>
            <a:r>
              <a:rPr lang="de-AT" dirty="0"/>
              <a:t> </a:t>
            </a:r>
            <a:r>
              <a:rPr lang="de-AT" dirty="0" err="1"/>
              <a:t>Financing</a:t>
            </a:r>
            <a:r>
              <a:rPr lang="de-AT" dirty="0"/>
              <a:t> Instruments</a:t>
            </a:r>
          </a:p>
        </p:txBody>
      </p:sp>
      <p:sp>
        <p:nvSpPr>
          <p:cNvPr id="4" name="Inhaltsplatzhalter 2"/>
          <p:cNvSpPr>
            <a:spLocks noGrp="1"/>
          </p:cNvSpPr>
          <p:nvPr>
            <p:ph idx="1"/>
          </p:nvPr>
        </p:nvSpPr>
        <p:spPr/>
        <p:txBody>
          <a:bodyPr numCol="4">
            <a:normAutofit fontScale="55000" lnSpcReduction="20000"/>
          </a:bodyPr>
          <a:lstStyle/>
          <a:p>
            <a:r>
              <a:rPr lang="en-US" dirty="0"/>
              <a:t>Aid </a:t>
            </a:r>
            <a:r>
              <a:rPr lang="en-US" dirty="0" err="1"/>
              <a:t>programme</a:t>
            </a:r>
            <a:r>
              <a:rPr lang="en-US" dirty="0"/>
              <a:t> for the Turkish Cypriot community</a:t>
            </a:r>
          </a:p>
          <a:p>
            <a:r>
              <a:rPr lang="en-US" dirty="0"/>
              <a:t>Asylum and Migration Fund</a:t>
            </a:r>
          </a:p>
          <a:p>
            <a:r>
              <a:rPr lang="en-US" dirty="0"/>
              <a:t>Civil Protection and European Emergency Response Centre (ERC)</a:t>
            </a:r>
          </a:p>
          <a:p>
            <a:r>
              <a:rPr lang="en-US" dirty="0"/>
              <a:t>Civil </a:t>
            </a:r>
            <a:r>
              <a:rPr lang="en-US" dirty="0" smtClean="0"/>
              <a:t>Protection </a:t>
            </a:r>
            <a:r>
              <a:rPr lang="en-US" dirty="0"/>
              <a:t>M</a:t>
            </a:r>
            <a:r>
              <a:rPr lang="en-US" dirty="0" smtClean="0"/>
              <a:t>echanism</a:t>
            </a:r>
            <a:endParaRPr lang="en-US" dirty="0"/>
          </a:p>
          <a:p>
            <a:r>
              <a:rPr lang="en-US" dirty="0"/>
              <a:t>Cohesion </a:t>
            </a:r>
            <a:r>
              <a:rPr lang="en-US" dirty="0" smtClean="0"/>
              <a:t>Fund</a:t>
            </a:r>
            <a:endParaRPr lang="en-US" dirty="0"/>
          </a:p>
          <a:p>
            <a:r>
              <a:rPr lang="en-US" dirty="0"/>
              <a:t>Common </a:t>
            </a:r>
            <a:r>
              <a:rPr lang="en-US" dirty="0" smtClean="0"/>
              <a:t>Foreign </a:t>
            </a:r>
            <a:r>
              <a:rPr lang="en-US" dirty="0"/>
              <a:t>and </a:t>
            </a:r>
            <a:r>
              <a:rPr lang="en-US" dirty="0" smtClean="0"/>
              <a:t>Security </a:t>
            </a:r>
            <a:r>
              <a:rPr lang="en-US" dirty="0"/>
              <a:t>P</a:t>
            </a:r>
            <a:r>
              <a:rPr lang="en-US" dirty="0" smtClean="0"/>
              <a:t>olicy </a:t>
            </a:r>
            <a:r>
              <a:rPr lang="en-US" dirty="0"/>
              <a:t>(CFSP)</a:t>
            </a:r>
          </a:p>
          <a:p>
            <a:r>
              <a:rPr lang="en-US" dirty="0"/>
              <a:t>Competitiveness of </a:t>
            </a:r>
            <a:r>
              <a:rPr lang="en-US" dirty="0" smtClean="0"/>
              <a:t>Enterprises </a:t>
            </a:r>
            <a:r>
              <a:rPr lang="en-US" dirty="0"/>
              <a:t>and SMEs (COSME)</a:t>
            </a:r>
          </a:p>
          <a:p>
            <a:r>
              <a:rPr lang="en-US" dirty="0"/>
              <a:t>Connecting Europe Facility</a:t>
            </a:r>
          </a:p>
          <a:p>
            <a:r>
              <a:rPr lang="en-US" dirty="0"/>
              <a:t>Consumer protection</a:t>
            </a:r>
          </a:p>
          <a:p>
            <a:r>
              <a:rPr lang="en-US" dirty="0"/>
              <a:t>Creative Europe</a:t>
            </a:r>
          </a:p>
          <a:p>
            <a:r>
              <a:rPr lang="en-US" dirty="0"/>
              <a:t>Customs, </a:t>
            </a:r>
            <a:r>
              <a:rPr lang="en-US" dirty="0" err="1"/>
              <a:t>F</a:t>
            </a:r>
            <a:r>
              <a:rPr lang="en-US" dirty="0" err="1" smtClean="0"/>
              <a:t>iscalis</a:t>
            </a:r>
            <a:r>
              <a:rPr lang="en-US" dirty="0"/>
              <a:t>, and </a:t>
            </a:r>
            <a:r>
              <a:rPr lang="en-US" dirty="0" smtClean="0"/>
              <a:t>Anti-fraud</a:t>
            </a:r>
            <a:endParaRPr lang="en-US" dirty="0"/>
          </a:p>
          <a:p>
            <a:r>
              <a:rPr lang="en-US" dirty="0"/>
              <a:t>Erasmus +</a:t>
            </a:r>
          </a:p>
          <a:p>
            <a:r>
              <a:rPr lang="en-US" dirty="0"/>
              <a:t>Environment and </a:t>
            </a:r>
            <a:r>
              <a:rPr lang="en-US" dirty="0" smtClean="0"/>
              <a:t>Climate </a:t>
            </a:r>
            <a:r>
              <a:rPr lang="en-US" dirty="0"/>
              <a:t>A</a:t>
            </a:r>
            <a:r>
              <a:rPr lang="en-US" dirty="0" smtClean="0"/>
              <a:t>ction </a:t>
            </a:r>
            <a:r>
              <a:rPr lang="en-US" dirty="0"/>
              <a:t>(LIFE)</a:t>
            </a:r>
          </a:p>
          <a:p>
            <a:r>
              <a:rPr lang="en-US" dirty="0"/>
              <a:t>Europe for </a:t>
            </a:r>
            <a:r>
              <a:rPr lang="en-US" dirty="0" smtClean="0"/>
              <a:t>Citizens</a:t>
            </a:r>
            <a:endParaRPr lang="en-US" dirty="0"/>
          </a:p>
          <a:p>
            <a:r>
              <a:rPr lang="en-US" dirty="0"/>
              <a:t>European Agricultural Fund for Rural Development (EAFRD)</a:t>
            </a:r>
          </a:p>
          <a:p>
            <a:r>
              <a:rPr lang="en-US" dirty="0"/>
              <a:t>European Agricultural Guarantee Fund (EAGF) — Market related </a:t>
            </a:r>
            <a:r>
              <a:rPr lang="en-US" dirty="0" smtClean="0"/>
              <a:t>Expenditure </a:t>
            </a:r>
            <a:r>
              <a:rPr lang="en-US" dirty="0"/>
              <a:t>and </a:t>
            </a:r>
            <a:r>
              <a:rPr lang="en-US" dirty="0" smtClean="0"/>
              <a:t>Direct </a:t>
            </a:r>
            <a:r>
              <a:rPr lang="en-US" dirty="0"/>
              <a:t>P</a:t>
            </a:r>
            <a:r>
              <a:rPr lang="en-US" dirty="0" smtClean="0"/>
              <a:t>ayments</a:t>
            </a:r>
            <a:endParaRPr lang="en-US" dirty="0"/>
          </a:p>
          <a:p>
            <a:r>
              <a:rPr lang="en-US" dirty="0"/>
              <a:t>European </a:t>
            </a:r>
            <a:r>
              <a:rPr lang="en-US" dirty="0" smtClean="0"/>
              <a:t>Earth Observation </a:t>
            </a:r>
            <a:r>
              <a:rPr lang="en-US" dirty="0" err="1" smtClean="0"/>
              <a:t>Programme</a:t>
            </a:r>
            <a:r>
              <a:rPr lang="en-US" dirty="0" smtClean="0"/>
              <a:t> </a:t>
            </a:r>
            <a:r>
              <a:rPr lang="en-US" dirty="0"/>
              <a:t>(Copernicus)</a:t>
            </a:r>
          </a:p>
          <a:p>
            <a:r>
              <a:rPr lang="en-US" dirty="0"/>
              <a:t>European </a:t>
            </a:r>
            <a:r>
              <a:rPr lang="en-US" dirty="0" err="1"/>
              <a:t>Globalisation</a:t>
            </a:r>
            <a:r>
              <a:rPr lang="en-US" dirty="0"/>
              <a:t> Adjustment Fund (EGF)</a:t>
            </a:r>
          </a:p>
          <a:p>
            <a:r>
              <a:rPr lang="en-US" dirty="0"/>
              <a:t>European </a:t>
            </a:r>
            <a:r>
              <a:rPr lang="en-US" dirty="0" smtClean="0"/>
              <a:t>Instrument </a:t>
            </a:r>
            <a:r>
              <a:rPr lang="en-US" dirty="0"/>
              <a:t>for </a:t>
            </a:r>
            <a:r>
              <a:rPr lang="en-US" dirty="0" smtClean="0"/>
              <a:t>Democracy </a:t>
            </a:r>
            <a:r>
              <a:rPr lang="en-US" dirty="0"/>
              <a:t>and </a:t>
            </a:r>
            <a:r>
              <a:rPr lang="en-US" dirty="0" smtClean="0"/>
              <a:t>Human </a:t>
            </a:r>
            <a:r>
              <a:rPr lang="en-US" dirty="0"/>
              <a:t>R</a:t>
            </a:r>
            <a:r>
              <a:rPr lang="en-US" dirty="0" smtClean="0"/>
              <a:t>ights </a:t>
            </a:r>
            <a:r>
              <a:rPr lang="en-US" dirty="0"/>
              <a:t>(EIDHR)</a:t>
            </a:r>
          </a:p>
          <a:p>
            <a:r>
              <a:rPr lang="en-US" dirty="0"/>
              <a:t>European Maritime and Fisheries Fund</a:t>
            </a:r>
          </a:p>
          <a:p>
            <a:r>
              <a:rPr lang="en-US" dirty="0"/>
              <a:t>European </a:t>
            </a:r>
            <a:r>
              <a:rPr lang="en-US" dirty="0" err="1" smtClean="0"/>
              <a:t>Neighbourhood</a:t>
            </a:r>
            <a:r>
              <a:rPr lang="en-US" dirty="0" smtClean="0"/>
              <a:t> </a:t>
            </a:r>
            <a:r>
              <a:rPr lang="en-US" dirty="0"/>
              <a:t>I</a:t>
            </a:r>
            <a:r>
              <a:rPr lang="en-US" dirty="0" smtClean="0"/>
              <a:t>nstrument </a:t>
            </a:r>
            <a:r>
              <a:rPr lang="en-US" dirty="0"/>
              <a:t>(ENI)</a:t>
            </a:r>
          </a:p>
          <a:p>
            <a:r>
              <a:rPr lang="en-US" dirty="0"/>
              <a:t>European Regional Development Fund</a:t>
            </a:r>
          </a:p>
          <a:p>
            <a:r>
              <a:rPr lang="en-US" dirty="0"/>
              <a:t>European </a:t>
            </a:r>
            <a:r>
              <a:rPr lang="en-US" dirty="0" smtClean="0"/>
              <a:t>Satellite </a:t>
            </a:r>
            <a:r>
              <a:rPr lang="en-US" dirty="0"/>
              <a:t>N</a:t>
            </a:r>
            <a:r>
              <a:rPr lang="en-US" dirty="0" smtClean="0"/>
              <a:t>avigation </a:t>
            </a:r>
            <a:r>
              <a:rPr lang="en-US" dirty="0"/>
              <a:t>S</a:t>
            </a:r>
            <a:r>
              <a:rPr lang="en-US" dirty="0" smtClean="0"/>
              <a:t>ystems </a:t>
            </a:r>
            <a:r>
              <a:rPr lang="en-US" dirty="0"/>
              <a:t>(EGNOS and Galileo)</a:t>
            </a:r>
          </a:p>
          <a:p>
            <a:r>
              <a:rPr lang="en-US" dirty="0"/>
              <a:t>European Social Fund (ESF)</a:t>
            </a:r>
          </a:p>
          <a:p>
            <a:r>
              <a:rPr lang="en-US" dirty="0"/>
              <a:t>European Solidarity Corps</a:t>
            </a:r>
          </a:p>
          <a:p>
            <a:r>
              <a:rPr lang="en-US" dirty="0"/>
              <a:t>European Structural and Investment Funds</a:t>
            </a:r>
          </a:p>
          <a:p>
            <a:r>
              <a:rPr lang="en-US" dirty="0"/>
              <a:t>European Union </a:t>
            </a:r>
            <a:r>
              <a:rPr lang="en-US" dirty="0" err="1" smtClean="0"/>
              <a:t>Programme</a:t>
            </a:r>
            <a:r>
              <a:rPr lang="en-US" dirty="0" smtClean="0"/>
              <a:t> </a:t>
            </a:r>
            <a:r>
              <a:rPr lang="en-US" dirty="0"/>
              <a:t>for </a:t>
            </a:r>
            <a:r>
              <a:rPr lang="en-US" dirty="0" smtClean="0"/>
              <a:t>Employment </a:t>
            </a:r>
            <a:r>
              <a:rPr lang="en-US" dirty="0"/>
              <a:t>and </a:t>
            </a:r>
            <a:r>
              <a:rPr lang="en-US" dirty="0" smtClean="0"/>
              <a:t>Social Innovation (</a:t>
            </a:r>
            <a:r>
              <a:rPr lang="en-US" dirty="0" err="1" smtClean="0"/>
              <a:t>EaSI</a:t>
            </a:r>
            <a:r>
              <a:rPr lang="en-US" dirty="0" smtClean="0"/>
              <a:t>)</a:t>
            </a:r>
            <a:endParaRPr lang="en-US" dirty="0"/>
          </a:p>
          <a:p>
            <a:r>
              <a:rPr lang="en-US" dirty="0"/>
              <a:t>European Union Solidarity Fund</a:t>
            </a:r>
          </a:p>
          <a:p>
            <a:r>
              <a:rPr lang="en-US" dirty="0"/>
              <a:t>European </a:t>
            </a:r>
            <a:r>
              <a:rPr lang="en-US" dirty="0" smtClean="0"/>
              <a:t>Voluntary </a:t>
            </a:r>
            <a:r>
              <a:rPr lang="en-US" dirty="0"/>
              <a:t>H</a:t>
            </a:r>
            <a:r>
              <a:rPr lang="en-US" dirty="0" smtClean="0"/>
              <a:t>umanitarian </a:t>
            </a:r>
            <a:r>
              <a:rPr lang="en-US" dirty="0"/>
              <a:t>A</a:t>
            </a:r>
            <a:r>
              <a:rPr lang="en-US" dirty="0" smtClean="0"/>
              <a:t>id </a:t>
            </a:r>
            <a:r>
              <a:rPr lang="en-US" dirty="0"/>
              <a:t>C</a:t>
            </a:r>
            <a:r>
              <a:rPr lang="en-US" dirty="0" smtClean="0"/>
              <a:t>orps </a:t>
            </a:r>
            <a:br>
              <a:rPr lang="en-US" dirty="0" smtClean="0"/>
            </a:br>
            <a:r>
              <a:rPr lang="en-US" dirty="0" smtClean="0"/>
              <a:t>EU Aid </a:t>
            </a:r>
            <a:r>
              <a:rPr lang="en-US" dirty="0"/>
              <a:t>V</a:t>
            </a:r>
            <a:r>
              <a:rPr lang="en-US" dirty="0" smtClean="0"/>
              <a:t>olunteers </a:t>
            </a:r>
            <a:r>
              <a:rPr lang="en-US" dirty="0"/>
              <a:t>(EUAV)</a:t>
            </a:r>
          </a:p>
          <a:p>
            <a:r>
              <a:rPr lang="en-US" dirty="0"/>
              <a:t>Food and </a:t>
            </a:r>
            <a:r>
              <a:rPr lang="en-US" dirty="0" smtClean="0"/>
              <a:t>Feed</a:t>
            </a:r>
            <a:endParaRPr lang="en-US" dirty="0"/>
          </a:p>
          <a:p>
            <a:r>
              <a:rPr lang="en-US" dirty="0"/>
              <a:t>Fund for European Aid to the Most Deprived (FEAD)</a:t>
            </a:r>
          </a:p>
          <a:p>
            <a:r>
              <a:rPr lang="en-US" dirty="0"/>
              <a:t>Guarantee </a:t>
            </a:r>
            <a:r>
              <a:rPr lang="en-US" dirty="0" smtClean="0"/>
              <a:t>Fund </a:t>
            </a:r>
            <a:r>
              <a:rPr lang="en-US" dirty="0"/>
              <a:t>for </a:t>
            </a:r>
            <a:r>
              <a:rPr lang="en-US" dirty="0" smtClean="0"/>
              <a:t>External </a:t>
            </a:r>
            <a:r>
              <a:rPr lang="en-US" dirty="0"/>
              <a:t>A</a:t>
            </a:r>
            <a:r>
              <a:rPr lang="en-US" dirty="0" smtClean="0"/>
              <a:t>ctions</a:t>
            </a:r>
            <a:endParaRPr lang="en-US" dirty="0"/>
          </a:p>
          <a:p>
            <a:r>
              <a:rPr lang="en-US" dirty="0"/>
              <a:t>Health for </a:t>
            </a:r>
            <a:r>
              <a:rPr lang="en-US" dirty="0" smtClean="0"/>
              <a:t>Growth</a:t>
            </a:r>
            <a:endParaRPr lang="en-US" dirty="0"/>
          </a:p>
          <a:p>
            <a:r>
              <a:rPr lang="en-US" dirty="0"/>
              <a:t>Horizon </a:t>
            </a:r>
            <a:r>
              <a:rPr lang="en-US" dirty="0" smtClean="0"/>
              <a:t>2020</a:t>
            </a:r>
          </a:p>
          <a:p>
            <a:r>
              <a:rPr lang="en-US" dirty="0"/>
              <a:t>Humanitarian </a:t>
            </a:r>
            <a:r>
              <a:rPr lang="en-US" dirty="0" smtClean="0"/>
              <a:t>Aid</a:t>
            </a:r>
            <a:endParaRPr lang="en-US" dirty="0"/>
          </a:p>
          <a:p>
            <a:r>
              <a:rPr lang="en-US" dirty="0"/>
              <a:t>Instrument for </a:t>
            </a:r>
            <a:r>
              <a:rPr lang="en-US" dirty="0" smtClean="0"/>
              <a:t>Emergency </a:t>
            </a:r>
            <a:r>
              <a:rPr lang="en-US" dirty="0"/>
              <a:t>S</a:t>
            </a:r>
            <a:r>
              <a:rPr lang="en-US" dirty="0" smtClean="0"/>
              <a:t>upport </a:t>
            </a:r>
            <a:r>
              <a:rPr lang="en-US" dirty="0"/>
              <a:t>within the Union</a:t>
            </a:r>
          </a:p>
          <a:p>
            <a:r>
              <a:rPr lang="en-US" dirty="0"/>
              <a:t>Instrument for Greenland</a:t>
            </a:r>
          </a:p>
          <a:p>
            <a:r>
              <a:rPr lang="en-US" dirty="0"/>
              <a:t>Instrument for </a:t>
            </a:r>
            <a:r>
              <a:rPr lang="en-US" dirty="0" smtClean="0"/>
              <a:t>Nuclear </a:t>
            </a:r>
            <a:r>
              <a:rPr lang="en-US" dirty="0"/>
              <a:t>S</a:t>
            </a:r>
            <a:r>
              <a:rPr lang="en-US" dirty="0" smtClean="0"/>
              <a:t>afety Cooperation </a:t>
            </a:r>
            <a:r>
              <a:rPr lang="en-US" dirty="0"/>
              <a:t>(INSC)</a:t>
            </a:r>
          </a:p>
          <a:p>
            <a:r>
              <a:rPr lang="en-US" dirty="0"/>
              <a:t>Instrument for </a:t>
            </a:r>
            <a:r>
              <a:rPr lang="en-US" dirty="0" smtClean="0"/>
              <a:t>Pre-Accession Assistance </a:t>
            </a:r>
            <a:r>
              <a:rPr lang="en-US" dirty="0"/>
              <a:t>(IPA II</a:t>
            </a:r>
            <a:r>
              <a:rPr lang="en-US" dirty="0" smtClean="0"/>
              <a:t>)</a:t>
            </a:r>
            <a:endParaRPr lang="de-AT" dirty="0" smtClean="0"/>
          </a:p>
          <a:p>
            <a:r>
              <a:rPr lang="de-AT" dirty="0" err="1" smtClean="0"/>
              <a:t>and</a:t>
            </a:r>
            <a:r>
              <a:rPr lang="de-AT" dirty="0" smtClean="0"/>
              <a:t> </a:t>
            </a:r>
            <a:r>
              <a:rPr lang="de-AT" dirty="0" err="1" smtClean="0"/>
              <a:t>many</a:t>
            </a:r>
            <a:r>
              <a:rPr lang="de-AT" dirty="0" smtClean="0"/>
              <a:t> </a:t>
            </a:r>
            <a:r>
              <a:rPr lang="de-AT" dirty="0" err="1" smtClean="0"/>
              <a:t>more</a:t>
            </a:r>
            <a:r>
              <a:rPr lang="de-AT" dirty="0"/>
              <a:t> </a:t>
            </a:r>
            <a:r>
              <a:rPr lang="de-AT" dirty="0" smtClean="0"/>
              <a:t>...</a:t>
            </a:r>
            <a:endParaRPr lang="en-US" dirty="0"/>
          </a:p>
        </p:txBody>
      </p:sp>
    </p:spTree>
    <p:extLst>
      <p:ext uri="{BB962C8B-B14F-4D97-AF65-F5344CB8AC3E}">
        <p14:creationId xmlns:p14="http://schemas.microsoft.com/office/powerpoint/2010/main" val="3912891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4927600" y="2143689"/>
            <a:ext cx="7264400" cy="4714311"/>
          </a:xfrm>
          <a:prstGeom prst="rect">
            <a:avLst/>
          </a:prstGeom>
        </p:spPr>
      </p:pic>
      <p:sp>
        <p:nvSpPr>
          <p:cNvPr id="3" name="Inhaltsplatzhalter 2"/>
          <p:cNvSpPr>
            <a:spLocks noGrp="1"/>
          </p:cNvSpPr>
          <p:nvPr>
            <p:ph idx="1"/>
          </p:nvPr>
        </p:nvSpPr>
        <p:spPr/>
        <p:txBody>
          <a:bodyPr/>
          <a:lstStyle/>
          <a:p>
            <a:r>
              <a:rPr lang="de-AT" dirty="0" err="1"/>
              <a:t>Interreg</a:t>
            </a:r>
            <a:endParaRPr lang="de-AT" dirty="0"/>
          </a:p>
          <a:p>
            <a:r>
              <a:rPr lang="de-AT" dirty="0"/>
              <a:t>Europe </a:t>
            </a:r>
            <a:r>
              <a:rPr lang="de-AT" dirty="0" err="1"/>
              <a:t>for</a:t>
            </a:r>
            <a:r>
              <a:rPr lang="de-AT" dirty="0"/>
              <a:t> </a:t>
            </a:r>
            <a:r>
              <a:rPr lang="de-AT" dirty="0" err="1"/>
              <a:t>Citizens</a:t>
            </a:r>
            <a:endParaRPr lang="de-AT" dirty="0"/>
          </a:p>
          <a:p>
            <a:r>
              <a:rPr lang="de-AT" dirty="0" err="1"/>
              <a:t>Horizon</a:t>
            </a:r>
            <a:r>
              <a:rPr lang="de-AT" dirty="0"/>
              <a:t> 2020</a:t>
            </a:r>
          </a:p>
          <a:p>
            <a:r>
              <a:rPr lang="de-AT" dirty="0"/>
              <a:t>ERASMUS</a:t>
            </a:r>
          </a:p>
          <a:p>
            <a:r>
              <a:rPr lang="de-AT" dirty="0"/>
              <a:t>LEADER</a:t>
            </a:r>
          </a:p>
          <a:p>
            <a:r>
              <a:rPr lang="de-AT" dirty="0"/>
              <a:t>ERDF</a:t>
            </a:r>
          </a:p>
          <a:p>
            <a:r>
              <a:rPr lang="de-AT" dirty="0"/>
              <a:t>ESF</a:t>
            </a:r>
          </a:p>
          <a:p>
            <a:r>
              <a:rPr lang="de-AT" dirty="0"/>
              <a:t>...</a:t>
            </a:r>
          </a:p>
          <a:p>
            <a:pPr marL="0" indent="0">
              <a:buNone/>
            </a:pPr>
            <a:endParaRPr lang="de-AT" dirty="0"/>
          </a:p>
        </p:txBody>
      </p:sp>
      <p:sp>
        <p:nvSpPr>
          <p:cNvPr id="5" name="Titel 4"/>
          <p:cNvSpPr>
            <a:spLocks noGrp="1"/>
          </p:cNvSpPr>
          <p:nvPr>
            <p:ph type="title"/>
          </p:nvPr>
        </p:nvSpPr>
        <p:spPr>
          <a:xfrm>
            <a:off x="838200" y="1414365"/>
            <a:ext cx="10149253" cy="590931"/>
          </a:xfrm>
          <a:prstGeom prst="rect">
            <a:avLst/>
          </a:prstGeom>
        </p:spPr>
        <p:txBody>
          <a:bodyPr wrap="none">
            <a:spAutoFit/>
          </a:bodyPr>
          <a:lstStyle/>
          <a:p>
            <a:r>
              <a:rPr lang="de-AT" dirty="0"/>
              <a:t>Relevant </a:t>
            </a:r>
            <a:r>
              <a:rPr lang="de-AT" dirty="0" err="1"/>
              <a:t>Funding</a:t>
            </a:r>
            <a:r>
              <a:rPr lang="de-AT" dirty="0"/>
              <a:t> Programmes - Region &amp; </a:t>
            </a:r>
            <a:r>
              <a:rPr lang="de-AT" dirty="0" smtClean="0"/>
              <a:t>Stakeholder</a:t>
            </a:r>
            <a:endParaRPr lang="de-AT" dirty="0"/>
          </a:p>
        </p:txBody>
      </p:sp>
    </p:spTree>
    <p:extLst>
      <p:ext uri="{BB962C8B-B14F-4D97-AF65-F5344CB8AC3E}">
        <p14:creationId xmlns:p14="http://schemas.microsoft.com/office/powerpoint/2010/main" val="2567790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67734" y="1661764"/>
            <a:ext cx="12263574" cy="774742"/>
            <a:chOff x="67734" y="1661764"/>
            <a:chExt cx="12263574" cy="774742"/>
          </a:xfrm>
        </p:grpSpPr>
        <p:pic>
          <p:nvPicPr>
            <p:cNvPr id="6"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842"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788"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896" y="1661764"/>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pieren 23"/>
          <p:cNvGrpSpPr/>
          <p:nvPr/>
        </p:nvGrpSpPr>
        <p:grpSpPr>
          <a:xfrm>
            <a:off x="-42333" y="2499964"/>
            <a:ext cx="13228775" cy="774742"/>
            <a:chOff x="-42333" y="2499964"/>
            <a:chExt cx="13228775" cy="774742"/>
          </a:xfrm>
        </p:grpSpPr>
        <p:grpSp>
          <p:nvGrpSpPr>
            <p:cNvPr id="13" name="Gruppieren 12"/>
            <p:cNvGrpSpPr/>
            <p:nvPr/>
          </p:nvGrpSpPr>
          <p:grpSpPr>
            <a:xfrm>
              <a:off x="922868" y="2499964"/>
              <a:ext cx="12263574" cy="774742"/>
              <a:chOff x="67734" y="1661764"/>
              <a:chExt cx="12263574" cy="774742"/>
            </a:xfrm>
          </p:grpSpPr>
          <p:pic>
            <p:nvPicPr>
              <p:cNvPr id="14"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842"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788"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896" y="1661764"/>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interreg-logo"/>
            <p:cNvPicPr>
              <a:picLocks noChangeAspect="1" noChangeArrowheads="1"/>
            </p:cNvPicPr>
            <p:nvPr/>
          </p:nvPicPr>
          <p:blipFill rotWithShape="1">
            <a:blip r:embed="rId2">
              <a:extLst>
                <a:ext uri="{28A0092B-C50C-407E-A947-70E740481C1C}">
                  <a14:useLocalDpi xmlns:a14="http://schemas.microsoft.com/office/drawing/2010/main" val="0"/>
                </a:ext>
              </a:extLst>
            </a:blip>
            <a:srcRect l="76836"/>
            <a:stretch/>
          </p:blipFill>
          <p:spPr bwMode="auto">
            <a:xfrm>
              <a:off x="-42333" y="2499964"/>
              <a:ext cx="656559" cy="774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uppieren 24"/>
          <p:cNvGrpSpPr/>
          <p:nvPr/>
        </p:nvGrpSpPr>
        <p:grpSpPr>
          <a:xfrm>
            <a:off x="67734" y="3338163"/>
            <a:ext cx="12263574" cy="774742"/>
            <a:chOff x="67734" y="1661764"/>
            <a:chExt cx="12263574" cy="774742"/>
          </a:xfrm>
        </p:grpSpPr>
        <p:pic>
          <p:nvPicPr>
            <p:cNvPr id="26"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842"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788"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896" y="1661764"/>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uppieren 29"/>
          <p:cNvGrpSpPr/>
          <p:nvPr/>
        </p:nvGrpSpPr>
        <p:grpSpPr>
          <a:xfrm>
            <a:off x="-42333" y="4176361"/>
            <a:ext cx="13228775" cy="774742"/>
            <a:chOff x="-42333" y="2499964"/>
            <a:chExt cx="13228775" cy="774742"/>
          </a:xfrm>
        </p:grpSpPr>
        <p:grpSp>
          <p:nvGrpSpPr>
            <p:cNvPr id="31" name="Gruppieren 30"/>
            <p:cNvGrpSpPr/>
            <p:nvPr/>
          </p:nvGrpSpPr>
          <p:grpSpPr>
            <a:xfrm>
              <a:off x="922868" y="2499964"/>
              <a:ext cx="12263574" cy="774742"/>
              <a:chOff x="67734" y="1661764"/>
              <a:chExt cx="12263574" cy="774742"/>
            </a:xfrm>
          </p:grpSpPr>
          <p:pic>
            <p:nvPicPr>
              <p:cNvPr id="33"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842"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788"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896" y="1661764"/>
                <a:ext cx="2834412" cy="7747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nterr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 y="1661765"/>
                <a:ext cx="2834412" cy="774741"/>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interreg-logo"/>
            <p:cNvPicPr>
              <a:picLocks noChangeAspect="1" noChangeArrowheads="1"/>
            </p:cNvPicPr>
            <p:nvPr/>
          </p:nvPicPr>
          <p:blipFill rotWithShape="1">
            <a:blip r:embed="rId2">
              <a:extLst>
                <a:ext uri="{28A0092B-C50C-407E-A947-70E740481C1C}">
                  <a14:useLocalDpi xmlns:a14="http://schemas.microsoft.com/office/drawing/2010/main" val="0"/>
                </a:ext>
              </a:extLst>
            </a:blip>
            <a:srcRect l="76836"/>
            <a:stretch/>
          </p:blipFill>
          <p:spPr bwMode="auto">
            <a:xfrm>
              <a:off x="-42333" y="2499964"/>
              <a:ext cx="656559" cy="7747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3721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Interreg</a:t>
            </a:r>
            <a:r>
              <a:rPr lang="de-AT" dirty="0" smtClean="0"/>
              <a:t> </a:t>
            </a:r>
            <a:r>
              <a:rPr lang="de-AT" dirty="0"/>
              <a:t>V (2014 - 2020)</a:t>
            </a:r>
          </a:p>
        </p:txBody>
      </p:sp>
      <p:sp>
        <p:nvSpPr>
          <p:cNvPr id="3" name="Inhaltsplatzhalter 2"/>
          <p:cNvSpPr>
            <a:spLocks noGrp="1"/>
          </p:cNvSpPr>
          <p:nvPr>
            <p:ph sz="half" idx="1"/>
          </p:nvPr>
        </p:nvSpPr>
        <p:spPr/>
        <p:txBody>
          <a:bodyPr>
            <a:normAutofit/>
          </a:bodyPr>
          <a:lstStyle/>
          <a:p>
            <a:r>
              <a:rPr lang="de-AT" sz="1800" dirty="0" err="1"/>
              <a:t>Financed</a:t>
            </a:r>
            <a:r>
              <a:rPr lang="de-AT" sz="1800" dirty="0"/>
              <a:t> </a:t>
            </a:r>
            <a:r>
              <a:rPr lang="de-AT" sz="1800" dirty="0" err="1"/>
              <a:t>by</a:t>
            </a:r>
            <a:r>
              <a:rPr lang="de-AT" sz="1800" dirty="0"/>
              <a:t> </a:t>
            </a:r>
            <a:r>
              <a:rPr lang="de-AT" sz="1800" dirty="0" err="1"/>
              <a:t>the</a:t>
            </a:r>
            <a:r>
              <a:rPr lang="de-AT" sz="1800" dirty="0"/>
              <a:t> </a:t>
            </a:r>
            <a:r>
              <a:rPr lang="en-US" sz="1800" dirty="0" smtClean="0"/>
              <a:t>European </a:t>
            </a:r>
            <a:r>
              <a:rPr lang="en-US" sz="1800" dirty="0"/>
              <a:t>Regional </a:t>
            </a:r>
            <a:r>
              <a:rPr lang="en-US" sz="1800" dirty="0" smtClean="0"/>
              <a:t/>
            </a:r>
            <a:br>
              <a:rPr lang="en-US" sz="1800" dirty="0" smtClean="0"/>
            </a:br>
            <a:r>
              <a:rPr lang="en-US" sz="1800" dirty="0" smtClean="0"/>
              <a:t>Development </a:t>
            </a:r>
            <a:r>
              <a:rPr lang="en-US" sz="1800" dirty="0"/>
              <a:t>Fund </a:t>
            </a:r>
            <a:r>
              <a:rPr lang="en-US" sz="1800" dirty="0" smtClean="0"/>
              <a:t>(</a:t>
            </a:r>
            <a:r>
              <a:rPr lang="en-US" sz="1800" dirty="0"/>
              <a:t>ERDF)</a:t>
            </a:r>
          </a:p>
          <a:p>
            <a:r>
              <a:rPr lang="en-US" sz="1800" dirty="0"/>
              <a:t>Aims at </a:t>
            </a:r>
            <a:r>
              <a:rPr lang="de-AT" sz="1800" dirty="0" smtClean="0"/>
              <a:t>European Territorial </a:t>
            </a:r>
            <a:r>
              <a:rPr lang="de-AT" sz="1800" dirty="0" err="1" smtClean="0"/>
              <a:t>Cooperation</a:t>
            </a:r>
            <a:r>
              <a:rPr lang="de-AT" sz="1800" dirty="0" smtClean="0"/>
              <a:t> </a:t>
            </a:r>
            <a:endParaRPr lang="de-AT" sz="1800" dirty="0"/>
          </a:p>
          <a:p>
            <a:r>
              <a:rPr lang="de-AT" sz="1800" dirty="0"/>
              <a:t>Different "Strands" </a:t>
            </a:r>
            <a:r>
              <a:rPr lang="de-AT" sz="1800" dirty="0" smtClean="0"/>
              <a:t>(</a:t>
            </a:r>
            <a:r>
              <a:rPr lang="de-AT" sz="1800" dirty="0" err="1" smtClean="0"/>
              <a:t>Interreg</a:t>
            </a:r>
            <a:r>
              <a:rPr lang="de-AT" sz="1800" dirty="0" smtClean="0"/>
              <a:t> A</a:t>
            </a:r>
            <a:r>
              <a:rPr lang="de-AT" sz="1800" dirty="0"/>
              <a:t>, B &amp; C</a:t>
            </a:r>
            <a:r>
              <a:rPr lang="de-AT" sz="1800" dirty="0" smtClean="0"/>
              <a:t>)</a:t>
            </a:r>
          </a:p>
          <a:p>
            <a:r>
              <a:rPr lang="en-US" sz="1800" dirty="0"/>
              <a:t>Focus on 11 investment </a:t>
            </a:r>
            <a:r>
              <a:rPr lang="en-US" sz="1800" dirty="0" smtClean="0"/>
              <a:t>priorities </a:t>
            </a:r>
            <a:br>
              <a:rPr lang="en-US" sz="1800" dirty="0" smtClean="0"/>
            </a:br>
            <a:r>
              <a:rPr lang="en-US" sz="1800" dirty="0" smtClean="0"/>
              <a:t>contributing </a:t>
            </a:r>
            <a:r>
              <a:rPr lang="en-US" sz="1800" dirty="0"/>
              <a:t>to the Europe 2020 strategy </a:t>
            </a:r>
            <a:r>
              <a:rPr lang="en-US" sz="1800" dirty="0" smtClean="0"/>
              <a:t/>
            </a:r>
            <a:br>
              <a:rPr lang="en-US" sz="1800" dirty="0" smtClean="0"/>
            </a:br>
            <a:r>
              <a:rPr lang="en-US" sz="1800" dirty="0" smtClean="0"/>
              <a:t>for </a:t>
            </a:r>
            <a:r>
              <a:rPr lang="en-US" sz="1800" dirty="0"/>
              <a:t>smart, sustainable and inclusive growth</a:t>
            </a:r>
          </a:p>
          <a:p>
            <a:endParaRPr lang="de-AT" sz="1800" dirty="0"/>
          </a:p>
        </p:txBody>
      </p:sp>
      <p:pic>
        <p:nvPicPr>
          <p:cNvPr id="10" name="Grafik 9"/>
          <p:cNvPicPr>
            <a:picLocks noChangeAspect="1"/>
          </p:cNvPicPr>
          <p:nvPr/>
        </p:nvPicPr>
        <p:blipFill>
          <a:blip r:embed="rId3"/>
          <a:stretch>
            <a:fillRect/>
          </a:stretch>
        </p:blipFill>
        <p:spPr>
          <a:xfrm>
            <a:off x="5147733" y="2397125"/>
            <a:ext cx="6944184" cy="1998133"/>
          </a:xfrm>
          <a:prstGeom prst="rect">
            <a:avLst/>
          </a:prstGeom>
        </p:spPr>
      </p:pic>
    </p:spTree>
    <p:extLst>
      <p:ext uri="{BB962C8B-B14F-4D97-AF65-F5344CB8AC3E}">
        <p14:creationId xmlns:p14="http://schemas.microsoft.com/office/powerpoint/2010/main" val="3008449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Interreg</a:t>
            </a:r>
            <a:r>
              <a:rPr lang="de-AT" dirty="0" smtClean="0"/>
              <a:t> </a:t>
            </a:r>
            <a:r>
              <a:rPr lang="de-AT" dirty="0"/>
              <a:t>V (2014 - 2020)</a:t>
            </a:r>
          </a:p>
        </p:txBody>
      </p:sp>
      <p:sp>
        <p:nvSpPr>
          <p:cNvPr id="4" name="Rechteck 3"/>
          <p:cNvSpPr/>
          <p:nvPr/>
        </p:nvSpPr>
        <p:spPr>
          <a:xfrm>
            <a:off x="2650790" y="2715880"/>
            <a:ext cx="2160000" cy="2160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p:cNvSpPr txBox="1"/>
          <p:nvPr/>
        </p:nvSpPr>
        <p:spPr>
          <a:xfrm>
            <a:off x="2581879" y="4138780"/>
            <a:ext cx="2373783" cy="769441"/>
          </a:xfrm>
          <a:prstGeom prst="rect">
            <a:avLst/>
          </a:prstGeom>
          <a:noFill/>
        </p:spPr>
        <p:txBody>
          <a:bodyPr wrap="square" rtlCol="0">
            <a:spAutoFit/>
          </a:bodyPr>
          <a:lstStyle/>
          <a:p>
            <a:r>
              <a:rPr lang="de-AT" sz="1600" b="1" dirty="0" err="1">
                <a:solidFill>
                  <a:srgbClr val="00B0F0"/>
                </a:solidFill>
              </a:rPr>
              <a:t>Interreg</a:t>
            </a:r>
            <a:r>
              <a:rPr lang="de-AT" sz="1600" b="1" dirty="0">
                <a:solidFill>
                  <a:srgbClr val="00B0F0"/>
                </a:solidFill>
              </a:rPr>
              <a:t> </a:t>
            </a:r>
            <a:r>
              <a:rPr lang="de-AT" sz="1600" b="1" dirty="0" smtClean="0">
                <a:solidFill>
                  <a:srgbClr val="00B0F0"/>
                </a:solidFill>
              </a:rPr>
              <a:t>A</a:t>
            </a:r>
          </a:p>
          <a:p>
            <a:r>
              <a:rPr lang="de-AT" sz="1600" dirty="0" smtClean="0">
                <a:solidFill>
                  <a:srgbClr val="00B0F0"/>
                </a:solidFill>
              </a:rPr>
              <a:t>Cross-</a:t>
            </a:r>
            <a:r>
              <a:rPr lang="de-AT" sz="1600" dirty="0" err="1" smtClean="0">
                <a:solidFill>
                  <a:srgbClr val="00B0F0"/>
                </a:solidFill>
              </a:rPr>
              <a:t>border</a:t>
            </a:r>
            <a:r>
              <a:rPr lang="de-AT" sz="1600" dirty="0" smtClean="0">
                <a:solidFill>
                  <a:srgbClr val="00B0F0"/>
                </a:solidFill>
              </a:rPr>
              <a:t> Cooperation</a:t>
            </a:r>
            <a:endParaRPr lang="de-AT" sz="1600" dirty="0">
              <a:solidFill>
                <a:srgbClr val="00B0F0"/>
              </a:solidFill>
            </a:endParaRPr>
          </a:p>
          <a:p>
            <a:r>
              <a:rPr lang="de-AT" sz="1200" dirty="0">
                <a:solidFill>
                  <a:srgbClr val="00B0F0"/>
                </a:solidFill>
              </a:rPr>
              <a:t>e.g. </a:t>
            </a:r>
            <a:r>
              <a:rPr lang="de-AT" sz="1200" dirty="0" err="1">
                <a:solidFill>
                  <a:srgbClr val="00B0F0"/>
                </a:solidFill>
              </a:rPr>
              <a:t>Interreg</a:t>
            </a:r>
            <a:r>
              <a:rPr lang="de-AT" sz="1200" dirty="0">
                <a:solidFill>
                  <a:srgbClr val="00B0F0"/>
                </a:solidFill>
              </a:rPr>
              <a:t> </a:t>
            </a:r>
            <a:r>
              <a:rPr lang="de-AT" sz="1200" dirty="0" err="1">
                <a:solidFill>
                  <a:srgbClr val="00B0F0"/>
                </a:solidFill>
              </a:rPr>
              <a:t>Slovakia-Hungary</a:t>
            </a:r>
            <a:endParaRPr lang="de-AT" sz="1200" dirty="0">
              <a:solidFill>
                <a:srgbClr val="00B0F0"/>
              </a:solidFill>
            </a:endParaRPr>
          </a:p>
        </p:txBody>
      </p:sp>
      <p:sp>
        <p:nvSpPr>
          <p:cNvPr id="6" name="Rechteck 5"/>
          <p:cNvSpPr/>
          <p:nvPr/>
        </p:nvSpPr>
        <p:spPr>
          <a:xfrm>
            <a:off x="5105625" y="2715880"/>
            <a:ext cx="2160000" cy="21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p:cNvSpPr txBox="1"/>
          <p:nvPr/>
        </p:nvSpPr>
        <p:spPr>
          <a:xfrm>
            <a:off x="5049854" y="3742647"/>
            <a:ext cx="2241052" cy="1200329"/>
          </a:xfrm>
          <a:prstGeom prst="rect">
            <a:avLst/>
          </a:prstGeom>
          <a:noFill/>
        </p:spPr>
        <p:txBody>
          <a:bodyPr wrap="square" rtlCol="0">
            <a:spAutoFit/>
          </a:bodyPr>
          <a:lstStyle/>
          <a:p>
            <a:r>
              <a:rPr lang="de-AT" sz="1600" b="1" dirty="0" err="1">
                <a:solidFill>
                  <a:schemeClr val="accent2">
                    <a:lumMod val="60000"/>
                    <a:lumOff val="40000"/>
                  </a:schemeClr>
                </a:solidFill>
              </a:rPr>
              <a:t>Interreg</a:t>
            </a:r>
            <a:r>
              <a:rPr lang="de-AT" sz="1600" b="1" dirty="0">
                <a:solidFill>
                  <a:schemeClr val="accent2">
                    <a:lumMod val="60000"/>
                    <a:lumOff val="40000"/>
                  </a:schemeClr>
                </a:solidFill>
              </a:rPr>
              <a:t> </a:t>
            </a:r>
            <a:r>
              <a:rPr lang="de-AT" sz="1600" b="1" dirty="0" smtClean="0">
                <a:solidFill>
                  <a:schemeClr val="accent2">
                    <a:lumMod val="60000"/>
                    <a:lumOff val="40000"/>
                  </a:schemeClr>
                </a:solidFill>
              </a:rPr>
              <a:t>B</a:t>
            </a:r>
          </a:p>
          <a:p>
            <a:r>
              <a:rPr lang="de-AT" sz="1600" dirty="0" smtClean="0">
                <a:solidFill>
                  <a:schemeClr val="accent2">
                    <a:lumMod val="60000"/>
                    <a:lumOff val="40000"/>
                  </a:schemeClr>
                </a:solidFill>
              </a:rPr>
              <a:t>Transnational </a:t>
            </a:r>
            <a:r>
              <a:rPr lang="de-AT" sz="1600" dirty="0">
                <a:solidFill>
                  <a:schemeClr val="accent2">
                    <a:lumMod val="60000"/>
                    <a:lumOff val="40000"/>
                  </a:schemeClr>
                </a:solidFill>
              </a:rPr>
              <a:t>Cooperation</a:t>
            </a:r>
          </a:p>
          <a:p>
            <a:r>
              <a:rPr lang="de-AT" sz="1200" dirty="0">
                <a:solidFill>
                  <a:schemeClr val="accent2">
                    <a:lumMod val="60000"/>
                    <a:lumOff val="40000"/>
                  </a:schemeClr>
                </a:solidFill>
              </a:rPr>
              <a:t>e.g. </a:t>
            </a:r>
            <a:r>
              <a:rPr lang="de-AT" sz="1200" dirty="0" err="1">
                <a:solidFill>
                  <a:schemeClr val="accent2">
                    <a:lumMod val="60000"/>
                    <a:lumOff val="40000"/>
                  </a:schemeClr>
                </a:solidFill>
              </a:rPr>
              <a:t>Interreg</a:t>
            </a:r>
            <a:r>
              <a:rPr lang="de-AT" sz="1200" dirty="0">
                <a:solidFill>
                  <a:schemeClr val="accent2">
                    <a:lumMod val="60000"/>
                    <a:lumOff val="40000"/>
                  </a:schemeClr>
                </a:solidFill>
              </a:rPr>
              <a:t> Danube Transnational Programme</a:t>
            </a:r>
          </a:p>
        </p:txBody>
      </p:sp>
      <p:sp>
        <p:nvSpPr>
          <p:cNvPr id="9" name="Rechteck 8"/>
          <p:cNvSpPr/>
          <p:nvPr/>
        </p:nvSpPr>
        <p:spPr>
          <a:xfrm>
            <a:off x="7517389" y="2715880"/>
            <a:ext cx="2160000" cy="216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7479408" y="3892558"/>
            <a:ext cx="2197981" cy="1015663"/>
          </a:xfrm>
          <a:prstGeom prst="rect">
            <a:avLst/>
          </a:prstGeom>
          <a:noFill/>
        </p:spPr>
        <p:txBody>
          <a:bodyPr wrap="square" rtlCol="0">
            <a:spAutoFit/>
          </a:bodyPr>
          <a:lstStyle/>
          <a:p>
            <a:r>
              <a:rPr lang="de-AT" sz="1600" b="1" dirty="0" err="1">
                <a:solidFill>
                  <a:schemeClr val="accent6">
                    <a:lumMod val="60000"/>
                    <a:lumOff val="40000"/>
                  </a:schemeClr>
                </a:solidFill>
              </a:rPr>
              <a:t>Interreg</a:t>
            </a:r>
            <a:r>
              <a:rPr lang="de-AT" sz="1600" b="1" dirty="0">
                <a:solidFill>
                  <a:schemeClr val="accent6">
                    <a:lumMod val="60000"/>
                    <a:lumOff val="40000"/>
                  </a:schemeClr>
                </a:solidFill>
              </a:rPr>
              <a:t> </a:t>
            </a:r>
            <a:r>
              <a:rPr lang="de-AT" sz="1600" b="1" dirty="0" smtClean="0">
                <a:solidFill>
                  <a:schemeClr val="accent6">
                    <a:lumMod val="60000"/>
                    <a:lumOff val="40000"/>
                  </a:schemeClr>
                </a:solidFill>
              </a:rPr>
              <a:t>C </a:t>
            </a:r>
          </a:p>
          <a:p>
            <a:r>
              <a:rPr lang="de-AT" sz="1600" dirty="0" smtClean="0">
                <a:solidFill>
                  <a:schemeClr val="accent6">
                    <a:lumMod val="60000"/>
                    <a:lumOff val="40000"/>
                  </a:schemeClr>
                </a:solidFill>
              </a:rPr>
              <a:t>Interregional </a:t>
            </a:r>
            <a:r>
              <a:rPr lang="de-AT" sz="1600" dirty="0">
                <a:solidFill>
                  <a:schemeClr val="accent6">
                    <a:lumMod val="60000"/>
                    <a:lumOff val="40000"/>
                  </a:schemeClr>
                </a:solidFill>
              </a:rPr>
              <a:t>Cooperation</a:t>
            </a:r>
          </a:p>
          <a:p>
            <a:r>
              <a:rPr lang="de-AT" sz="1200" dirty="0">
                <a:solidFill>
                  <a:schemeClr val="accent6">
                    <a:lumMod val="60000"/>
                    <a:lumOff val="40000"/>
                  </a:schemeClr>
                </a:solidFill>
              </a:rPr>
              <a:t>e.g. </a:t>
            </a:r>
            <a:r>
              <a:rPr lang="de-AT" sz="1200" dirty="0" err="1">
                <a:solidFill>
                  <a:schemeClr val="accent6">
                    <a:lumMod val="60000"/>
                    <a:lumOff val="40000"/>
                  </a:schemeClr>
                </a:solidFill>
              </a:rPr>
              <a:t>Interreg</a:t>
            </a:r>
            <a:r>
              <a:rPr lang="de-AT" sz="1200" dirty="0">
                <a:solidFill>
                  <a:schemeClr val="accent6">
                    <a:lumMod val="60000"/>
                    <a:lumOff val="40000"/>
                  </a:schemeClr>
                </a:solidFill>
              </a:rPr>
              <a:t> Europe, URBACT</a:t>
            </a:r>
          </a:p>
        </p:txBody>
      </p:sp>
    </p:spTree>
    <p:extLst>
      <p:ext uri="{BB962C8B-B14F-4D97-AF65-F5344CB8AC3E}">
        <p14:creationId xmlns:p14="http://schemas.microsoft.com/office/powerpoint/2010/main" val="1249439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err="1" smtClean="0"/>
              <a:t>How</a:t>
            </a:r>
            <a:r>
              <a:rPr lang="de-AT" dirty="0" smtClean="0"/>
              <a:t> </a:t>
            </a:r>
            <a:r>
              <a:rPr lang="de-AT" dirty="0" err="1" smtClean="0"/>
              <a:t>to</a:t>
            </a:r>
            <a:r>
              <a:rPr lang="de-AT" dirty="0" smtClean="0"/>
              <a:t> find </a:t>
            </a:r>
            <a:r>
              <a:rPr lang="de-AT" dirty="0" err="1" smtClean="0"/>
              <a:t>the</a:t>
            </a:r>
            <a:r>
              <a:rPr lang="de-AT" dirty="0" smtClean="0"/>
              <a:t> </a:t>
            </a:r>
            <a:r>
              <a:rPr lang="de-AT" dirty="0" err="1" smtClean="0"/>
              <a:t>right</a:t>
            </a:r>
            <a:r>
              <a:rPr lang="de-AT" dirty="0" smtClean="0"/>
              <a:t> </a:t>
            </a:r>
            <a:r>
              <a:rPr lang="de-AT" dirty="0" err="1" smtClean="0"/>
              <a:t>Interreg</a:t>
            </a:r>
            <a:r>
              <a:rPr lang="de-AT" dirty="0" smtClean="0"/>
              <a:t> </a:t>
            </a:r>
            <a:r>
              <a:rPr lang="de-AT" dirty="0" err="1" smtClean="0"/>
              <a:t>programme</a:t>
            </a:r>
            <a:r>
              <a:rPr lang="de-AT" dirty="0" smtClean="0"/>
              <a:t> </a:t>
            </a:r>
            <a:r>
              <a:rPr lang="de-AT" dirty="0" err="1" smtClean="0"/>
              <a:t>for</a:t>
            </a:r>
            <a:r>
              <a:rPr lang="de-AT" dirty="0" smtClean="0"/>
              <a:t> </a:t>
            </a:r>
            <a:r>
              <a:rPr lang="de-AT" dirty="0" err="1" smtClean="0"/>
              <a:t>you</a:t>
            </a:r>
            <a:r>
              <a:rPr lang="de-AT" dirty="0" smtClean="0"/>
              <a:t>?</a:t>
            </a:r>
            <a:endParaRPr lang="de-AT" dirty="0"/>
          </a:p>
        </p:txBody>
      </p:sp>
      <p:pic>
        <p:nvPicPr>
          <p:cNvPr id="7" name="Grafik 6"/>
          <p:cNvPicPr>
            <a:picLocks noChangeAspect="1"/>
          </p:cNvPicPr>
          <p:nvPr/>
        </p:nvPicPr>
        <p:blipFill>
          <a:blip r:embed="rId2"/>
          <a:stretch>
            <a:fillRect/>
          </a:stretch>
        </p:blipFill>
        <p:spPr>
          <a:xfrm>
            <a:off x="5808131" y="2963091"/>
            <a:ext cx="5436421" cy="3587856"/>
          </a:xfrm>
          <a:prstGeom prst="rect">
            <a:avLst/>
          </a:prstGeom>
          <a:effectLst>
            <a:outerShdw blurRad="50800" dist="38100" dir="2700000" algn="tl" rotWithShape="0">
              <a:prstClr val="black">
                <a:alpha val="40000"/>
              </a:prstClr>
            </a:outerShdw>
          </a:effectLst>
        </p:spPr>
      </p:pic>
      <p:pic>
        <p:nvPicPr>
          <p:cNvPr id="8" name="Grafik 7"/>
          <p:cNvPicPr>
            <a:picLocks noChangeAspect="1"/>
          </p:cNvPicPr>
          <p:nvPr/>
        </p:nvPicPr>
        <p:blipFill>
          <a:blip r:embed="rId3"/>
          <a:stretch>
            <a:fillRect/>
          </a:stretch>
        </p:blipFill>
        <p:spPr>
          <a:xfrm>
            <a:off x="404717" y="2189554"/>
            <a:ext cx="6395568" cy="2370909"/>
          </a:xfrm>
          <a:prstGeom prst="rect">
            <a:avLst/>
          </a:prstGeom>
          <a:effectLst>
            <a:outerShdw blurRad="50800" dist="38100" dir="2700000" algn="tl" rotWithShape="0">
              <a:prstClr val="black">
                <a:alpha val="40000"/>
              </a:prstClr>
            </a:outerShdw>
          </a:effectLst>
        </p:spPr>
      </p:pic>
      <p:sp>
        <p:nvSpPr>
          <p:cNvPr id="9" name="Textfeld 8"/>
          <p:cNvSpPr txBox="1"/>
          <p:nvPr/>
        </p:nvSpPr>
        <p:spPr>
          <a:xfrm>
            <a:off x="5841999" y="2049446"/>
            <a:ext cx="7170725" cy="646331"/>
          </a:xfrm>
          <a:prstGeom prst="rect">
            <a:avLst/>
          </a:prstGeom>
          <a:noFill/>
        </p:spPr>
        <p:txBody>
          <a:bodyPr wrap="square" rtlCol="0">
            <a:spAutoFit/>
          </a:bodyPr>
          <a:lstStyle/>
          <a:p>
            <a:pPr algn="ctr"/>
            <a:r>
              <a:rPr lang="de-AT" sz="3600" u="sng" dirty="0" smtClean="0">
                <a:solidFill>
                  <a:srgbClr val="FF9900"/>
                </a:solidFill>
              </a:rPr>
              <a:t>www.euro-access.eu</a:t>
            </a:r>
            <a:endParaRPr lang="de-AT" sz="3600" u="sng" dirty="0">
              <a:solidFill>
                <a:srgbClr val="FF9900"/>
              </a:solidFill>
            </a:endParaRPr>
          </a:p>
        </p:txBody>
      </p:sp>
      <p:sp>
        <p:nvSpPr>
          <p:cNvPr id="6" name="Textfeld 5"/>
          <p:cNvSpPr txBox="1"/>
          <p:nvPr/>
        </p:nvSpPr>
        <p:spPr>
          <a:xfrm>
            <a:off x="2020697" y="6261547"/>
            <a:ext cx="3836542" cy="369332"/>
          </a:xfrm>
          <a:prstGeom prst="rect">
            <a:avLst/>
          </a:prstGeom>
          <a:noFill/>
        </p:spPr>
        <p:txBody>
          <a:bodyPr wrap="square" rtlCol="0">
            <a:spAutoFit/>
          </a:bodyPr>
          <a:lstStyle/>
          <a:p>
            <a:pPr algn="r"/>
            <a:r>
              <a:rPr lang="de-AT" u="sng" dirty="0" smtClean="0">
                <a:solidFill>
                  <a:schemeClr val="accent1">
                    <a:lumMod val="50000"/>
                  </a:schemeClr>
                </a:solidFill>
              </a:rPr>
              <a:t>interreg.eu</a:t>
            </a:r>
            <a:endParaRPr lang="de-AT" u="sng" dirty="0">
              <a:solidFill>
                <a:schemeClr val="accent1">
                  <a:lumMod val="50000"/>
                </a:schemeClr>
              </a:solidFill>
            </a:endParaRPr>
          </a:p>
        </p:txBody>
      </p:sp>
    </p:spTree>
    <p:extLst>
      <p:ext uri="{BB962C8B-B14F-4D97-AF65-F5344CB8AC3E}">
        <p14:creationId xmlns:p14="http://schemas.microsoft.com/office/powerpoint/2010/main" val="2963340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Interreg</a:t>
            </a:r>
            <a:r>
              <a:rPr lang="de-AT" dirty="0" smtClean="0"/>
              <a:t>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10" name="Ellipse 9"/>
          <p:cNvSpPr/>
          <p:nvPr/>
        </p:nvSpPr>
        <p:spPr>
          <a:xfrm>
            <a:off x="4399242" y="3521415"/>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11" name="Ellipse 10"/>
          <p:cNvSpPr/>
          <p:nvPr/>
        </p:nvSpPr>
        <p:spPr>
          <a:xfrm>
            <a:off x="4399242" y="2670907"/>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200" dirty="0">
                <a:sym typeface="Webdings" panose="05030102010509060703" pitchFamily="18" charset="2"/>
              </a:rPr>
              <a:t></a:t>
            </a:r>
            <a:endParaRPr lang="de-AT" sz="7200" dirty="0"/>
          </a:p>
        </p:txBody>
      </p:sp>
      <p:grpSp>
        <p:nvGrpSpPr>
          <p:cNvPr id="12" name="Gruppieren 11"/>
          <p:cNvGrpSpPr/>
          <p:nvPr/>
        </p:nvGrpSpPr>
        <p:grpSpPr>
          <a:xfrm>
            <a:off x="373131" y="5801365"/>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sp>
        <p:nvSpPr>
          <p:cNvPr id="18" name="Ellipse 17"/>
          <p:cNvSpPr/>
          <p:nvPr/>
        </p:nvSpPr>
        <p:spPr>
          <a:xfrm>
            <a:off x="8397307" y="2670907"/>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3"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3"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8" name="Textfeld 37"/>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0" name="Textfeld 39"/>
          <p:cNvSpPr txBox="1"/>
          <p:nvPr/>
        </p:nvSpPr>
        <p:spPr>
          <a:xfrm>
            <a:off x="5182231" y="2812459"/>
            <a:ext cx="2581491" cy="369332"/>
          </a:xfrm>
          <a:prstGeom prst="rect">
            <a:avLst/>
          </a:prstGeom>
          <a:noFill/>
        </p:spPr>
        <p:txBody>
          <a:bodyPr wrap="square" rtlCol="0">
            <a:spAutoFit/>
          </a:bodyPr>
          <a:lstStyle/>
          <a:p>
            <a:r>
              <a:rPr lang="de-AT" dirty="0" smtClean="0"/>
              <a:t>Big </a:t>
            </a:r>
            <a:r>
              <a:rPr lang="de-AT" dirty="0" err="1" smtClean="0"/>
              <a:t>organisations</a:t>
            </a:r>
            <a:endParaRPr lang="de-AT" dirty="0"/>
          </a:p>
        </p:txBody>
      </p:sp>
      <p:sp>
        <p:nvSpPr>
          <p:cNvPr id="41" name="Textfeld 40"/>
          <p:cNvSpPr txBox="1"/>
          <p:nvPr/>
        </p:nvSpPr>
        <p:spPr>
          <a:xfrm>
            <a:off x="5182231" y="3697607"/>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sp>
        <p:nvSpPr>
          <p:cNvPr id="49" name="Textfeld 48"/>
          <p:cNvSpPr txBox="1"/>
          <p:nvPr/>
        </p:nvSpPr>
        <p:spPr>
          <a:xfrm>
            <a:off x="9206077" y="2860109"/>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3302710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Interreg</a:t>
            </a:r>
            <a:r>
              <a:rPr lang="de-AT" dirty="0" smtClean="0"/>
              <a:t> </a:t>
            </a:r>
            <a:r>
              <a:rPr lang="de-AT" dirty="0" err="1" smtClean="0"/>
              <a:t>Danube</a:t>
            </a:r>
            <a:r>
              <a:rPr lang="de-AT" dirty="0" smtClean="0"/>
              <a:t> Transnational Programme</a:t>
            </a:r>
            <a:br>
              <a:rPr lang="de-AT" dirty="0" smtClean="0"/>
            </a:br>
            <a:r>
              <a:rPr lang="de-AT" dirty="0" err="1" smtClean="0"/>
              <a:t>Seed</a:t>
            </a:r>
            <a:r>
              <a:rPr lang="de-AT" dirty="0" smtClean="0"/>
              <a:t> Money Facility</a:t>
            </a:r>
            <a:endParaRPr lang="de-AT" dirty="0"/>
          </a:p>
        </p:txBody>
      </p:sp>
      <p:sp>
        <p:nvSpPr>
          <p:cNvPr id="3" name="Inhaltsplatzhalter 2"/>
          <p:cNvSpPr>
            <a:spLocks noGrp="1"/>
          </p:cNvSpPr>
          <p:nvPr>
            <p:ph idx="1"/>
          </p:nvPr>
        </p:nvSpPr>
        <p:spPr>
          <a:xfrm>
            <a:off x="6582569" y="2372612"/>
            <a:ext cx="5854964" cy="4485388"/>
          </a:xfrm>
          <a:solidFill>
            <a:schemeClr val="bg1">
              <a:alpha val="80000"/>
            </a:schemeClr>
          </a:solidFill>
        </p:spPr>
        <p:txBody>
          <a:bodyPr>
            <a:normAutofit/>
          </a:bodyPr>
          <a:lstStyle/>
          <a:p>
            <a:r>
              <a:rPr lang="en-US" sz="1800" dirty="0" smtClean="0"/>
              <a:t>Support </a:t>
            </a:r>
            <a:r>
              <a:rPr lang="en-US" sz="1800" dirty="0"/>
              <a:t>for the development of </a:t>
            </a:r>
            <a:r>
              <a:rPr lang="en-US" sz="1800" b="1" dirty="0"/>
              <a:t>complex strategic transnational</a:t>
            </a:r>
            <a:r>
              <a:rPr lang="en-US" sz="1800" dirty="0"/>
              <a:t> </a:t>
            </a:r>
            <a:r>
              <a:rPr lang="en-US" sz="1800" dirty="0" smtClean="0"/>
              <a:t>projects </a:t>
            </a:r>
          </a:p>
          <a:p>
            <a:r>
              <a:rPr lang="en-US" sz="1800" dirty="0" smtClean="0"/>
              <a:t>Proposals must be </a:t>
            </a:r>
            <a:r>
              <a:rPr lang="en-US" sz="1800" b="1" dirty="0" smtClean="0"/>
              <a:t>linked to Priority Areas </a:t>
            </a:r>
            <a:r>
              <a:rPr lang="en-US" sz="1800" dirty="0" smtClean="0"/>
              <a:t>of the</a:t>
            </a:r>
            <a:br>
              <a:rPr lang="en-US" sz="1800" dirty="0" smtClean="0"/>
            </a:br>
            <a:r>
              <a:rPr lang="en-US" sz="1800" dirty="0" smtClean="0"/>
              <a:t>EU Strategy for the Danube Region</a:t>
            </a:r>
          </a:p>
          <a:p>
            <a:r>
              <a:rPr lang="en-US" sz="1800" dirty="0" smtClean="0"/>
              <a:t>Project proposals can be </a:t>
            </a:r>
            <a:r>
              <a:rPr lang="en-US" sz="1800" b="1" dirty="0" smtClean="0"/>
              <a:t>submitted to any available</a:t>
            </a:r>
            <a:br>
              <a:rPr lang="en-US" sz="1800" b="1" dirty="0" smtClean="0"/>
            </a:br>
            <a:r>
              <a:rPr lang="en-US" sz="1800" b="1" dirty="0" smtClean="0"/>
              <a:t>funding</a:t>
            </a:r>
            <a:r>
              <a:rPr lang="en-US" sz="1800" dirty="0" smtClean="0"/>
              <a:t>: national</a:t>
            </a:r>
            <a:r>
              <a:rPr lang="en-US" sz="1800" dirty="0"/>
              <a:t>, mainstream EU, transnational or </a:t>
            </a:r>
            <a:r>
              <a:rPr lang="en-US" sz="1800" dirty="0" smtClean="0"/>
              <a:t/>
            </a:r>
            <a:br>
              <a:rPr lang="en-US" sz="1800" dirty="0" smtClean="0"/>
            </a:br>
            <a:r>
              <a:rPr lang="en-US" sz="1800" dirty="0" smtClean="0"/>
              <a:t>cross </a:t>
            </a:r>
            <a:r>
              <a:rPr lang="en-US" sz="1800" dirty="0"/>
              <a:t>border or by any other public or private </a:t>
            </a:r>
            <a:r>
              <a:rPr lang="en-US" sz="1800" dirty="0" smtClean="0"/>
              <a:t/>
            </a:r>
            <a:br>
              <a:rPr lang="en-US" sz="1800" dirty="0" smtClean="0"/>
            </a:br>
            <a:r>
              <a:rPr lang="en-US" sz="1800" dirty="0" smtClean="0"/>
              <a:t>investor </a:t>
            </a:r>
            <a:r>
              <a:rPr lang="en-US" sz="1800" dirty="0"/>
              <a:t>(such as IFIs) or public-private partnership</a:t>
            </a:r>
            <a:r>
              <a:rPr lang="en-US" sz="1800" dirty="0" smtClean="0"/>
              <a:t>.</a:t>
            </a:r>
          </a:p>
          <a:p>
            <a:r>
              <a:rPr lang="en-US" sz="1800" dirty="0"/>
              <a:t>maximum </a:t>
            </a:r>
            <a:r>
              <a:rPr lang="en-US" sz="1800" b="1" dirty="0" smtClean="0"/>
              <a:t>3 proposals </a:t>
            </a:r>
            <a:r>
              <a:rPr lang="en-US" sz="1800" b="1" dirty="0"/>
              <a:t>approved</a:t>
            </a:r>
            <a:r>
              <a:rPr lang="en-US" sz="1800" dirty="0">
                <a:solidFill>
                  <a:srgbClr val="FF9900"/>
                </a:solidFill>
              </a:rPr>
              <a:t> </a:t>
            </a:r>
            <a:r>
              <a:rPr lang="en-US" sz="1800" dirty="0"/>
              <a:t>per </a:t>
            </a:r>
            <a:r>
              <a:rPr lang="en-US" sz="1800" dirty="0" smtClean="0"/>
              <a:t>Priority Area </a:t>
            </a:r>
          </a:p>
          <a:p>
            <a:r>
              <a:rPr lang="en-US" sz="1800" dirty="0" smtClean="0"/>
              <a:t>Total budget per project: </a:t>
            </a:r>
            <a:r>
              <a:rPr lang="en-US" sz="1800" b="1" dirty="0" smtClean="0"/>
              <a:t>50,000.00 EUR </a:t>
            </a:r>
            <a:r>
              <a:rPr lang="en-US" sz="1800" dirty="0" smtClean="0"/>
              <a:t/>
            </a:r>
            <a:br>
              <a:rPr lang="en-US" sz="1800" dirty="0" smtClean="0"/>
            </a:br>
            <a:r>
              <a:rPr lang="en-US" sz="1800" dirty="0" smtClean="0"/>
              <a:t>(EU contribution to </a:t>
            </a:r>
            <a:r>
              <a:rPr lang="en-US" sz="1800" dirty="0"/>
              <a:t>each project is </a:t>
            </a:r>
            <a:r>
              <a:rPr lang="en-US" sz="1800" b="1" dirty="0"/>
              <a:t>85% </a:t>
            </a:r>
            <a:r>
              <a:rPr lang="en-US" sz="1800" dirty="0" smtClean="0"/>
              <a:t/>
            </a:r>
            <a:br>
              <a:rPr lang="en-US" sz="1800" dirty="0" smtClean="0"/>
            </a:br>
            <a:r>
              <a:rPr lang="en-US" sz="1800" dirty="0" smtClean="0"/>
              <a:t>(</a:t>
            </a:r>
            <a:r>
              <a:rPr lang="en-US" sz="1800" dirty="0"/>
              <a:t>42,500.00 EUR) for </a:t>
            </a:r>
            <a:r>
              <a:rPr lang="en-US" sz="1800" b="1" dirty="0"/>
              <a:t>ERDF, IPA and ENI </a:t>
            </a:r>
            <a:r>
              <a:rPr lang="en-US" sz="1800" dirty="0"/>
              <a:t>project </a:t>
            </a:r>
            <a:r>
              <a:rPr lang="en-US" sz="1800" dirty="0" smtClean="0"/>
              <a:t>partner.</a:t>
            </a:r>
          </a:p>
          <a:p>
            <a:r>
              <a:rPr lang="en-US" sz="1800" dirty="0" smtClean="0"/>
              <a:t>Next SMF Call expected to be in the </a:t>
            </a:r>
            <a:r>
              <a:rPr lang="en-US" sz="1800" b="1" dirty="0" smtClean="0"/>
              <a:t>2</a:t>
            </a:r>
            <a:r>
              <a:rPr lang="en-US" sz="1800" b="1" baseline="30000" dirty="0" smtClean="0"/>
              <a:t>nd</a:t>
            </a:r>
            <a:r>
              <a:rPr lang="en-US" sz="1800" b="1" dirty="0" smtClean="0"/>
              <a:t> half of 2020</a:t>
            </a:r>
          </a:p>
          <a:p>
            <a:pPr marL="0" indent="0">
              <a:buNone/>
            </a:pPr>
            <a:r>
              <a:rPr lang="en-US" sz="1200" b="1" dirty="0" smtClean="0"/>
              <a:t>Disclaimer: </a:t>
            </a:r>
            <a:r>
              <a:rPr lang="en-US" sz="1200" dirty="0" smtClean="0"/>
              <a:t>Final decisions for the 2</a:t>
            </a:r>
            <a:r>
              <a:rPr lang="en-US" sz="1200" baseline="30000" dirty="0" smtClean="0"/>
              <a:t>nd</a:t>
            </a:r>
            <a:r>
              <a:rPr lang="en-US" sz="1200" dirty="0" smtClean="0"/>
              <a:t> Call of the DTP SMF by the Monitoring Committee </a:t>
            </a:r>
            <a:br>
              <a:rPr lang="en-US" sz="1200" dirty="0" smtClean="0"/>
            </a:br>
            <a:r>
              <a:rPr lang="en-US" sz="1200" dirty="0" smtClean="0"/>
              <a:t>are still pending.</a:t>
            </a:r>
            <a:endParaRPr lang="de-AT" sz="12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86345"/>
            <a:ext cx="6582569" cy="3291284"/>
          </a:xfrm>
          <a:prstGeom prst="rect">
            <a:avLst/>
          </a:prstGeom>
        </p:spPr>
      </p:pic>
      <p:sp>
        <p:nvSpPr>
          <p:cNvPr id="5" name="Textfeld 4"/>
          <p:cNvSpPr txBox="1"/>
          <p:nvPr/>
        </p:nvSpPr>
        <p:spPr>
          <a:xfrm>
            <a:off x="25399" y="5554133"/>
            <a:ext cx="6459483" cy="323165"/>
          </a:xfrm>
          <a:prstGeom prst="rect">
            <a:avLst/>
          </a:prstGeom>
          <a:noFill/>
        </p:spPr>
        <p:txBody>
          <a:bodyPr wrap="square" rtlCol="0">
            <a:spAutoFit/>
          </a:bodyPr>
          <a:lstStyle/>
          <a:p>
            <a:r>
              <a:rPr lang="de-AT" sz="1500" b="1" dirty="0" smtClean="0">
                <a:solidFill>
                  <a:srgbClr val="FF9900"/>
                </a:solidFill>
                <a:latin typeface="+mj-lt"/>
              </a:rPr>
              <a:t>www.interreg-danube.eu/calls/calls-for-proposals/seed-money-facility-call</a:t>
            </a:r>
            <a:endParaRPr lang="de-AT" sz="1500" b="1" dirty="0">
              <a:solidFill>
                <a:srgbClr val="FF9900"/>
              </a:solidFill>
              <a:latin typeface="+mj-lt"/>
            </a:endParaRPr>
          </a:p>
        </p:txBody>
      </p:sp>
    </p:spTree>
    <p:extLst>
      <p:ext uri="{BB962C8B-B14F-4D97-AF65-F5344CB8AC3E}">
        <p14:creationId xmlns:p14="http://schemas.microsoft.com/office/powerpoint/2010/main" val="2235114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Interreg</a:t>
            </a:r>
            <a:r>
              <a:rPr lang="de-AT" dirty="0" smtClean="0"/>
              <a:t> DTP </a:t>
            </a:r>
            <a:r>
              <a:rPr lang="de-AT" dirty="0" err="1" smtClean="0"/>
              <a:t>Seed</a:t>
            </a:r>
            <a:r>
              <a:rPr lang="de-AT" dirty="0" smtClean="0"/>
              <a:t> Money Facility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10" name="Ellipse 9"/>
          <p:cNvSpPr/>
          <p:nvPr/>
        </p:nvSpPr>
        <p:spPr>
          <a:xfrm>
            <a:off x="4263613" y="2670907"/>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grpSp>
        <p:nvGrpSpPr>
          <p:cNvPr id="12" name="Gruppieren 11"/>
          <p:cNvGrpSpPr/>
          <p:nvPr/>
        </p:nvGrpSpPr>
        <p:grpSpPr>
          <a:xfrm>
            <a:off x="373131" y="5801365"/>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8" name="Textfeld 37"/>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1" name="Textfeld 40"/>
          <p:cNvSpPr txBox="1"/>
          <p:nvPr/>
        </p:nvSpPr>
        <p:spPr>
          <a:xfrm>
            <a:off x="5046602" y="2847099"/>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grpSp>
        <p:nvGrpSpPr>
          <p:cNvPr id="44" name="Gruppieren 43"/>
          <p:cNvGrpSpPr/>
          <p:nvPr/>
        </p:nvGrpSpPr>
        <p:grpSpPr>
          <a:xfrm>
            <a:off x="8458221" y="3584165"/>
            <a:ext cx="2392967" cy="720000"/>
            <a:chOff x="3525613" y="4188912"/>
            <a:chExt cx="2392967" cy="720000"/>
          </a:xfrm>
        </p:grpSpPr>
        <p:sp>
          <p:nvSpPr>
            <p:cNvPr id="46" name="Ellipse 45"/>
            <p:cNvSpPr/>
            <p:nvPr/>
          </p:nvSpPr>
          <p:spPr>
            <a:xfrm>
              <a:off x="3525613" y="4188912"/>
              <a:ext cx="720000" cy="720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grpSp>
          <p:nvGrpSpPr>
            <p:cNvPr id="47" name="Gruppieren 46"/>
            <p:cNvGrpSpPr/>
            <p:nvPr/>
          </p:nvGrpSpPr>
          <p:grpSpPr>
            <a:xfrm>
              <a:off x="3527022" y="4249891"/>
              <a:ext cx="2391558" cy="647373"/>
              <a:chOff x="9633573" y="1616458"/>
              <a:chExt cx="2391558" cy="647373"/>
            </a:xfrm>
          </p:grpSpPr>
          <p:sp>
            <p:nvSpPr>
              <p:cNvPr id="48" name="Textfeld 47"/>
              <p:cNvSpPr txBox="1"/>
              <p:nvPr/>
            </p:nvSpPr>
            <p:spPr>
              <a:xfrm>
                <a:off x="9633573" y="1616458"/>
                <a:ext cx="2089854" cy="646331"/>
              </a:xfrm>
              <a:prstGeom prst="rect">
                <a:avLst/>
              </a:prstGeom>
              <a:noFill/>
            </p:spPr>
            <p:txBody>
              <a:bodyPr wrap="square" rtlCol="0">
                <a:spAutoFit/>
              </a:bodyPr>
              <a:lstStyle/>
              <a:p>
                <a:r>
                  <a:rPr lang="de-AT" sz="3600" dirty="0" smtClean="0">
                    <a:solidFill>
                      <a:schemeClr val="bg1"/>
                    </a:solidFill>
                    <a:sym typeface="Webdings" panose="05030102010509060703" pitchFamily="18" charset="2"/>
                  </a:rPr>
                  <a:t></a:t>
                </a:r>
                <a:endParaRPr lang="de-AT" sz="3200" dirty="0">
                  <a:solidFill>
                    <a:schemeClr val="bg1"/>
                  </a:solidFill>
                </a:endParaRPr>
              </a:p>
            </p:txBody>
          </p:sp>
          <p:sp>
            <p:nvSpPr>
              <p:cNvPr id="50" name="Textfeld 49"/>
              <p:cNvSpPr txBox="1"/>
              <p:nvPr/>
            </p:nvSpPr>
            <p:spPr>
              <a:xfrm>
                <a:off x="9935277" y="1679056"/>
                <a:ext cx="2089854" cy="584775"/>
              </a:xfrm>
              <a:prstGeom prst="rect">
                <a:avLst/>
              </a:prstGeom>
              <a:noFill/>
            </p:spPr>
            <p:txBody>
              <a:bodyPr wrap="square" rtlCol="0">
                <a:spAutoFit/>
              </a:bodyPr>
              <a:lstStyle/>
              <a:p>
                <a:r>
                  <a:rPr lang="de-AT" sz="3200" dirty="0" smtClean="0">
                    <a:solidFill>
                      <a:schemeClr val="bg1"/>
                    </a:solidFill>
                    <a:sym typeface="Wingdings" panose="05000000000000000000" pitchFamily="2" charset="2"/>
                  </a:rPr>
                  <a:t></a:t>
                </a:r>
                <a:endParaRPr lang="de-AT" sz="3200" dirty="0">
                  <a:solidFill>
                    <a:schemeClr val="bg1"/>
                  </a:solidFill>
                </a:endParaRPr>
              </a:p>
            </p:txBody>
          </p:sp>
        </p:grpSp>
      </p:grpSp>
      <p:grpSp>
        <p:nvGrpSpPr>
          <p:cNvPr id="51" name="Gruppieren 50"/>
          <p:cNvGrpSpPr/>
          <p:nvPr/>
        </p:nvGrpSpPr>
        <p:grpSpPr>
          <a:xfrm>
            <a:off x="8458221" y="2633219"/>
            <a:ext cx="862599" cy="1107996"/>
            <a:chOff x="9633573" y="4148713"/>
            <a:chExt cx="862599" cy="1107996"/>
          </a:xfrm>
        </p:grpSpPr>
        <p:sp>
          <p:nvSpPr>
            <p:cNvPr id="52" name="Ellipse 51"/>
            <p:cNvSpPr/>
            <p:nvPr/>
          </p:nvSpPr>
          <p:spPr>
            <a:xfrm>
              <a:off x="9633573" y="4235779"/>
              <a:ext cx="720000" cy="72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53" name="Rechteck 52"/>
            <p:cNvSpPr/>
            <p:nvPr/>
          </p:nvSpPr>
          <p:spPr>
            <a:xfrm>
              <a:off x="9823600" y="4148713"/>
              <a:ext cx="672572" cy="1107996"/>
            </a:xfrm>
            <a:prstGeom prst="rect">
              <a:avLst/>
            </a:prstGeom>
          </p:spPr>
          <p:txBody>
            <a:bodyPr wrap="square">
              <a:spAutoFit/>
            </a:bodyPr>
            <a:lstStyle/>
            <a:p>
              <a:r>
                <a:rPr lang="de-AT" sz="6600" dirty="0">
                  <a:solidFill>
                    <a:schemeClr val="bg1"/>
                  </a:solidFill>
                  <a:sym typeface="Wingdings" panose="05000000000000000000" pitchFamily="2" charset="2"/>
                </a:rPr>
                <a:t></a:t>
              </a:r>
              <a:endParaRPr lang="de-AT" sz="6600" dirty="0">
                <a:solidFill>
                  <a:schemeClr val="bg1"/>
                </a:solidFill>
              </a:endParaRPr>
            </a:p>
          </p:txBody>
        </p:sp>
      </p:grpSp>
      <p:sp>
        <p:nvSpPr>
          <p:cNvPr id="54" name="Textfeld 53"/>
          <p:cNvSpPr txBox="1"/>
          <p:nvPr/>
        </p:nvSpPr>
        <p:spPr>
          <a:xfrm>
            <a:off x="9258738" y="2888540"/>
            <a:ext cx="2581491" cy="369332"/>
          </a:xfrm>
          <a:prstGeom prst="rect">
            <a:avLst/>
          </a:prstGeom>
          <a:noFill/>
        </p:spPr>
        <p:txBody>
          <a:bodyPr wrap="square" rtlCol="0">
            <a:spAutoFit/>
          </a:bodyPr>
          <a:lstStyle/>
          <a:p>
            <a:r>
              <a:rPr lang="de-AT" dirty="0" err="1" smtClean="0"/>
              <a:t>Capacity</a:t>
            </a:r>
            <a:r>
              <a:rPr lang="de-AT" dirty="0" smtClean="0"/>
              <a:t> </a:t>
            </a:r>
            <a:r>
              <a:rPr lang="de-AT" dirty="0" err="1" smtClean="0"/>
              <a:t>building</a:t>
            </a:r>
            <a:endParaRPr lang="de-AT" dirty="0"/>
          </a:p>
        </p:txBody>
      </p:sp>
      <p:sp>
        <p:nvSpPr>
          <p:cNvPr id="55" name="Textfeld 54"/>
          <p:cNvSpPr txBox="1"/>
          <p:nvPr/>
        </p:nvSpPr>
        <p:spPr>
          <a:xfrm>
            <a:off x="9258738" y="3732358"/>
            <a:ext cx="2581491" cy="369332"/>
          </a:xfrm>
          <a:prstGeom prst="rect">
            <a:avLst/>
          </a:prstGeom>
          <a:noFill/>
        </p:spPr>
        <p:txBody>
          <a:bodyPr wrap="square" rtlCol="0">
            <a:spAutoFit/>
          </a:bodyPr>
          <a:lstStyle/>
          <a:p>
            <a:r>
              <a:rPr lang="de-AT" dirty="0" smtClean="0"/>
              <a:t>Project </a:t>
            </a:r>
            <a:r>
              <a:rPr lang="de-AT" dirty="0" err="1" smtClean="0"/>
              <a:t>preparation</a:t>
            </a:r>
            <a:endParaRPr lang="de-AT" dirty="0"/>
          </a:p>
        </p:txBody>
      </p:sp>
      <p:sp>
        <p:nvSpPr>
          <p:cNvPr id="56" name="Ellipse 55"/>
          <p:cNvSpPr/>
          <p:nvPr/>
        </p:nvSpPr>
        <p:spPr>
          <a:xfrm>
            <a:off x="4339490" y="583643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96001" y="600465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Tree>
    <p:extLst>
      <p:ext uri="{BB962C8B-B14F-4D97-AF65-F5344CB8AC3E}">
        <p14:creationId xmlns:p14="http://schemas.microsoft.com/office/powerpoint/2010/main" val="3259864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41818" y="1540653"/>
            <a:ext cx="11772681" cy="822724"/>
            <a:chOff x="141818" y="1540653"/>
            <a:chExt cx="11772681" cy="822724"/>
          </a:xfrm>
        </p:grpSpPr>
        <p:pic>
          <p:nvPicPr>
            <p:cNvPr id="37" name="Grafik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43050"/>
              <a:ext cx="2861607" cy="820327"/>
            </a:xfrm>
            <a:prstGeom prst="rect">
              <a:avLst/>
            </a:prstGeom>
          </p:spPr>
        </p:pic>
        <p:pic>
          <p:nvPicPr>
            <p:cNvPr id="38" name="Grafik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019" y="1543050"/>
              <a:ext cx="2861607" cy="820327"/>
            </a:xfrm>
            <a:prstGeom prst="rect">
              <a:avLst/>
            </a:prstGeom>
          </p:spPr>
        </p:pic>
        <p:pic>
          <p:nvPicPr>
            <p:cNvPr id="39" name="Grafik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220" y="1540653"/>
              <a:ext cx="2861607" cy="820327"/>
            </a:xfrm>
            <a:prstGeom prst="rect">
              <a:avLst/>
            </a:prstGeom>
          </p:spPr>
        </p:pic>
        <p:pic>
          <p:nvPicPr>
            <p:cNvPr id="40" name="Grafik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2892" y="1540653"/>
              <a:ext cx="2861607" cy="820327"/>
            </a:xfrm>
            <a:prstGeom prst="rect">
              <a:avLst/>
            </a:prstGeom>
          </p:spPr>
        </p:pic>
      </p:grpSp>
      <p:grpSp>
        <p:nvGrpSpPr>
          <p:cNvPr id="3" name="Gruppieren 2"/>
          <p:cNvGrpSpPr/>
          <p:nvPr/>
        </p:nvGrpSpPr>
        <p:grpSpPr>
          <a:xfrm>
            <a:off x="-403212" y="2390921"/>
            <a:ext cx="12614263" cy="853843"/>
            <a:chOff x="-403212" y="2390921"/>
            <a:chExt cx="12614263" cy="853843"/>
          </a:xfrm>
        </p:grpSpPr>
        <p:grpSp>
          <p:nvGrpSpPr>
            <p:cNvPr id="41" name="Gruppieren 40"/>
            <p:cNvGrpSpPr/>
            <p:nvPr/>
          </p:nvGrpSpPr>
          <p:grpSpPr>
            <a:xfrm>
              <a:off x="-403212" y="2390921"/>
              <a:ext cx="11772681" cy="822724"/>
              <a:chOff x="141818" y="1540653"/>
              <a:chExt cx="11772681" cy="822724"/>
            </a:xfrm>
          </p:grpSpPr>
          <p:pic>
            <p:nvPicPr>
              <p:cNvPr id="42" name="Grafik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43050"/>
                <a:ext cx="2861607" cy="820327"/>
              </a:xfrm>
              <a:prstGeom prst="rect">
                <a:avLst/>
              </a:prstGeom>
            </p:spPr>
          </p:pic>
          <p:pic>
            <p:nvPicPr>
              <p:cNvPr id="43" name="Grafik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019" y="1543050"/>
                <a:ext cx="2861607" cy="820327"/>
              </a:xfrm>
              <a:prstGeom prst="rect">
                <a:avLst/>
              </a:prstGeom>
            </p:spPr>
          </p:pic>
          <p:pic>
            <p:nvPicPr>
              <p:cNvPr id="44" name="Grafik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220" y="1540653"/>
                <a:ext cx="2861607" cy="820327"/>
              </a:xfrm>
              <a:prstGeom prst="rect">
                <a:avLst/>
              </a:prstGeom>
            </p:spPr>
          </p:pic>
          <p:pic>
            <p:nvPicPr>
              <p:cNvPr id="45" name="Grafik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2892" y="1540653"/>
                <a:ext cx="2861607" cy="820327"/>
              </a:xfrm>
              <a:prstGeom prst="rect">
                <a:avLst/>
              </a:prstGeom>
            </p:spPr>
          </p:pic>
        </p:grpSp>
        <p:pic>
          <p:nvPicPr>
            <p:cNvPr id="46" name="Grafik 45"/>
            <p:cNvPicPr>
              <a:picLocks noChangeAspect="1"/>
            </p:cNvPicPr>
            <p:nvPr/>
          </p:nvPicPr>
          <p:blipFill rotWithShape="1">
            <a:blip r:embed="rId3" cstate="print">
              <a:extLst>
                <a:ext uri="{28A0092B-C50C-407E-A947-70E740481C1C}">
                  <a14:useLocalDpi xmlns:a14="http://schemas.microsoft.com/office/drawing/2010/main" val="0"/>
                </a:ext>
              </a:extLst>
            </a:blip>
            <a:srcRect r="74369"/>
            <a:stretch/>
          </p:blipFill>
          <p:spPr>
            <a:xfrm>
              <a:off x="11477593" y="2424437"/>
              <a:ext cx="733458" cy="820327"/>
            </a:xfrm>
            <a:prstGeom prst="rect">
              <a:avLst/>
            </a:prstGeom>
          </p:spPr>
        </p:pic>
      </p:grpSp>
      <p:grpSp>
        <p:nvGrpSpPr>
          <p:cNvPr id="47" name="Gruppieren 46"/>
          <p:cNvGrpSpPr/>
          <p:nvPr/>
        </p:nvGrpSpPr>
        <p:grpSpPr>
          <a:xfrm>
            <a:off x="141818" y="3211248"/>
            <a:ext cx="11772681" cy="822724"/>
            <a:chOff x="141818" y="1540653"/>
            <a:chExt cx="11772681" cy="822724"/>
          </a:xfrm>
        </p:grpSpPr>
        <p:pic>
          <p:nvPicPr>
            <p:cNvPr id="48" name="Grafik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43050"/>
              <a:ext cx="2861607" cy="820327"/>
            </a:xfrm>
            <a:prstGeom prst="rect">
              <a:avLst/>
            </a:prstGeom>
          </p:spPr>
        </p:pic>
        <p:pic>
          <p:nvPicPr>
            <p:cNvPr id="49" name="Grafik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019" y="1543050"/>
              <a:ext cx="2861607" cy="820327"/>
            </a:xfrm>
            <a:prstGeom prst="rect">
              <a:avLst/>
            </a:prstGeom>
          </p:spPr>
        </p:pic>
        <p:pic>
          <p:nvPicPr>
            <p:cNvPr id="50" name="Grafik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220" y="1540653"/>
              <a:ext cx="2861607" cy="820327"/>
            </a:xfrm>
            <a:prstGeom prst="rect">
              <a:avLst/>
            </a:prstGeom>
          </p:spPr>
        </p:pic>
        <p:pic>
          <p:nvPicPr>
            <p:cNvPr id="51" name="Grafik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2892" y="1540653"/>
              <a:ext cx="2861607" cy="820327"/>
            </a:xfrm>
            <a:prstGeom prst="rect">
              <a:avLst/>
            </a:prstGeom>
          </p:spPr>
        </p:pic>
      </p:grpSp>
      <p:grpSp>
        <p:nvGrpSpPr>
          <p:cNvPr id="52" name="Gruppieren 51"/>
          <p:cNvGrpSpPr/>
          <p:nvPr/>
        </p:nvGrpSpPr>
        <p:grpSpPr>
          <a:xfrm>
            <a:off x="-403212" y="4057831"/>
            <a:ext cx="12614263" cy="853843"/>
            <a:chOff x="-403212" y="2390921"/>
            <a:chExt cx="12614263" cy="853843"/>
          </a:xfrm>
        </p:grpSpPr>
        <p:grpSp>
          <p:nvGrpSpPr>
            <p:cNvPr id="53" name="Gruppieren 52"/>
            <p:cNvGrpSpPr/>
            <p:nvPr/>
          </p:nvGrpSpPr>
          <p:grpSpPr>
            <a:xfrm>
              <a:off x="-403212" y="2390921"/>
              <a:ext cx="11772681" cy="822724"/>
              <a:chOff x="141818" y="1540653"/>
              <a:chExt cx="11772681" cy="822724"/>
            </a:xfrm>
          </p:grpSpPr>
          <p:pic>
            <p:nvPicPr>
              <p:cNvPr id="55" name="Grafik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43050"/>
                <a:ext cx="2861607" cy="820327"/>
              </a:xfrm>
              <a:prstGeom prst="rect">
                <a:avLst/>
              </a:prstGeom>
            </p:spPr>
          </p:pic>
          <p:pic>
            <p:nvPicPr>
              <p:cNvPr id="56" name="Grafik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019" y="1543050"/>
                <a:ext cx="2861607" cy="820327"/>
              </a:xfrm>
              <a:prstGeom prst="rect">
                <a:avLst/>
              </a:prstGeom>
            </p:spPr>
          </p:pic>
          <p:pic>
            <p:nvPicPr>
              <p:cNvPr id="57" name="Grafik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220" y="1540653"/>
                <a:ext cx="2861607" cy="820327"/>
              </a:xfrm>
              <a:prstGeom prst="rect">
                <a:avLst/>
              </a:prstGeom>
            </p:spPr>
          </p:pic>
          <p:pic>
            <p:nvPicPr>
              <p:cNvPr id="58" name="Grafik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2892" y="1540653"/>
                <a:ext cx="2861607" cy="820327"/>
              </a:xfrm>
              <a:prstGeom prst="rect">
                <a:avLst/>
              </a:prstGeom>
            </p:spPr>
          </p:pic>
        </p:grpSp>
        <p:pic>
          <p:nvPicPr>
            <p:cNvPr id="54" name="Grafik 53"/>
            <p:cNvPicPr>
              <a:picLocks noChangeAspect="1"/>
            </p:cNvPicPr>
            <p:nvPr/>
          </p:nvPicPr>
          <p:blipFill rotWithShape="1">
            <a:blip r:embed="rId3" cstate="print">
              <a:extLst>
                <a:ext uri="{28A0092B-C50C-407E-A947-70E740481C1C}">
                  <a14:useLocalDpi xmlns:a14="http://schemas.microsoft.com/office/drawing/2010/main" val="0"/>
                </a:ext>
              </a:extLst>
            </a:blip>
            <a:srcRect r="74369"/>
            <a:stretch/>
          </p:blipFill>
          <p:spPr>
            <a:xfrm>
              <a:off x="11477593" y="2424437"/>
              <a:ext cx="733458" cy="820327"/>
            </a:xfrm>
            <a:prstGeom prst="rect">
              <a:avLst/>
            </a:prstGeom>
          </p:spPr>
        </p:pic>
      </p:grpSp>
    </p:spTree>
    <p:extLst>
      <p:ext uri="{BB962C8B-B14F-4D97-AF65-F5344CB8AC3E}">
        <p14:creationId xmlns:p14="http://schemas.microsoft.com/office/powerpoint/2010/main" val="2223560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Agenda</a:t>
            </a:r>
            <a:endParaRPr lang="de-AT"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182912596"/>
              </p:ext>
            </p:extLst>
          </p:nvPr>
        </p:nvGraphicFramePr>
        <p:xfrm>
          <a:off x="838200" y="2414589"/>
          <a:ext cx="10515600" cy="3995736"/>
        </p:xfrm>
        <a:graphic>
          <a:graphicData uri="http://schemas.openxmlformats.org/drawingml/2006/table">
            <a:tbl>
              <a:tblPr firstRow="1" bandRow="1">
                <a:tableStyleId>{7DF18680-E054-41AD-8BC1-D1AEF772440D}</a:tableStyleId>
              </a:tblPr>
              <a:tblGrid>
                <a:gridCol w="1527313">
                  <a:extLst>
                    <a:ext uri="{9D8B030D-6E8A-4147-A177-3AD203B41FA5}">
                      <a16:colId xmlns:a16="http://schemas.microsoft.com/office/drawing/2014/main" val="20000"/>
                    </a:ext>
                  </a:extLst>
                </a:gridCol>
                <a:gridCol w="8988287">
                  <a:extLst>
                    <a:ext uri="{9D8B030D-6E8A-4147-A177-3AD203B41FA5}">
                      <a16:colId xmlns:a16="http://schemas.microsoft.com/office/drawing/2014/main" val="20001"/>
                    </a:ext>
                  </a:extLst>
                </a:gridCol>
              </a:tblGrid>
              <a:tr h="499467">
                <a:tc>
                  <a:txBody>
                    <a:bodyPr/>
                    <a:lstStyle/>
                    <a:p>
                      <a:pPr algn="ctr"/>
                      <a:r>
                        <a:rPr lang="de-AT" dirty="0" smtClean="0"/>
                        <a:t>Duration</a:t>
                      </a:r>
                      <a:endParaRPr lang="de-AT" dirty="0"/>
                    </a:p>
                  </a:txBody>
                  <a:tcPr anchor="ctr">
                    <a:solidFill>
                      <a:srgbClr val="003366"/>
                    </a:solidFill>
                  </a:tcPr>
                </a:tc>
                <a:tc>
                  <a:txBody>
                    <a:bodyPr/>
                    <a:lstStyle/>
                    <a:p>
                      <a:pPr algn="l"/>
                      <a:r>
                        <a:rPr lang="de-AT" dirty="0" smtClean="0"/>
                        <a:t>Content</a:t>
                      </a:r>
                      <a:endParaRPr lang="de-AT" dirty="0"/>
                    </a:p>
                  </a:txBody>
                  <a:tcPr anchor="ctr">
                    <a:solidFill>
                      <a:srgbClr val="003366"/>
                    </a:solidFill>
                  </a:tcPr>
                </a:tc>
                <a:extLst>
                  <a:ext uri="{0D108BD9-81ED-4DB2-BD59-A6C34878D82A}">
                    <a16:rowId xmlns:a16="http://schemas.microsoft.com/office/drawing/2014/main" val="10000"/>
                  </a:ext>
                </a:extLst>
              </a:tr>
              <a:tr h="499467">
                <a:tc>
                  <a:txBody>
                    <a:bodyPr/>
                    <a:lstStyle/>
                    <a:p>
                      <a:pPr algn="ctr"/>
                      <a:r>
                        <a:rPr lang="de-AT" dirty="0" smtClean="0">
                          <a:solidFill>
                            <a:schemeClr val="bg1"/>
                          </a:solidFill>
                        </a:rPr>
                        <a:t>10 </a:t>
                      </a:r>
                      <a:r>
                        <a:rPr lang="de-AT" dirty="0" err="1" smtClean="0">
                          <a:solidFill>
                            <a:schemeClr val="bg1"/>
                          </a:solidFill>
                        </a:rPr>
                        <a:t>minutes</a:t>
                      </a:r>
                      <a:endParaRPr lang="de-AT" dirty="0">
                        <a:solidFill>
                          <a:schemeClr val="bg1"/>
                        </a:solidFill>
                      </a:endParaRPr>
                    </a:p>
                  </a:txBody>
                  <a:tcPr anchor="ctr">
                    <a:solidFill>
                      <a:srgbClr val="003366"/>
                    </a:solidFill>
                  </a:tcPr>
                </a:tc>
                <a:tc>
                  <a:txBody>
                    <a:bodyPr/>
                    <a:lstStyle/>
                    <a:p>
                      <a:pPr algn="l"/>
                      <a:r>
                        <a:rPr lang="en-US" dirty="0" smtClean="0"/>
                        <a:t>Civil Society and Local Actors in the Danube Region</a:t>
                      </a:r>
                      <a:endParaRPr lang="de-AT" dirty="0"/>
                    </a:p>
                  </a:txBody>
                  <a:tcPr anchor="ctr">
                    <a:solidFill>
                      <a:schemeClr val="tx2">
                        <a:lumMod val="40000"/>
                        <a:lumOff val="60000"/>
                      </a:schemeClr>
                    </a:solidFill>
                  </a:tcPr>
                </a:tc>
                <a:extLst>
                  <a:ext uri="{0D108BD9-81ED-4DB2-BD59-A6C34878D82A}">
                    <a16:rowId xmlns:a16="http://schemas.microsoft.com/office/drawing/2014/main" val="10001"/>
                  </a:ext>
                </a:extLst>
              </a:tr>
              <a:tr h="499467">
                <a:tc>
                  <a:txBody>
                    <a:bodyPr/>
                    <a:lstStyle/>
                    <a:p>
                      <a:pPr algn="ctr"/>
                      <a:r>
                        <a:rPr lang="de-AT" dirty="0" smtClean="0">
                          <a:solidFill>
                            <a:schemeClr val="bg1"/>
                          </a:solidFill>
                        </a:rPr>
                        <a:t>40 </a:t>
                      </a:r>
                      <a:r>
                        <a:rPr lang="de-AT" dirty="0" err="1" smtClean="0">
                          <a:solidFill>
                            <a:schemeClr val="bg1"/>
                          </a:solidFill>
                        </a:rPr>
                        <a:t>minutes</a:t>
                      </a:r>
                      <a:endParaRPr lang="de-AT" dirty="0">
                        <a:solidFill>
                          <a:schemeClr val="bg1"/>
                        </a:solidFill>
                      </a:endParaRPr>
                    </a:p>
                  </a:txBody>
                  <a:tcPr anchor="ctr">
                    <a:solidFill>
                      <a:srgbClr val="003366"/>
                    </a:solidFill>
                  </a:tcPr>
                </a:tc>
                <a:tc>
                  <a:txBody>
                    <a:bodyPr/>
                    <a:lstStyle/>
                    <a:p>
                      <a:pPr algn="l"/>
                      <a:r>
                        <a:rPr lang="de-AT" dirty="0" smtClean="0"/>
                        <a:t>EU Programmes</a:t>
                      </a:r>
                      <a:endParaRPr lang="de-AT" dirty="0"/>
                    </a:p>
                  </a:txBody>
                  <a:tcPr anchor="ctr">
                    <a:solidFill>
                      <a:schemeClr val="tx2">
                        <a:lumMod val="60000"/>
                        <a:lumOff val="40000"/>
                      </a:schemeClr>
                    </a:solidFill>
                  </a:tcPr>
                </a:tc>
                <a:extLst>
                  <a:ext uri="{0D108BD9-81ED-4DB2-BD59-A6C34878D82A}">
                    <a16:rowId xmlns:a16="http://schemas.microsoft.com/office/drawing/2014/main" val="10002"/>
                  </a:ext>
                </a:extLst>
              </a:tr>
              <a:tr h="499467">
                <a:tc>
                  <a:txBody>
                    <a:bodyPr/>
                    <a:lstStyle/>
                    <a:p>
                      <a:pPr algn="ctr"/>
                      <a:r>
                        <a:rPr lang="de-AT" dirty="0" smtClean="0">
                          <a:solidFill>
                            <a:schemeClr val="bg1"/>
                          </a:solidFill>
                        </a:rPr>
                        <a:t>10 </a:t>
                      </a:r>
                      <a:r>
                        <a:rPr lang="de-AT" dirty="0" err="1" smtClean="0">
                          <a:solidFill>
                            <a:schemeClr val="bg1"/>
                          </a:solidFill>
                        </a:rPr>
                        <a:t>minutes</a:t>
                      </a:r>
                      <a:endParaRPr lang="de-AT" dirty="0" smtClean="0">
                        <a:solidFill>
                          <a:schemeClr val="bg1"/>
                        </a:solidFill>
                      </a:endParaRPr>
                    </a:p>
                  </a:txBody>
                  <a:tcPr anchor="ctr">
                    <a:solidFill>
                      <a:srgbClr val="003366"/>
                    </a:solidFill>
                  </a:tcPr>
                </a:tc>
                <a:tc>
                  <a:txBody>
                    <a:bodyPr/>
                    <a:lstStyle/>
                    <a:p>
                      <a:pPr algn="l"/>
                      <a:r>
                        <a:rPr lang="de-AT" dirty="0" smtClean="0"/>
                        <a:t>Development </a:t>
                      </a:r>
                      <a:r>
                        <a:rPr lang="de-AT" dirty="0" err="1" smtClean="0"/>
                        <a:t>Cooperation</a:t>
                      </a:r>
                      <a:endParaRPr lang="de-AT" dirty="0"/>
                    </a:p>
                  </a:txBody>
                  <a:tcPr anchor="ctr">
                    <a:solidFill>
                      <a:schemeClr val="tx2">
                        <a:lumMod val="40000"/>
                        <a:lumOff val="60000"/>
                      </a:schemeClr>
                    </a:solidFill>
                  </a:tcPr>
                </a:tc>
                <a:extLst>
                  <a:ext uri="{0D108BD9-81ED-4DB2-BD59-A6C34878D82A}">
                    <a16:rowId xmlns:a16="http://schemas.microsoft.com/office/drawing/2014/main" val="10003"/>
                  </a:ext>
                </a:extLst>
              </a:tr>
              <a:tr h="499467">
                <a:tc>
                  <a:txBody>
                    <a:bodyPr/>
                    <a:lstStyle/>
                    <a:p>
                      <a:pPr algn="ctr"/>
                      <a:r>
                        <a:rPr lang="de-AT" dirty="0" smtClean="0">
                          <a:solidFill>
                            <a:schemeClr val="bg1"/>
                          </a:solidFill>
                        </a:rPr>
                        <a:t>5 </a:t>
                      </a:r>
                      <a:r>
                        <a:rPr lang="de-AT" dirty="0" err="1" smtClean="0">
                          <a:solidFill>
                            <a:schemeClr val="bg1"/>
                          </a:solidFill>
                        </a:rPr>
                        <a:t>minutes</a:t>
                      </a:r>
                      <a:endParaRPr lang="de-AT" dirty="0">
                        <a:solidFill>
                          <a:schemeClr val="bg1"/>
                        </a:solidFill>
                      </a:endParaRPr>
                    </a:p>
                  </a:txBody>
                  <a:tcPr anchor="ctr">
                    <a:solidFill>
                      <a:srgbClr val="003366"/>
                    </a:solidFill>
                  </a:tcPr>
                </a:tc>
                <a:tc>
                  <a:txBody>
                    <a:bodyPr/>
                    <a:lstStyle/>
                    <a:p>
                      <a:pPr algn="l"/>
                      <a:r>
                        <a:rPr lang="de-AT" dirty="0" err="1" smtClean="0"/>
                        <a:t>Foundations</a:t>
                      </a:r>
                      <a:endParaRPr lang="de-AT" dirty="0"/>
                    </a:p>
                  </a:txBody>
                  <a:tcPr anchor="ctr">
                    <a:solidFill>
                      <a:schemeClr val="tx2">
                        <a:lumMod val="60000"/>
                        <a:lumOff val="40000"/>
                      </a:schemeClr>
                    </a:solidFill>
                  </a:tcPr>
                </a:tc>
                <a:extLst>
                  <a:ext uri="{0D108BD9-81ED-4DB2-BD59-A6C34878D82A}">
                    <a16:rowId xmlns:a16="http://schemas.microsoft.com/office/drawing/2014/main" val="749351789"/>
                  </a:ext>
                </a:extLst>
              </a:tr>
              <a:tr h="499467">
                <a:tc>
                  <a:txBody>
                    <a:bodyPr/>
                    <a:lstStyle/>
                    <a:p>
                      <a:pPr algn="ctr"/>
                      <a:r>
                        <a:rPr lang="de-AT" dirty="0" smtClean="0">
                          <a:solidFill>
                            <a:schemeClr val="bg1"/>
                          </a:solidFill>
                        </a:rPr>
                        <a:t>10 </a:t>
                      </a:r>
                      <a:r>
                        <a:rPr lang="de-AT" dirty="0" err="1" smtClean="0">
                          <a:solidFill>
                            <a:schemeClr val="bg1"/>
                          </a:solidFill>
                        </a:rPr>
                        <a:t>minutes</a:t>
                      </a:r>
                      <a:endParaRPr lang="de-AT" dirty="0">
                        <a:solidFill>
                          <a:schemeClr val="bg1"/>
                        </a:solidFill>
                      </a:endParaRPr>
                    </a:p>
                  </a:txBody>
                  <a:tcPr anchor="ctr">
                    <a:solidFill>
                      <a:srgbClr val="003366"/>
                    </a:solidFill>
                  </a:tcPr>
                </a:tc>
                <a:tc>
                  <a:txBody>
                    <a:bodyPr/>
                    <a:lstStyle/>
                    <a:p>
                      <a:pPr algn="l"/>
                      <a:r>
                        <a:rPr lang="de-AT" dirty="0" err="1" smtClean="0"/>
                        <a:t>Supporting</a:t>
                      </a:r>
                      <a:r>
                        <a:rPr lang="de-AT" dirty="0" smtClean="0"/>
                        <a:t> Tools</a:t>
                      </a:r>
                      <a:endParaRPr lang="de-AT" dirty="0"/>
                    </a:p>
                  </a:txBody>
                  <a:tcPr anchor="ctr">
                    <a:solidFill>
                      <a:schemeClr val="tx2">
                        <a:lumMod val="40000"/>
                        <a:lumOff val="60000"/>
                      </a:schemeClr>
                    </a:solidFill>
                  </a:tcPr>
                </a:tc>
                <a:extLst>
                  <a:ext uri="{0D108BD9-81ED-4DB2-BD59-A6C34878D82A}">
                    <a16:rowId xmlns:a16="http://schemas.microsoft.com/office/drawing/2014/main" val="10004"/>
                  </a:ext>
                </a:extLst>
              </a:tr>
              <a:tr h="499467">
                <a:tc>
                  <a:txBody>
                    <a:bodyPr/>
                    <a:lstStyle/>
                    <a:p>
                      <a:pPr algn="ctr"/>
                      <a:r>
                        <a:rPr lang="de-AT" dirty="0" smtClean="0">
                          <a:solidFill>
                            <a:schemeClr val="bg1"/>
                          </a:solidFill>
                        </a:rPr>
                        <a:t>10 </a:t>
                      </a:r>
                      <a:r>
                        <a:rPr lang="de-AT" dirty="0" err="1" smtClean="0">
                          <a:solidFill>
                            <a:schemeClr val="bg1"/>
                          </a:solidFill>
                        </a:rPr>
                        <a:t>minutes</a:t>
                      </a:r>
                      <a:endParaRPr lang="de-AT" dirty="0">
                        <a:solidFill>
                          <a:schemeClr val="bg1"/>
                        </a:solidFill>
                      </a:endParaRPr>
                    </a:p>
                  </a:txBody>
                  <a:tcPr anchor="ctr">
                    <a:solidFill>
                      <a:srgbClr val="003366"/>
                    </a:solidFill>
                  </a:tcPr>
                </a:tc>
                <a:tc>
                  <a:txBody>
                    <a:bodyPr/>
                    <a:lstStyle/>
                    <a:p>
                      <a:pPr algn="l"/>
                      <a:r>
                        <a:rPr lang="de-AT" dirty="0" smtClean="0"/>
                        <a:t>Q</a:t>
                      </a:r>
                      <a:r>
                        <a:rPr lang="de-AT" baseline="0" dirty="0" smtClean="0"/>
                        <a:t> &amp; A</a:t>
                      </a:r>
                    </a:p>
                  </a:txBody>
                  <a:tcPr anchor="ctr">
                    <a:solidFill>
                      <a:schemeClr val="tx2">
                        <a:lumMod val="60000"/>
                        <a:lumOff val="40000"/>
                      </a:schemeClr>
                    </a:solidFill>
                  </a:tcPr>
                </a:tc>
                <a:extLst>
                  <a:ext uri="{0D108BD9-81ED-4DB2-BD59-A6C34878D82A}">
                    <a16:rowId xmlns:a16="http://schemas.microsoft.com/office/drawing/2014/main" val="1294621929"/>
                  </a:ext>
                </a:extLst>
              </a:tr>
              <a:tr h="499467">
                <a:tc>
                  <a:txBody>
                    <a:bodyPr/>
                    <a:lstStyle/>
                    <a:p>
                      <a:pPr algn="ctr"/>
                      <a:r>
                        <a:rPr lang="de-AT" dirty="0" smtClean="0">
                          <a:solidFill>
                            <a:schemeClr val="bg1"/>
                          </a:solidFill>
                        </a:rPr>
                        <a:t>5 </a:t>
                      </a:r>
                      <a:r>
                        <a:rPr lang="de-AT" dirty="0" err="1" smtClean="0">
                          <a:solidFill>
                            <a:schemeClr val="bg1"/>
                          </a:solidFill>
                        </a:rPr>
                        <a:t>minutes</a:t>
                      </a:r>
                      <a:endParaRPr lang="de-AT" dirty="0">
                        <a:solidFill>
                          <a:schemeClr val="bg1"/>
                        </a:solidFill>
                      </a:endParaRPr>
                    </a:p>
                  </a:txBody>
                  <a:tcPr anchor="ctr">
                    <a:solidFill>
                      <a:srgbClr val="003366"/>
                    </a:solidFill>
                  </a:tcPr>
                </a:tc>
                <a:tc>
                  <a:txBody>
                    <a:bodyPr/>
                    <a:lstStyle/>
                    <a:p>
                      <a:pPr algn="l"/>
                      <a:r>
                        <a:rPr lang="de-AT" baseline="0" dirty="0" err="1" smtClean="0"/>
                        <a:t>Wrap</a:t>
                      </a:r>
                      <a:r>
                        <a:rPr lang="de-AT" baseline="0" dirty="0" smtClean="0"/>
                        <a:t> </a:t>
                      </a:r>
                      <a:r>
                        <a:rPr lang="de-AT" baseline="0" dirty="0" err="1" smtClean="0"/>
                        <a:t>Up</a:t>
                      </a:r>
                      <a:r>
                        <a:rPr lang="de-AT" baseline="0" dirty="0" smtClean="0"/>
                        <a:t> &amp; </a:t>
                      </a:r>
                      <a:r>
                        <a:rPr lang="de-AT" baseline="0" dirty="0" err="1" smtClean="0"/>
                        <a:t>Closure</a:t>
                      </a:r>
                      <a:endParaRPr lang="de-AT" baseline="0" dirty="0" smtClean="0"/>
                    </a:p>
                  </a:txBody>
                  <a:tcPr anchor="ctr">
                    <a:solidFill>
                      <a:schemeClr val="tx2">
                        <a:lumMod val="40000"/>
                        <a:lumOff val="60000"/>
                      </a:schemeClr>
                    </a:solidFill>
                  </a:tcPr>
                </a:tc>
                <a:extLst>
                  <a:ext uri="{0D108BD9-81ED-4DB2-BD59-A6C34878D82A}">
                    <a16:rowId xmlns:a16="http://schemas.microsoft.com/office/drawing/2014/main" val="1886882618"/>
                  </a:ext>
                </a:extLst>
              </a:tr>
            </a:tbl>
          </a:graphicData>
        </a:graphic>
      </p:graphicFrame>
    </p:spTree>
    <p:extLst>
      <p:ext uri="{BB962C8B-B14F-4D97-AF65-F5344CB8AC3E}">
        <p14:creationId xmlns:p14="http://schemas.microsoft.com/office/powerpoint/2010/main" val="2032600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2800" dirty="0"/>
              <a:t>Erasmus</a:t>
            </a:r>
            <a:r>
              <a:rPr lang="de-AT" sz="2800" dirty="0" smtClean="0"/>
              <a:t>+ </a:t>
            </a:r>
            <a:br>
              <a:rPr lang="de-AT" sz="2800" dirty="0" smtClean="0"/>
            </a:br>
            <a:r>
              <a:rPr lang="de-AT" sz="2800" dirty="0" smtClean="0"/>
              <a:t>EU </a:t>
            </a:r>
            <a:r>
              <a:rPr lang="de-AT" sz="2800" dirty="0"/>
              <a:t>Programme </a:t>
            </a:r>
            <a:r>
              <a:rPr lang="de-AT" sz="2800" dirty="0" err="1"/>
              <a:t>for</a:t>
            </a:r>
            <a:r>
              <a:rPr lang="de-AT" sz="2800" dirty="0"/>
              <a:t> </a:t>
            </a:r>
            <a:r>
              <a:rPr lang="de-AT" sz="2800" dirty="0" err="1"/>
              <a:t>education</a:t>
            </a:r>
            <a:r>
              <a:rPr lang="de-AT" sz="2800" dirty="0"/>
              <a:t>, </a:t>
            </a:r>
            <a:r>
              <a:rPr lang="de-AT" sz="2800" dirty="0" err="1"/>
              <a:t>training</a:t>
            </a:r>
            <a:r>
              <a:rPr lang="de-AT" sz="2800" dirty="0"/>
              <a:t>, </a:t>
            </a:r>
            <a:r>
              <a:rPr lang="de-AT" sz="2800" dirty="0" err="1"/>
              <a:t>youth</a:t>
            </a:r>
            <a:r>
              <a:rPr lang="de-AT" sz="2800" dirty="0"/>
              <a:t> </a:t>
            </a:r>
            <a:r>
              <a:rPr lang="de-AT" sz="2800" dirty="0" err="1"/>
              <a:t>and</a:t>
            </a:r>
            <a:r>
              <a:rPr lang="de-AT" sz="2800" dirty="0"/>
              <a:t> </a:t>
            </a:r>
            <a:r>
              <a:rPr lang="de-AT" sz="2800" dirty="0" err="1"/>
              <a:t>sport</a:t>
            </a:r>
            <a:r>
              <a:rPr lang="de-AT" sz="2800" dirty="0"/>
              <a:t> (2014-2020</a:t>
            </a:r>
            <a:r>
              <a:rPr lang="de-AT" sz="2800" dirty="0" smtClean="0"/>
              <a:t>)</a:t>
            </a:r>
            <a:endParaRPr lang="de-AT" sz="2800" dirty="0"/>
          </a:p>
        </p:txBody>
      </p:sp>
      <p:graphicFrame>
        <p:nvGraphicFramePr>
          <p:cNvPr id="5" name="Diagramm 4"/>
          <p:cNvGraphicFramePr/>
          <p:nvPr>
            <p:extLst>
              <p:ext uri="{D42A27DB-BD31-4B8C-83A1-F6EECF244321}">
                <p14:modId xmlns:p14="http://schemas.microsoft.com/office/powerpoint/2010/main" val="1274117877"/>
              </p:ext>
            </p:extLst>
          </p:nvPr>
        </p:nvGraphicFramePr>
        <p:xfrm>
          <a:off x="962025" y="2257425"/>
          <a:ext cx="7886700" cy="4489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Geschweifte Klammer rechts 6"/>
          <p:cNvSpPr/>
          <p:nvPr/>
        </p:nvSpPr>
        <p:spPr>
          <a:xfrm>
            <a:off x="9184217" y="3386667"/>
            <a:ext cx="677333" cy="1735667"/>
          </a:xfrm>
          <a:prstGeom prst="rightBrace">
            <a:avLst/>
          </a:prstGeom>
          <a:ln w="28575">
            <a:solidFill>
              <a:srgbClr val="FF9900"/>
            </a:solidFill>
          </a:ln>
        </p:spPr>
        <p:style>
          <a:lnRef idx="1">
            <a:schemeClr val="accent2"/>
          </a:lnRef>
          <a:fillRef idx="0">
            <a:schemeClr val="accent2"/>
          </a:fillRef>
          <a:effectRef idx="0">
            <a:schemeClr val="accent2"/>
          </a:effectRef>
          <a:fontRef idx="minor">
            <a:schemeClr val="tx1"/>
          </a:fontRef>
        </p:style>
        <p:txBody>
          <a:bodyPr rtlCol="0" anchor="ctr"/>
          <a:lstStyle/>
          <a:p>
            <a:pPr algn="just"/>
            <a:endParaRPr lang="de-AT" dirty="0"/>
          </a:p>
        </p:txBody>
      </p:sp>
      <p:sp>
        <p:nvSpPr>
          <p:cNvPr id="8" name="Textfeld 7"/>
          <p:cNvSpPr txBox="1"/>
          <p:nvPr/>
        </p:nvSpPr>
        <p:spPr>
          <a:xfrm>
            <a:off x="10197042" y="3710397"/>
            <a:ext cx="2810933" cy="954107"/>
          </a:xfrm>
          <a:prstGeom prst="rect">
            <a:avLst/>
          </a:prstGeom>
          <a:noFill/>
        </p:spPr>
        <p:txBody>
          <a:bodyPr wrap="square" rtlCol="0">
            <a:spAutoFit/>
          </a:bodyPr>
          <a:lstStyle/>
          <a:p>
            <a:r>
              <a:rPr lang="de-AT" sz="2800" dirty="0" err="1" smtClean="0">
                <a:solidFill>
                  <a:srgbClr val="FF9900"/>
                </a:solidFill>
                <a:latin typeface="+mj-lt"/>
              </a:rPr>
              <a:t>Funding</a:t>
            </a:r>
            <a:r>
              <a:rPr lang="de-AT" sz="2800" dirty="0" smtClean="0">
                <a:solidFill>
                  <a:srgbClr val="FF9900"/>
                </a:solidFill>
                <a:latin typeface="+mj-lt"/>
              </a:rPr>
              <a:t> </a:t>
            </a:r>
          </a:p>
          <a:p>
            <a:r>
              <a:rPr lang="de-AT" sz="2800" dirty="0" err="1" smtClean="0">
                <a:solidFill>
                  <a:srgbClr val="FF9900"/>
                </a:solidFill>
                <a:latin typeface="+mj-lt"/>
              </a:rPr>
              <a:t>Activities</a:t>
            </a:r>
            <a:endParaRPr lang="de-AT" sz="2800" dirty="0">
              <a:solidFill>
                <a:srgbClr val="FF9900"/>
              </a:solidFill>
              <a:latin typeface="+mj-lt"/>
            </a:endParaRPr>
          </a:p>
        </p:txBody>
      </p:sp>
    </p:spTree>
    <p:extLst>
      <p:ext uri="{BB962C8B-B14F-4D97-AF65-F5344CB8AC3E}">
        <p14:creationId xmlns:p14="http://schemas.microsoft.com/office/powerpoint/2010/main" val="3702326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Erasmus</a:t>
            </a:r>
            <a:r>
              <a:rPr lang="de-AT" dirty="0" smtClean="0"/>
              <a:t>+ Programme Information</a:t>
            </a:r>
            <a:endParaRPr lang="de-AT" dirty="0"/>
          </a:p>
        </p:txBody>
      </p:sp>
      <p:sp>
        <p:nvSpPr>
          <p:cNvPr id="3" name="Rechteck 2"/>
          <p:cNvSpPr/>
          <p:nvPr/>
        </p:nvSpPr>
        <p:spPr>
          <a:xfrm>
            <a:off x="2122950" y="2372612"/>
            <a:ext cx="3240000" cy="324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p:cNvSpPr/>
          <p:nvPr/>
        </p:nvSpPr>
        <p:spPr>
          <a:xfrm>
            <a:off x="6647700" y="2372612"/>
            <a:ext cx="3240000" cy="324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p:cNvSpPr txBox="1"/>
          <p:nvPr/>
        </p:nvSpPr>
        <p:spPr>
          <a:xfrm>
            <a:off x="2122950" y="4689282"/>
            <a:ext cx="3240000" cy="923330"/>
          </a:xfrm>
          <a:prstGeom prst="rect">
            <a:avLst/>
          </a:prstGeom>
          <a:noFill/>
        </p:spPr>
        <p:txBody>
          <a:bodyPr wrap="square" rtlCol="0">
            <a:spAutoFit/>
          </a:bodyPr>
          <a:lstStyle/>
          <a:p>
            <a:r>
              <a:rPr lang="en-US" dirty="0">
                <a:solidFill>
                  <a:schemeClr val="accent2"/>
                </a:solidFill>
              </a:rPr>
              <a:t>Key Action 2: </a:t>
            </a:r>
            <a:endParaRPr lang="en-US" dirty="0" smtClean="0">
              <a:solidFill>
                <a:schemeClr val="accent2"/>
              </a:solidFill>
            </a:endParaRPr>
          </a:p>
          <a:p>
            <a:r>
              <a:rPr lang="en-US" dirty="0" smtClean="0">
                <a:solidFill>
                  <a:schemeClr val="accent2"/>
                </a:solidFill>
              </a:rPr>
              <a:t>Cooperation </a:t>
            </a:r>
            <a:r>
              <a:rPr lang="en-US" dirty="0">
                <a:solidFill>
                  <a:schemeClr val="accent2"/>
                </a:solidFill>
              </a:rPr>
              <a:t>for innovation &amp; the exchange of good practices</a:t>
            </a:r>
          </a:p>
        </p:txBody>
      </p:sp>
      <p:sp>
        <p:nvSpPr>
          <p:cNvPr id="7" name="Textfeld 6"/>
          <p:cNvSpPr txBox="1"/>
          <p:nvPr/>
        </p:nvSpPr>
        <p:spPr>
          <a:xfrm>
            <a:off x="6664975" y="4689282"/>
            <a:ext cx="3009900" cy="923330"/>
          </a:xfrm>
          <a:prstGeom prst="rect">
            <a:avLst/>
          </a:prstGeom>
          <a:noFill/>
        </p:spPr>
        <p:txBody>
          <a:bodyPr wrap="square" rtlCol="0">
            <a:spAutoFit/>
          </a:bodyPr>
          <a:lstStyle/>
          <a:p>
            <a:pPr lvl="0"/>
            <a:r>
              <a:rPr lang="en-US" dirty="0">
                <a:solidFill>
                  <a:srgbClr val="33CCCC"/>
                </a:solidFill>
              </a:rPr>
              <a:t>Key Action 3: </a:t>
            </a:r>
            <a:endParaRPr lang="en-US" dirty="0" smtClean="0">
              <a:solidFill>
                <a:srgbClr val="33CCCC"/>
              </a:solidFill>
            </a:endParaRPr>
          </a:p>
          <a:p>
            <a:pPr lvl="0"/>
            <a:r>
              <a:rPr lang="en-US" dirty="0" smtClean="0">
                <a:solidFill>
                  <a:srgbClr val="33CCCC"/>
                </a:solidFill>
              </a:rPr>
              <a:t>Support </a:t>
            </a:r>
            <a:r>
              <a:rPr lang="en-US" dirty="0">
                <a:solidFill>
                  <a:srgbClr val="33CCCC"/>
                </a:solidFill>
              </a:rPr>
              <a:t>for Policy Reform (Youth Dialogue Projects)</a:t>
            </a:r>
            <a:endParaRPr lang="de-DE" dirty="0">
              <a:solidFill>
                <a:srgbClr val="33CCCC"/>
              </a:solidFill>
            </a:endParaRPr>
          </a:p>
        </p:txBody>
      </p:sp>
    </p:spTree>
    <p:extLst>
      <p:ext uri="{BB962C8B-B14F-4D97-AF65-F5344CB8AC3E}">
        <p14:creationId xmlns:p14="http://schemas.microsoft.com/office/powerpoint/2010/main" val="1191548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049"/>
            <a:ext cx="10629900" cy="1325563"/>
          </a:xfrm>
        </p:spPr>
        <p:txBody>
          <a:bodyPr>
            <a:noAutofit/>
          </a:bodyPr>
          <a:lstStyle/>
          <a:p>
            <a:r>
              <a:rPr lang="de-AT" sz="2750" dirty="0" smtClean="0"/>
              <a:t>Erasmus + </a:t>
            </a:r>
            <a:br>
              <a:rPr lang="de-AT" sz="2750" dirty="0" smtClean="0"/>
            </a:br>
            <a:r>
              <a:rPr lang="de-AT" sz="2750" dirty="0" smtClean="0"/>
              <a:t>Key Action 2: </a:t>
            </a:r>
            <a:r>
              <a:rPr lang="en-US" sz="2750" dirty="0"/>
              <a:t>Cooperation for innovation &amp; the exchange of good practices</a:t>
            </a:r>
            <a:endParaRPr lang="de-AT" sz="2750" dirty="0"/>
          </a:p>
        </p:txBody>
      </p:sp>
      <p:graphicFrame>
        <p:nvGraphicFramePr>
          <p:cNvPr id="6" name="Diagramm 5"/>
          <p:cNvGraphicFramePr/>
          <p:nvPr>
            <p:extLst>
              <p:ext uri="{D42A27DB-BD31-4B8C-83A1-F6EECF244321}">
                <p14:modId xmlns:p14="http://schemas.microsoft.com/office/powerpoint/2010/main" val="3244682570"/>
              </p:ext>
            </p:extLst>
          </p:nvPr>
        </p:nvGraphicFramePr>
        <p:xfrm>
          <a:off x="1457324" y="2221970"/>
          <a:ext cx="8277226" cy="4636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5250" y="2221970"/>
            <a:ext cx="1050396" cy="1050396"/>
          </a:xfrm>
          <a:prstGeom prst="rect">
            <a:avLst/>
          </a:prstGeom>
        </p:spPr>
      </p:pic>
      <p:pic>
        <p:nvPicPr>
          <p:cNvPr id="8" name="Grafik 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28548" y="3960189"/>
            <a:ext cx="1050396" cy="1050396"/>
          </a:xfrm>
          <a:prstGeom prst="rect">
            <a:avLst/>
          </a:prstGeom>
        </p:spPr>
      </p:pic>
      <p:pic>
        <p:nvPicPr>
          <p:cNvPr id="9" name="Grafik 8"/>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5250" y="5698408"/>
            <a:ext cx="1050396" cy="1050396"/>
          </a:xfrm>
          <a:prstGeom prst="rect">
            <a:avLst/>
          </a:prstGeom>
        </p:spPr>
      </p:pic>
    </p:spTree>
    <p:extLst>
      <p:ext uri="{BB962C8B-B14F-4D97-AF65-F5344CB8AC3E}">
        <p14:creationId xmlns:p14="http://schemas.microsoft.com/office/powerpoint/2010/main" val="2202190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90500" y="2133600"/>
            <a:ext cx="12525375" cy="4733926"/>
          </a:xfrm>
          <a:prstGeom prst="rect">
            <a:avLst/>
          </a:prstGeom>
          <a:solidFill>
            <a:srgbClr val="FF99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2" name="Titel 1"/>
          <p:cNvSpPr>
            <a:spLocks noGrp="1"/>
          </p:cNvSpPr>
          <p:nvPr>
            <p:ph type="title"/>
          </p:nvPr>
        </p:nvSpPr>
        <p:spPr>
          <a:xfrm>
            <a:off x="838200" y="1047049"/>
            <a:ext cx="10629900" cy="1325563"/>
          </a:xfrm>
        </p:spPr>
        <p:txBody>
          <a:bodyPr>
            <a:noAutofit/>
          </a:bodyPr>
          <a:lstStyle/>
          <a:p>
            <a:r>
              <a:rPr lang="de-AT" sz="2750" dirty="0" smtClean="0"/>
              <a:t>Erasmus + </a:t>
            </a:r>
            <a:br>
              <a:rPr lang="de-AT" sz="2750" dirty="0" smtClean="0"/>
            </a:br>
            <a:r>
              <a:rPr lang="de-AT" sz="2750" dirty="0" smtClean="0"/>
              <a:t>Key Action 2: </a:t>
            </a:r>
            <a:r>
              <a:rPr lang="en-US" sz="2750" dirty="0"/>
              <a:t>Cooperation for innovation &amp; the exchange of good practices</a:t>
            </a:r>
            <a:endParaRPr lang="de-AT" sz="2750" dirty="0"/>
          </a:p>
        </p:txBody>
      </p:sp>
      <p:sp>
        <p:nvSpPr>
          <p:cNvPr id="3" name="Inhaltsplatzhalter 2"/>
          <p:cNvSpPr>
            <a:spLocks noGrp="1"/>
          </p:cNvSpPr>
          <p:nvPr>
            <p:ph idx="1"/>
          </p:nvPr>
        </p:nvSpPr>
        <p:spPr>
          <a:xfrm>
            <a:off x="838200" y="2209800"/>
            <a:ext cx="10515600" cy="4556098"/>
          </a:xfrm>
        </p:spPr>
        <p:txBody>
          <a:bodyPr>
            <a:normAutofit/>
          </a:bodyPr>
          <a:lstStyle/>
          <a:p>
            <a:pPr marL="0" indent="0">
              <a:buNone/>
            </a:pPr>
            <a:r>
              <a:rPr lang="en-US" sz="1800" b="1" dirty="0">
                <a:solidFill>
                  <a:schemeClr val="bg1"/>
                </a:solidFill>
              </a:rPr>
              <a:t>Strategic Partnerships in the field of education, training and youth</a:t>
            </a:r>
          </a:p>
          <a:p>
            <a:pPr marL="0" indent="0">
              <a:buNone/>
            </a:pPr>
            <a:r>
              <a:rPr lang="en-US" sz="1400" i="1" dirty="0"/>
              <a:t>aim to support the development, transfer and/or implementation of innovative practices </a:t>
            </a:r>
            <a:r>
              <a:rPr lang="en-US" sz="1400" i="1" dirty="0" smtClean="0"/>
              <a:t>as </a:t>
            </a:r>
            <a:r>
              <a:rPr lang="en-US" sz="1400" i="1" dirty="0"/>
              <a:t>well as the implementation of joint initiatives promoting cooperation, peer learning </a:t>
            </a:r>
            <a:r>
              <a:rPr lang="en-US" sz="1400" i="1" dirty="0" smtClean="0"/>
              <a:t>and </a:t>
            </a:r>
            <a:r>
              <a:rPr lang="en-US" sz="1400" i="1" dirty="0"/>
              <a:t>exchanges of experience at European level.</a:t>
            </a:r>
          </a:p>
          <a:p>
            <a:endParaRPr lang="de-AT" sz="1800" dirty="0"/>
          </a:p>
        </p:txBody>
      </p:sp>
      <p:graphicFrame>
        <p:nvGraphicFramePr>
          <p:cNvPr id="6" name="Diagramm 5"/>
          <p:cNvGraphicFramePr/>
          <p:nvPr>
            <p:extLst>
              <p:ext uri="{D42A27DB-BD31-4B8C-83A1-F6EECF244321}">
                <p14:modId xmlns:p14="http://schemas.microsoft.com/office/powerpoint/2010/main" val="2769731114"/>
              </p:ext>
            </p:extLst>
          </p:nvPr>
        </p:nvGraphicFramePr>
        <p:xfrm>
          <a:off x="251362" y="3425203"/>
          <a:ext cx="5777963" cy="3413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 6"/>
          <p:cNvGraphicFramePr/>
          <p:nvPr>
            <p:extLst>
              <p:ext uri="{D42A27DB-BD31-4B8C-83A1-F6EECF244321}">
                <p14:modId xmlns:p14="http://schemas.microsoft.com/office/powerpoint/2010/main" val="1649262117"/>
              </p:ext>
            </p:extLst>
          </p:nvPr>
        </p:nvGraphicFramePr>
        <p:xfrm>
          <a:off x="6153150" y="3430931"/>
          <a:ext cx="5867400" cy="29059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feld 8"/>
          <p:cNvSpPr txBox="1"/>
          <p:nvPr/>
        </p:nvSpPr>
        <p:spPr>
          <a:xfrm>
            <a:off x="838200" y="3109769"/>
            <a:ext cx="3419475" cy="369332"/>
          </a:xfrm>
          <a:prstGeom prst="rect">
            <a:avLst/>
          </a:prstGeom>
          <a:noFill/>
        </p:spPr>
        <p:txBody>
          <a:bodyPr wrap="square" rtlCol="0">
            <a:spAutoFit/>
          </a:bodyPr>
          <a:lstStyle/>
          <a:p>
            <a:r>
              <a:rPr lang="de-AT" dirty="0" smtClean="0">
                <a:solidFill>
                  <a:schemeClr val="bg1"/>
                </a:solidFill>
                <a:latin typeface="+mj-lt"/>
              </a:rPr>
              <a:t>Horizontal </a:t>
            </a:r>
            <a:r>
              <a:rPr lang="de-AT" dirty="0" err="1" smtClean="0">
                <a:solidFill>
                  <a:schemeClr val="bg1"/>
                </a:solidFill>
                <a:latin typeface="+mj-lt"/>
              </a:rPr>
              <a:t>Principles</a:t>
            </a:r>
            <a:endParaRPr lang="de-AT" dirty="0">
              <a:solidFill>
                <a:schemeClr val="bg1"/>
              </a:solidFill>
              <a:latin typeface="+mj-lt"/>
            </a:endParaRPr>
          </a:p>
        </p:txBody>
      </p:sp>
    </p:spTree>
    <p:extLst>
      <p:ext uri="{BB962C8B-B14F-4D97-AF65-F5344CB8AC3E}">
        <p14:creationId xmlns:p14="http://schemas.microsoft.com/office/powerpoint/2010/main" val="3604392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049"/>
            <a:ext cx="10629900" cy="1325563"/>
          </a:xfrm>
        </p:spPr>
        <p:txBody>
          <a:bodyPr>
            <a:noAutofit/>
          </a:bodyPr>
          <a:lstStyle/>
          <a:p>
            <a:r>
              <a:rPr lang="de-AT" sz="2750" dirty="0" smtClean="0"/>
              <a:t>Erasmus + </a:t>
            </a:r>
            <a:br>
              <a:rPr lang="de-AT" sz="2750" dirty="0" smtClean="0"/>
            </a:br>
            <a:r>
              <a:rPr lang="de-AT" sz="2750" dirty="0" smtClean="0"/>
              <a:t>Key Action 2: </a:t>
            </a:r>
            <a:r>
              <a:rPr lang="en-US" sz="2750" dirty="0"/>
              <a:t>Cooperation for innovation &amp; the exchange of good practices</a:t>
            </a:r>
            <a:endParaRPr lang="de-AT" sz="2750" dirty="0"/>
          </a:p>
        </p:txBody>
      </p:sp>
      <p:sp>
        <p:nvSpPr>
          <p:cNvPr id="3" name="Inhaltsplatzhalter 2"/>
          <p:cNvSpPr>
            <a:spLocks noGrp="1"/>
          </p:cNvSpPr>
          <p:nvPr>
            <p:ph idx="1"/>
          </p:nvPr>
        </p:nvSpPr>
        <p:spPr>
          <a:xfrm>
            <a:off x="838200" y="2209800"/>
            <a:ext cx="10515600" cy="4556098"/>
          </a:xfrm>
        </p:spPr>
        <p:txBody>
          <a:bodyPr>
            <a:normAutofit/>
          </a:bodyPr>
          <a:lstStyle/>
          <a:p>
            <a:pPr marL="0" indent="0">
              <a:buNone/>
            </a:pPr>
            <a:r>
              <a:rPr lang="en-US" sz="1800" b="1" dirty="0">
                <a:solidFill>
                  <a:srgbClr val="FF9900"/>
                </a:solidFill>
              </a:rPr>
              <a:t>Strategic Partnerships in the field of education, training and </a:t>
            </a:r>
            <a:r>
              <a:rPr lang="en-US" sz="1800" b="1" dirty="0" smtClean="0">
                <a:solidFill>
                  <a:srgbClr val="FF9900"/>
                </a:solidFill>
              </a:rPr>
              <a:t>youth – Project requirements</a:t>
            </a:r>
          </a:p>
        </p:txBody>
      </p:sp>
      <p:sp>
        <p:nvSpPr>
          <p:cNvPr id="10" name="Rechteck 9"/>
          <p:cNvSpPr/>
          <p:nvPr/>
        </p:nvSpPr>
        <p:spPr>
          <a:xfrm>
            <a:off x="952500" y="3079808"/>
            <a:ext cx="2160000" cy="2160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p:cNvSpPr txBox="1"/>
          <p:nvPr/>
        </p:nvSpPr>
        <p:spPr>
          <a:xfrm>
            <a:off x="969315" y="4158249"/>
            <a:ext cx="2155549" cy="1077218"/>
          </a:xfrm>
          <a:prstGeom prst="rect">
            <a:avLst/>
          </a:prstGeom>
          <a:noFill/>
        </p:spPr>
        <p:txBody>
          <a:bodyPr wrap="square" rtlCol="0">
            <a:spAutoFit/>
          </a:bodyPr>
          <a:lstStyle/>
          <a:p>
            <a:r>
              <a:rPr lang="de-AT" sz="1600" b="1" dirty="0" err="1" smtClean="0">
                <a:solidFill>
                  <a:srgbClr val="0070C0"/>
                </a:solidFill>
                <a:latin typeface="+mj-lt"/>
              </a:rPr>
              <a:t>Eligible</a:t>
            </a:r>
            <a:r>
              <a:rPr lang="de-AT" sz="1600" b="1" dirty="0" smtClean="0">
                <a:solidFill>
                  <a:srgbClr val="0070C0"/>
                </a:solidFill>
                <a:latin typeface="+mj-lt"/>
              </a:rPr>
              <a:t> </a:t>
            </a:r>
            <a:r>
              <a:rPr lang="de-AT" sz="1600" b="1" dirty="0" err="1" smtClean="0">
                <a:solidFill>
                  <a:srgbClr val="0070C0"/>
                </a:solidFill>
                <a:latin typeface="+mj-lt"/>
              </a:rPr>
              <a:t>organisations</a:t>
            </a:r>
            <a:endParaRPr lang="de-AT" sz="1600" b="1" dirty="0" smtClean="0">
              <a:solidFill>
                <a:srgbClr val="0070C0"/>
              </a:solidFill>
              <a:latin typeface="+mj-lt"/>
            </a:endParaRPr>
          </a:p>
          <a:p>
            <a:r>
              <a:rPr lang="de-AT" sz="1600" dirty="0" smtClean="0">
                <a:solidFill>
                  <a:srgbClr val="0070C0"/>
                </a:solidFill>
                <a:latin typeface="+mj-lt"/>
              </a:rPr>
              <a:t>NPO, NGO, </a:t>
            </a:r>
            <a:r>
              <a:rPr lang="de-AT" sz="1600" dirty="0" err="1" smtClean="0">
                <a:solidFill>
                  <a:srgbClr val="0070C0"/>
                </a:solidFill>
                <a:latin typeface="+mj-lt"/>
              </a:rPr>
              <a:t>entreprises</a:t>
            </a:r>
            <a:r>
              <a:rPr lang="de-AT" sz="1600" dirty="0" smtClean="0">
                <a:solidFill>
                  <a:srgbClr val="0070C0"/>
                </a:solidFill>
                <a:latin typeface="+mj-lt"/>
              </a:rPr>
              <a:t>, </a:t>
            </a:r>
            <a:r>
              <a:rPr lang="de-AT" sz="1600" dirty="0" err="1" smtClean="0">
                <a:solidFill>
                  <a:srgbClr val="0070C0"/>
                </a:solidFill>
                <a:latin typeface="+mj-lt"/>
              </a:rPr>
              <a:t>higher</a:t>
            </a:r>
            <a:r>
              <a:rPr lang="de-AT" sz="1600" dirty="0" smtClean="0">
                <a:solidFill>
                  <a:srgbClr val="0070C0"/>
                </a:solidFill>
                <a:latin typeface="+mj-lt"/>
              </a:rPr>
              <a:t> </a:t>
            </a:r>
            <a:r>
              <a:rPr lang="de-AT" sz="1600" dirty="0" err="1" smtClean="0">
                <a:solidFill>
                  <a:srgbClr val="0070C0"/>
                </a:solidFill>
                <a:latin typeface="+mj-lt"/>
              </a:rPr>
              <a:t>education</a:t>
            </a:r>
            <a:r>
              <a:rPr lang="de-AT" sz="1600" dirty="0" smtClean="0">
                <a:solidFill>
                  <a:srgbClr val="0070C0"/>
                </a:solidFill>
                <a:latin typeface="+mj-lt"/>
              </a:rPr>
              <a:t>, </a:t>
            </a:r>
            <a:r>
              <a:rPr lang="de-AT" sz="1600" dirty="0" err="1" smtClean="0">
                <a:solidFill>
                  <a:srgbClr val="0070C0"/>
                </a:solidFill>
                <a:latin typeface="+mj-lt"/>
              </a:rPr>
              <a:t>public</a:t>
            </a:r>
            <a:r>
              <a:rPr lang="de-AT" sz="1600" dirty="0" smtClean="0">
                <a:solidFill>
                  <a:srgbClr val="0070C0"/>
                </a:solidFill>
                <a:latin typeface="+mj-lt"/>
              </a:rPr>
              <a:t> </a:t>
            </a:r>
            <a:r>
              <a:rPr lang="de-AT" sz="1600" dirty="0" err="1" smtClean="0">
                <a:solidFill>
                  <a:srgbClr val="0070C0"/>
                </a:solidFill>
                <a:latin typeface="+mj-lt"/>
              </a:rPr>
              <a:t>body</a:t>
            </a:r>
            <a:endParaRPr lang="de-AT" sz="1600" dirty="0">
              <a:solidFill>
                <a:srgbClr val="0070C0"/>
              </a:solidFill>
              <a:latin typeface="+mj-lt"/>
            </a:endParaRPr>
          </a:p>
        </p:txBody>
      </p:sp>
      <p:sp>
        <p:nvSpPr>
          <p:cNvPr id="12" name="Rechteck 11"/>
          <p:cNvSpPr/>
          <p:nvPr/>
        </p:nvSpPr>
        <p:spPr>
          <a:xfrm>
            <a:off x="3699600" y="3114674"/>
            <a:ext cx="2160000" cy="21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p:cNvSpPr txBox="1"/>
          <p:nvPr/>
        </p:nvSpPr>
        <p:spPr>
          <a:xfrm>
            <a:off x="3687236" y="4219338"/>
            <a:ext cx="2149414" cy="1077218"/>
          </a:xfrm>
          <a:prstGeom prst="rect">
            <a:avLst/>
          </a:prstGeom>
          <a:noFill/>
        </p:spPr>
        <p:txBody>
          <a:bodyPr wrap="square" rtlCol="0">
            <a:spAutoFit/>
          </a:bodyPr>
          <a:lstStyle/>
          <a:p>
            <a:r>
              <a:rPr lang="de-AT" sz="1600" b="1" dirty="0" err="1" smtClean="0">
                <a:solidFill>
                  <a:srgbClr val="FF9900"/>
                </a:solidFill>
                <a:latin typeface="+mj-lt"/>
              </a:rPr>
              <a:t>Partnership</a:t>
            </a:r>
            <a:endParaRPr lang="de-AT" sz="1600" b="1" dirty="0" smtClean="0">
              <a:solidFill>
                <a:srgbClr val="FF9900"/>
              </a:solidFill>
              <a:latin typeface="+mj-lt"/>
            </a:endParaRPr>
          </a:p>
          <a:p>
            <a:r>
              <a:rPr lang="de-AT" sz="1600" dirty="0" smtClean="0">
                <a:solidFill>
                  <a:srgbClr val="FF9900"/>
                </a:solidFill>
                <a:latin typeface="+mj-lt"/>
              </a:rPr>
              <a:t>Min. 2/3 </a:t>
            </a:r>
            <a:r>
              <a:rPr lang="de-AT" sz="1600" dirty="0" err="1" smtClean="0">
                <a:solidFill>
                  <a:srgbClr val="FF9900"/>
                </a:solidFill>
                <a:latin typeface="+mj-lt"/>
              </a:rPr>
              <a:t>from</a:t>
            </a:r>
            <a:r>
              <a:rPr lang="de-AT" sz="1600" dirty="0" smtClean="0">
                <a:solidFill>
                  <a:srgbClr val="FF9900"/>
                </a:solidFill>
                <a:latin typeface="+mj-lt"/>
              </a:rPr>
              <a:t> 2/3 different </a:t>
            </a:r>
            <a:r>
              <a:rPr lang="de-AT" sz="1600" dirty="0" err="1" smtClean="0">
                <a:solidFill>
                  <a:srgbClr val="FF9900"/>
                </a:solidFill>
                <a:latin typeface="+mj-lt"/>
              </a:rPr>
              <a:t>programme</a:t>
            </a:r>
            <a:r>
              <a:rPr lang="de-AT" sz="1600" dirty="0" smtClean="0">
                <a:solidFill>
                  <a:srgbClr val="FF9900"/>
                </a:solidFill>
                <a:latin typeface="+mj-lt"/>
              </a:rPr>
              <a:t> countries</a:t>
            </a:r>
            <a:endParaRPr lang="de-AT" sz="1600" dirty="0">
              <a:solidFill>
                <a:srgbClr val="FF9900"/>
              </a:solidFill>
              <a:latin typeface="+mj-lt"/>
            </a:endParaRPr>
          </a:p>
        </p:txBody>
      </p:sp>
      <p:sp>
        <p:nvSpPr>
          <p:cNvPr id="14" name="Rechteck 13"/>
          <p:cNvSpPr/>
          <p:nvPr/>
        </p:nvSpPr>
        <p:spPr>
          <a:xfrm>
            <a:off x="6446700" y="3114674"/>
            <a:ext cx="2160000" cy="216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feld 14"/>
          <p:cNvSpPr txBox="1"/>
          <p:nvPr/>
        </p:nvSpPr>
        <p:spPr>
          <a:xfrm>
            <a:off x="6446700" y="4720731"/>
            <a:ext cx="2098065" cy="584775"/>
          </a:xfrm>
          <a:prstGeom prst="rect">
            <a:avLst/>
          </a:prstGeom>
          <a:noFill/>
        </p:spPr>
        <p:txBody>
          <a:bodyPr wrap="square" rtlCol="0">
            <a:spAutoFit/>
          </a:bodyPr>
          <a:lstStyle/>
          <a:p>
            <a:r>
              <a:rPr lang="de-AT" sz="1600" b="1" dirty="0" smtClean="0">
                <a:solidFill>
                  <a:srgbClr val="C00000"/>
                </a:solidFill>
                <a:latin typeface="+mj-lt"/>
              </a:rPr>
              <a:t>Project </a:t>
            </a:r>
            <a:r>
              <a:rPr lang="de-AT" sz="1600" b="1" dirty="0" err="1" smtClean="0">
                <a:solidFill>
                  <a:srgbClr val="C00000"/>
                </a:solidFill>
                <a:latin typeface="+mj-lt"/>
              </a:rPr>
              <a:t>duration</a:t>
            </a:r>
            <a:endParaRPr lang="de-AT" sz="1600" b="1" dirty="0" smtClean="0">
              <a:solidFill>
                <a:srgbClr val="C00000"/>
              </a:solidFill>
              <a:latin typeface="+mj-lt"/>
            </a:endParaRPr>
          </a:p>
          <a:p>
            <a:r>
              <a:rPr lang="de-AT" sz="1600" dirty="0" smtClean="0">
                <a:solidFill>
                  <a:srgbClr val="C00000"/>
                </a:solidFill>
                <a:latin typeface="+mj-lt"/>
              </a:rPr>
              <a:t>6-36 </a:t>
            </a:r>
            <a:r>
              <a:rPr lang="de-AT" sz="1600" dirty="0" err="1" smtClean="0">
                <a:solidFill>
                  <a:srgbClr val="C00000"/>
                </a:solidFill>
                <a:latin typeface="+mj-lt"/>
              </a:rPr>
              <a:t>months</a:t>
            </a:r>
            <a:endParaRPr lang="de-AT" sz="1600" dirty="0">
              <a:solidFill>
                <a:srgbClr val="C00000"/>
              </a:solidFill>
              <a:latin typeface="+mj-lt"/>
            </a:endParaRPr>
          </a:p>
        </p:txBody>
      </p:sp>
      <p:sp>
        <p:nvSpPr>
          <p:cNvPr id="16" name="Rechteck 15"/>
          <p:cNvSpPr/>
          <p:nvPr/>
        </p:nvSpPr>
        <p:spPr>
          <a:xfrm>
            <a:off x="9193800" y="3114674"/>
            <a:ext cx="2160000" cy="21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9154815" y="4228288"/>
            <a:ext cx="2147636" cy="1077218"/>
          </a:xfrm>
          <a:prstGeom prst="rect">
            <a:avLst/>
          </a:prstGeom>
          <a:noFill/>
        </p:spPr>
        <p:txBody>
          <a:bodyPr wrap="square" rtlCol="0">
            <a:spAutoFit/>
          </a:bodyPr>
          <a:lstStyle/>
          <a:p>
            <a:r>
              <a:rPr lang="de-AT" sz="1600" b="1" dirty="0" smtClean="0">
                <a:solidFill>
                  <a:srgbClr val="FF6699"/>
                </a:solidFill>
                <a:latin typeface="+mj-lt"/>
              </a:rPr>
              <a:t>Budget</a:t>
            </a:r>
          </a:p>
          <a:p>
            <a:r>
              <a:rPr lang="de-AT" sz="1600" dirty="0" err="1" smtClean="0">
                <a:solidFill>
                  <a:srgbClr val="FF6699"/>
                </a:solidFill>
                <a:latin typeface="+mj-lt"/>
              </a:rPr>
              <a:t>Up</a:t>
            </a:r>
            <a:r>
              <a:rPr lang="de-AT" sz="1600" dirty="0" smtClean="0">
                <a:solidFill>
                  <a:srgbClr val="FF6699"/>
                </a:solidFill>
                <a:latin typeface="+mj-lt"/>
              </a:rPr>
              <a:t> </a:t>
            </a:r>
            <a:r>
              <a:rPr lang="de-AT" sz="1600" dirty="0" err="1" smtClean="0">
                <a:solidFill>
                  <a:srgbClr val="FF6699"/>
                </a:solidFill>
                <a:latin typeface="+mj-lt"/>
              </a:rPr>
              <a:t>to</a:t>
            </a:r>
            <a:r>
              <a:rPr lang="de-AT" sz="1600" dirty="0" smtClean="0">
                <a:solidFill>
                  <a:srgbClr val="FF6699"/>
                </a:solidFill>
                <a:latin typeface="+mj-lt"/>
              </a:rPr>
              <a:t> 450.000 EUR</a:t>
            </a:r>
          </a:p>
          <a:p>
            <a:r>
              <a:rPr lang="de-AT" sz="1600" dirty="0" err="1" smtClean="0">
                <a:solidFill>
                  <a:srgbClr val="FF6699"/>
                </a:solidFill>
                <a:latin typeface="+mj-lt"/>
              </a:rPr>
              <a:t>Contribution</a:t>
            </a:r>
            <a:r>
              <a:rPr lang="de-AT" sz="1600" dirty="0" smtClean="0">
                <a:solidFill>
                  <a:srgbClr val="FF6699"/>
                </a:solidFill>
                <a:latin typeface="+mj-lt"/>
              </a:rPr>
              <a:t> </a:t>
            </a:r>
            <a:r>
              <a:rPr lang="de-AT" sz="1600" dirty="0" err="1" smtClean="0">
                <a:solidFill>
                  <a:srgbClr val="FF6699"/>
                </a:solidFill>
                <a:latin typeface="+mj-lt"/>
              </a:rPr>
              <a:t>vs</a:t>
            </a:r>
            <a:r>
              <a:rPr lang="de-AT" sz="1600" dirty="0" smtClean="0">
                <a:solidFill>
                  <a:srgbClr val="FF6699"/>
                </a:solidFill>
                <a:latin typeface="+mj-lt"/>
              </a:rPr>
              <a:t> real </a:t>
            </a:r>
            <a:r>
              <a:rPr lang="de-AT" sz="1600" dirty="0" err="1" smtClean="0">
                <a:solidFill>
                  <a:srgbClr val="FF6699"/>
                </a:solidFill>
                <a:latin typeface="+mj-lt"/>
              </a:rPr>
              <a:t>costs</a:t>
            </a:r>
            <a:r>
              <a:rPr lang="de-AT" sz="1600" dirty="0" smtClean="0">
                <a:solidFill>
                  <a:srgbClr val="FF6699"/>
                </a:solidFill>
                <a:latin typeface="+mj-lt"/>
              </a:rPr>
              <a:t> (75%-100%)</a:t>
            </a:r>
            <a:endParaRPr lang="de-AT" sz="1600" dirty="0">
              <a:solidFill>
                <a:srgbClr val="FF6699"/>
              </a:solidFill>
              <a:latin typeface="+mj-lt"/>
            </a:endParaRPr>
          </a:p>
        </p:txBody>
      </p:sp>
    </p:spTree>
    <p:extLst>
      <p:ext uri="{BB962C8B-B14F-4D97-AF65-F5344CB8AC3E}">
        <p14:creationId xmlns:p14="http://schemas.microsoft.com/office/powerpoint/2010/main" val="3095658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049"/>
            <a:ext cx="10629900" cy="1325563"/>
          </a:xfrm>
        </p:spPr>
        <p:txBody>
          <a:bodyPr>
            <a:noAutofit/>
          </a:bodyPr>
          <a:lstStyle/>
          <a:p>
            <a:r>
              <a:rPr lang="de-AT" sz="2750" dirty="0" smtClean="0"/>
              <a:t>Erasmus + </a:t>
            </a:r>
            <a:br>
              <a:rPr lang="de-AT" sz="2750" dirty="0" smtClean="0"/>
            </a:br>
            <a:r>
              <a:rPr lang="de-AT" sz="2750" dirty="0" smtClean="0"/>
              <a:t>Key Action 2: </a:t>
            </a:r>
            <a:r>
              <a:rPr lang="en-US" sz="2750" dirty="0"/>
              <a:t>Cooperation for innovation &amp; the exchange of good practices</a:t>
            </a:r>
            <a:endParaRPr lang="de-AT" sz="2750" dirty="0"/>
          </a:p>
        </p:txBody>
      </p:sp>
      <p:sp>
        <p:nvSpPr>
          <p:cNvPr id="3" name="Inhaltsplatzhalter 2"/>
          <p:cNvSpPr>
            <a:spLocks noGrp="1"/>
          </p:cNvSpPr>
          <p:nvPr>
            <p:ph idx="1"/>
          </p:nvPr>
        </p:nvSpPr>
        <p:spPr>
          <a:xfrm>
            <a:off x="838200" y="2209800"/>
            <a:ext cx="10515600" cy="4556098"/>
          </a:xfrm>
        </p:spPr>
        <p:txBody>
          <a:bodyPr>
            <a:normAutofit/>
          </a:bodyPr>
          <a:lstStyle/>
          <a:p>
            <a:pPr marL="0" indent="0">
              <a:buNone/>
            </a:pPr>
            <a:r>
              <a:rPr lang="en-US" sz="1800" b="1" dirty="0">
                <a:solidFill>
                  <a:srgbClr val="FF9900"/>
                </a:solidFill>
              </a:rPr>
              <a:t>Strategic Partnerships in the field of education, training and </a:t>
            </a:r>
            <a:r>
              <a:rPr lang="en-US" sz="1800" b="1" dirty="0" smtClean="0">
                <a:solidFill>
                  <a:srgbClr val="FF9900"/>
                </a:solidFill>
              </a:rPr>
              <a:t>youth – Calls &amp; Deadlines</a:t>
            </a:r>
          </a:p>
        </p:txBody>
      </p:sp>
      <p:pic>
        <p:nvPicPr>
          <p:cNvPr id="18" name="Grafik 17"/>
          <p:cNvPicPr>
            <a:picLocks noChangeAspect="1"/>
          </p:cNvPicPr>
          <p:nvPr/>
        </p:nvPicPr>
        <p:blipFill>
          <a:blip r:embed="rId2"/>
          <a:stretch>
            <a:fillRect/>
          </a:stretch>
        </p:blipFill>
        <p:spPr>
          <a:xfrm>
            <a:off x="838200" y="2610346"/>
            <a:ext cx="7334250" cy="3917818"/>
          </a:xfrm>
          <a:prstGeom prst="rect">
            <a:avLst/>
          </a:prstGeom>
        </p:spPr>
      </p:pic>
      <p:sp>
        <p:nvSpPr>
          <p:cNvPr id="20" name="Textfeld 19"/>
          <p:cNvSpPr txBox="1"/>
          <p:nvPr/>
        </p:nvSpPr>
        <p:spPr>
          <a:xfrm>
            <a:off x="125669" y="6541876"/>
            <a:ext cx="2153832" cy="246221"/>
          </a:xfrm>
          <a:prstGeom prst="rect">
            <a:avLst/>
          </a:prstGeom>
          <a:noFill/>
        </p:spPr>
        <p:txBody>
          <a:bodyPr wrap="square" rtlCol="0">
            <a:spAutoFit/>
          </a:bodyPr>
          <a:lstStyle/>
          <a:p>
            <a:pPr algn="ctr"/>
            <a:r>
              <a:rPr lang="de-AT" sz="1000" dirty="0" smtClean="0"/>
              <a:t>© Erasmus+</a:t>
            </a:r>
            <a:endParaRPr lang="de-AT" sz="1000" dirty="0"/>
          </a:p>
        </p:txBody>
      </p:sp>
    </p:spTree>
    <p:extLst>
      <p:ext uri="{BB962C8B-B14F-4D97-AF65-F5344CB8AC3E}">
        <p14:creationId xmlns:p14="http://schemas.microsoft.com/office/powerpoint/2010/main" val="1054318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049"/>
            <a:ext cx="10629900" cy="1325563"/>
          </a:xfrm>
        </p:spPr>
        <p:txBody>
          <a:bodyPr>
            <a:noAutofit/>
          </a:bodyPr>
          <a:lstStyle/>
          <a:p>
            <a:r>
              <a:rPr lang="de-AT" sz="2750" dirty="0" smtClean="0"/>
              <a:t>Erasmus + </a:t>
            </a:r>
            <a:br>
              <a:rPr lang="de-AT" sz="2750" dirty="0" smtClean="0"/>
            </a:br>
            <a:r>
              <a:rPr lang="de-AT" sz="2750" dirty="0" smtClean="0"/>
              <a:t>Key Action 2: </a:t>
            </a:r>
            <a:r>
              <a:rPr lang="en-US" sz="2750" dirty="0"/>
              <a:t>Cooperation for innovation &amp; the exchange of good practices</a:t>
            </a:r>
            <a:endParaRPr lang="de-AT" sz="2750" dirty="0"/>
          </a:p>
        </p:txBody>
      </p:sp>
      <p:sp>
        <p:nvSpPr>
          <p:cNvPr id="3" name="Inhaltsplatzhalter 2"/>
          <p:cNvSpPr>
            <a:spLocks noGrp="1"/>
          </p:cNvSpPr>
          <p:nvPr>
            <p:ph idx="1"/>
          </p:nvPr>
        </p:nvSpPr>
        <p:spPr>
          <a:xfrm>
            <a:off x="838200" y="2209800"/>
            <a:ext cx="10515600" cy="4556098"/>
          </a:xfrm>
        </p:spPr>
        <p:txBody>
          <a:bodyPr>
            <a:normAutofit/>
          </a:bodyPr>
          <a:lstStyle/>
          <a:p>
            <a:pPr marL="0" indent="0">
              <a:buNone/>
            </a:pPr>
            <a:r>
              <a:rPr lang="en-US" sz="1800" b="1" dirty="0" smtClean="0">
                <a:solidFill>
                  <a:srgbClr val="FF9900"/>
                </a:solidFill>
              </a:rPr>
              <a:t>Sector Skills Alliances – Vocational Education and Training (VET)</a:t>
            </a:r>
          </a:p>
        </p:txBody>
      </p:sp>
      <p:sp>
        <p:nvSpPr>
          <p:cNvPr id="10" name="Rechteck 9"/>
          <p:cNvSpPr/>
          <p:nvPr/>
        </p:nvSpPr>
        <p:spPr>
          <a:xfrm>
            <a:off x="952500" y="3079808"/>
            <a:ext cx="2160000" cy="2160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p:cNvSpPr txBox="1"/>
          <p:nvPr/>
        </p:nvSpPr>
        <p:spPr>
          <a:xfrm>
            <a:off x="969315" y="3719337"/>
            <a:ext cx="2155549" cy="1569660"/>
          </a:xfrm>
          <a:prstGeom prst="rect">
            <a:avLst/>
          </a:prstGeom>
          <a:noFill/>
        </p:spPr>
        <p:txBody>
          <a:bodyPr wrap="square" rtlCol="0">
            <a:spAutoFit/>
          </a:bodyPr>
          <a:lstStyle/>
          <a:p>
            <a:r>
              <a:rPr lang="de-AT" sz="1600" b="1" dirty="0" smtClean="0">
                <a:solidFill>
                  <a:srgbClr val="0070C0"/>
                </a:solidFill>
                <a:latin typeface="+mj-lt"/>
              </a:rPr>
              <a:t>Project </a:t>
            </a:r>
            <a:r>
              <a:rPr lang="de-AT" sz="1600" b="1" dirty="0" err="1" smtClean="0">
                <a:solidFill>
                  <a:srgbClr val="0070C0"/>
                </a:solidFill>
                <a:latin typeface="+mj-lt"/>
              </a:rPr>
              <a:t>objective</a:t>
            </a:r>
            <a:endParaRPr lang="de-AT" sz="1600" b="1" dirty="0" smtClean="0">
              <a:solidFill>
                <a:srgbClr val="0070C0"/>
              </a:solidFill>
              <a:latin typeface="+mj-lt"/>
            </a:endParaRPr>
          </a:p>
          <a:p>
            <a:r>
              <a:rPr lang="en-US" sz="1600" dirty="0">
                <a:solidFill>
                  <a:srgbClr val="0070C0"/>
                </a:solidFill>
                <a:latin typeface="+mj-lt"/>
              </a:rPr>
              <a:t>Tackling skills gaps, identifying sector specific </a:t>
            </a:r>
            <a:r>
              <a:rPr lang="en-US" sz="1600" dirty="0" err="1">
                <a:solidFill>
                  <a:srgbClr val="0070C0"/>
                </a:solidFill>
                <a:latin typeface="+mj-lt"/>
              </a:rPr>
              <a:t>labour</a:t>
            </a:r>
            <a:r>
              <a:rPr lang="en-US" sz="1600" dirty="0">
                <a:solidFill>
                  <a:srgbClr val="0070C0"/>
                </a:solidFill>
                <a:latin typeface="+mj-lt"/>
              </a:rPr>
              <a:t> market needs, demand for new skills</a:t>
            </a:r>
          </a:p>
        </p:txBody>
      </p:sp>
      <p:sp>
        <p:nvSpPr>
          <p:cNvPr id="12" name="Rechteck 11"/>
          <p:cNvSpPr/>
          <p:nvPr/>
        </p:nvSpPr>
        <p:spPr>
          <a:xfrm>
            <a:off x="3699600" y="3114674"/>
            <a:ext cx="2160000" cy="21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p:cNvSpPr txBox="1"/>
          <p:nvPr/>
        </p:nvSpPr>
        <p:spPr>
          <a:xfrm>
            <a:off x="3687236" y="4457082"/>
            <a:ext cx="2149414" cy="830997"/>
          </a:xfrm>
          <a:prstGeom prst="rect">
            <a:avLst/>
          </a:prstGeom>
          <a:noFill/>
        </p:spPr>
        <p:txBody>
          <a:bodyPr wrap="square" rtlCol="0">
            <a:spAutoFit/>
          </a:bodyPr>
          <a:lstStyle/>
          <a:p>
            <a:r>
              <a:rPr lang="de-AT" sz="1600" b="1" dirty="0" err="1" smtClean="0">
                <a:solidFill>
                  <a:srgbClr val="FF9900"/>
                </a:solidFill>
                <a:latin typeface="+mj-lt"/>
              </a:rPr>
              <a:t>Partnership</a:t>
            </a:r>
            <a:endParaRPr lang="de-AT" sz="1600" b="1" dirty="0" smtClean="0">
              <a:solidFill>
                <a:srgbClr val="FF9900"/>
              </a:solidFill>
              <a:latin typeface="+mj-lt"/>
            </a:endParaRPr>
          </a:p>
          <a:p>
            <a:r>
              <a:rPr lang="en-US" sz="1600" dirty="0">
                <a:solidFill>
                  <a:srgbClr val="FF9900"/>
                </a:solidFill>
                <a:latin typeface="+mj-lt"/>
              </a:rPr>
              <a:t>8 Programme countries / 12 partners</a:t>
            </a:r>
          </a:p>
        </p:txBody>
      </p:sp>
      <p:sp>
        <p:nvSpPr>
          <p:cNvPr id="14" name="Rechteck 13"/>
          <p:cNvSpPr/>
          <p:nvPr/>
        </p:nvSpPr>
        <p:spPr>
          <a:xfrm>
            <a:off x="6446700" y="3114674"/>
            <a:ext cx="2160000" cy="216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feld 14"/>
          <p:cNvSpPr txBox="1"/>
          <p:nvPr/>
        </p:nvSpPr>
        <p:spPr>
          <a:xfrm>
            <a:off x="6446700" y="4720731"/>
            <a:ext cx="2098065" cy="584775"/>
          </a:xfrm>
          <a:prstGeom prst="rect">
            <a:avLst/>
          </a:prstGeom>
          <a:noFill/>
        </p:spPr>
        <p:txBody>
          <a:bodyPr wrap="square" rtlCol="0">
            <a:spAutoFit/>
          </a:bodyPr>
          <a:lstStyle/>
          <a:p>
            <a:r>
              <a:rPr lang="de-AT" sz="1600" b="1" dirty="0" smtClean="0">
                <a:solidFill>
                  <a:srgbClr val="C00000"/>
                </a:solidFill>
                <a:latin typeface="+mj-lt"/>
              </a:rPr>
              <a:t>Project </a:t>
            </a:r>
            <a:r>
              <a:rPr lang="de-AT" sz="1600" b="1" dirty="0" err="1" smtClean="0">
                <a:solidFill>
                  <a:srgbClr val="C00000"/>
                </a:solidFill>
                <a:latin typeface="+mj-lt"/>
              </a:rPr>
              <a:t>duration</a:t>
            </a:r>
            <a:endParaRPr lang="de-AT" sz="1600" b="1" dirty="0" smtClean="0">
              <a:solidFill>
                <a:srgbClr val="C00000"/>
              </a:solidFill>
              <a:latin typeface="+mj-lt"/>
            </a:endParaRPr>
          </a:p>
          <a:p>
            <a:r>
              <a:rPr lang="de-AT" sz="1600" dirty="0" smtClean="0">
                <a:solidFill>
                  <a:srgbClr val="C00000"/>
                </a:solidFill>
                <a:latin typeface="+mj-lt"/>
              </a:rPr>
              <a:t>2-3 </a:t>
            </a:r>
            <a:r>
              <a:rPr lang="de-AT" sz="1600" dirty="0" err="1" smtClean="0">
                <a:solidFill>
                  <a:srgbClr val="C00000"/>
                </a:solidFill>
                <a:latin typeface="+mj-lt"/>
              </a:rPr>
              <a:t>years</a:t>
            </a:r>
            <a:endParaRPr lang="de-AT" sz="1600" dirty="0">
              <a:solidFill>
                <a:srgbClr val="C00000"/>
              </a:solidFill>
              <a:latin typeface="+mj-lt"/>
            </a:endParaRPr>
          </a:p>
        </p:txBody>
      </p:sp>
      <p:sp>
        <p:nvSpPr>
          <p:cNvPr id="16" name="Rechteck 15"/>
          <p:cNvSpPr/>
          <p:nvPr/>
        </p:nvSpPr>
        <p:spPr>
          <a:xfrm>
            <a:off x="9193800" y="3114674"/>
            <a:ext cx="2160000" cy="21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9154815" y="4228288"/>
            <a:ext cx="2147636" cy="1077218"/>
          </a:xfrm>
          <a:prstGeom prst="rect">
            <a:avLst/>
          </a:prstGeom>
          <a:noFill/>
        </p:spPr>
        <p:txBody>
          <a:bodyPr wrap="square" rtlCol="0">
            <a:spAutoFit/>
          </a:bodyPr>
          <a:lstStyle/>
          <a:p>
            <a:r>
              <a:rPr lang="de-AT" sz="1600" b="1" dirty="0" smtClean="0">
                <a:solidFill>
                  <a:srgbClr val="FF6699"/>
                </a:solidFill>
                <a:latin typeface="+mj-lt"/>
              </a:rPr>
              <a:t>Budget</a:t>
            </a:r>
          </a:p>
          <a:p>
            <a:r>
              <a:rPr lang="de-AT" sz="1600" dirty="0">
                <a:solidFill>
                  <a:srgbClr val="FF6699"/>
                </a:solidFill>
                <a:latin typeface="+mj-lt"/>
              </a:rPr>
              <a:t>max. 700.000 EUR </a:t>
            </a:r>
            <a:r>
              <a:rPr lang="de-AT" sz="1600" dirty="0" smtClean="0">
                <a:solidFill>
                  <a:srgbClr val="FF6699"/>
                </a:solidFill>
                <a:latin typeface="+mj-lt"/>
              </a:rPr>
              <a:t/>
            </a:r>
            <a:br>
              <a:rPr lang="de-AT" sz="1600" dirty="0" smtClean="0">
                <a:solidFill>
                  <a:srgbClr val="FF6699"/>
                </a:solidFill>
                <a:latin typeface="+mj-lt"/>
              </a:rPr>
            </a:br>
            <a:r>
              <a:rPr lang="de-AT" sz="1600" dirty="0" smtClean="0">
                <a:solidFill>
                  <a:srgbClr val="FF6699"/>
                </a:solidFill>
                <a:latin typeface="+mj-lt"/>
              </a:rPr>
              <a:t>(</a:t>
            </a:r>
            <a:r>
              <a:rPr lang="de-AT" sz="1600" dirty="0">
                <a:solidFill>
                  <a:srgbClr val="FF6699"/>
                </a:solidFill>
                <a:latin typeface="+mj-lt"/>
              </a:rPr>
              <a:t>2 </a:t>
            </a:r>
            <a:r>
              <a:rPr lang="de-AT" sz="1600" dirty="0" err="1">
                <a:solidFill>
                  <a:srgbClr val="FF6699"/>
                </a:solidFill>
                <a:latin typeface="+mj-lt"/>
              </a:rPr>
              <a:t>years</a:t>
            </a:r>
            <a:r>
              <a:rPr lang="de-AT" sz="1600" dirty="0">
                <a:solidFill>
                  <a:srgbClr val="FF6699"/>
                </a:solidFill>
                <a:latin typeface="+mj-lt"/>
              </a:rPr>
              <a:t>) / max. 1.000.000 EUR </a:t>
            </a:r>
            <a:r>
              <a:rPr lang="de-AT" sz="1600" dirty="0" smtClean="0">
                <a:solidFill>
                  <a:srgbClr val="FF6699"/>
                </a:solidFill>
                <a:latin typeface="+mj-lt"/>
              </a:rPr>
              <a:t>(3 </a:t>
            </a:r>
            <a:r>
              <a:rPr lang="de-AT" sz="1600" dirty="0" err="1" smtClean="0">
                <a:solidFill>
                  <a:srgbClr val="FF6699"/>
                </a:solidFill>
                <a:latin typeface="+mj-lt"/>
              </a:rPr>
              <a:t>years</a:t>
            </a:r>
            <a:r>
              <a:rPr lang="de-AT" sz="1600" dirty="0" smtClean="0">
                <a:solidFill>
                  <a:srgbClr val="FF6699"/>
                </a:solidFill>
                <a:latin typeface="+mj-lt"/>
              </a:rPr>
              <a:t>)</a:t>
            </a:r>
            <a:endParaRPr lang="de-AT" sz="1600" dirty="0">
              <a:solidFill>
                <a:srgbClr val="FF6699"/>
              </a:solidFill>
              <a:latin typeface="+mj-lt"/>
            </a:endParaRPr>
          </a:p>
        </p:txBody>
      </p:sp>
    </p:spTree>
    <p:extLst>
      <p:ext uri="{BB962C8B-B14F-4D97-AF65-F5344CB8AC3E}">
        <p14:creationId xmlns:p14="http://schemas.microsoft.com/office/powerpoint/2010/main" val="4077528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049"/>
            <a:ext cx="10629900" cy="1325563"/>
          </a:xfrm>
        </p:spPr>
        <p:txBody>
          <a:bodyPr>
            <a:noAutofit/>
          </a:bodyPr>
          <a:lstStyle/>
          <a:p>
            <a:r>
              <a:rPr lang="de-AT" sz="2750" dirty="0" smtClean="0"/>
              <a:t>Erasmus + </a:t>
            </a:r>
            <a:br>
              <a:rPr lang="de-AT" sz="2750" dirty="0" smtClean="0"/>
            </a:br>
            <a:r>
              <a:rPr lang="de-AT" sz="2750" dirty="0" smtClean="0"/>
              <a:t>Key Action 2: </a:t>
            </a:r>
            <a:r>
              <a:rPr lang="en-US" sz="2750" dirty="0"/>
              <a:t>Cooperation for innovation &amp; the exchange of good practices</a:t>
            </a:r>
            <a:endParaRPr lang="de-AT" sz="2750" dirty="0"/>
          </a:p>
        </p:txBody>
      </p:sp>
      <p:sp>
        <p:nvSpPr>
          <p:cNvPr id="3" name="Inhaltsplatzhalter 2"/>
          <p:cNvSpPr>
            <a:spLocks noGrp="1"/>
          </p:cNvSpPr>
          <p:nvPr>
            <p:ph idx="1"/>
          </p:nvPr>
        </p:nvSpPr>
        <p:spPr>
          <a:xfrm>
            <a:off x="838200" y="2209800"/>
            <a:ext cx="10515600" cy="4556098"/>
          </a:xfrm>
        </p:spPr>
        <p:txBody>
          <a:bodyPr>
            <a:normAutofit/>
          </a:bodyPr>
          <a:lstStyle/>
          <a:p>
            <a:pPr marL="0" indent="0">
              <a:buNone/>
            </a:pPr>
            <a:r>
              <a:rPr lang="en-US" sz="1800" b="1" dirty="0">
                <a:solidFill>
                  <a:srgbClr val="FF9900"/>
                </a:solidFill>
              </a:rPr>
              <a:t>Capacity Building in the field of youth</a:t>
            </a:r>
          </a:p>
        </p:txBody>
      </p:sp>
      <p:sp>
        <p:nvSpPr>
          <p:cNvPr id="10" name="Rechteck 9"/>
          <p:cNvSpPr/>
          <p:nvPr/>
        </p:nvSpPr>
        <p:spPr>
          <a:xfrm>
            <a:off x="952500" y="3079808"/>
            <a:ext cx="2160000" cy="2160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p:cNvSpPr txBox="1"/>
          <p:nvPr/>
        </p:nvSpPr>
        <p:spPr>
          <a:xfrm>
            <a:off x="969315" y="3481593"/>
            <a:ext cx="2155549" cy="1815882"/>
          </a:xfrm>
          <a:prstGeom prst="rect">
            <a:avLst/>
          </a:prstGeom>
          <a:noFill/>
        </p:spPr>
        <p:txBody>
          <a:bodyPr wrap="square" rtlCol="0">
            <a:spAutoFit/>
          </a:bodyPr>
          <a:lstStyle/>
          <a:p>
            <a:r>
              <a:rPr lang="de-AT" sz="1600" b="1" dirty="0" smtClean="0">
                <a:solidFill>
                  <a:srgbClr val="0070C0"/>
                </a:solidFill>
                <a:latin typeface="+mj-lt"/>
              </a:rPr>
              <a:t>Project </a:t>
            </a:r>
            <a:r>
              <a:rPr lang="de-AT" sz="1600" b="1" dirty="0" err="1" smtClean="0">
                <a:solidFill>
                  <a:srgbClr val="0070C0"/>
                </a:solidFill>
                <a:latin typeface="+mj-lt"/>
              </a:rPr>
              <a:t>objective</a:t>
            </a:r>
            <a:endParaRPr lang="de-AT" sz="1600" b="1" dirty="0" smtClean="0">
              <a:solidFill>
                <a:srgbClr val="0070C0"/>
              </a:solidFill>
              <a:latin typeface="+mj-lt"/>
            </a:endParaRPr>
          </a:p>
          <a:p>
            <a:r>
              <a:rPr lang="en-US" sz="1600" dirty="0">
                <a:solidFill>
                  <a:srgbClr val="0070C0"/>
                </a:solidFill>
                <a:latin typeface="+mj-lt"/>
              </a:rPr>
              <a:t>foster cooperation and exchanges, improve the quality and recognition of youth work, non-formal learning and volunteering </a:t>
            </a:r>
          </a:p>
        </p:txBody>
      </p:sp>
      <p:sp>
        <p:nvSpPr>
          <p:cNvPr id="12" name="Rechteck 11"/>
          <p:cNvSpPr/>
          <p:nvPr/>
        </p:nvSpPr>
        <p:spPr>
          <a:xfrm>
            <a:off x="3699600" y="3114674"/>
            <a:ext cx="2160000" cy="21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p:cNvSpPr txBox="1"/>
          <p:nvPr/>
        </p:nvSpPr>
        <p:spPr>
          <a:xfrm>
            <a:off x="3687236" y="4457082"/>
            <a:ext cx="2149414" cy="830997"/>
          </a:xfrm>
          <a:prstGeom prst="rect">
            <a:avLst/>
          </a:prstGeom>
          <a:noFill/>
        </p:spPr>
        <p:txBody>
          <a:bodyPr wrap="square" rtlCol="0">
            <a:spAutoFit/>
          </a:bodyPr>
          <a:lstStyle/>
          <a:p>
            <a:r>
              <a:rPr lang="de-AT" sz="1600" b="1" dirty="0" err="1" smtClean="0">
                <a:solidFill>
                  <a:srgbClr val="FF9900"/>
                </a:solidFill>
                <a:latin typeface="+mj-lt"/>
              </a:rPr>
              <a:t>Partnership</a:t>
            </a:r>
            <a:endParaRPr lang="de-AT" sz="1600" b="1" dirty="0" smtClean="0">
              <a:solidFill>
                <a:srgbClr val="FF9900"/>
              </a:solidFill>
              <a:latin typeface="+mj-lt"/>
            </a:endParaRPr>
          </a:p>
          <a:p>
            <a:r>
              <a:rPr lang="en-US" sz="1600" dirty="0">
                <a:solidFill>
                  <a:srgbClr val="FF9900"/>
                </a:solidFill>
                <a:latin typeface="+mj-lt"/>
              </a:rPr>
              <a:t>3 Programme countries / 3 partners</a:t>
            </a:r>
          </a:p>
        </p:txBody>
      </p:sp>
      <p:sp>
        <p:nvSpPr>
          <p:cNvPr id="14" name="Rechteck 13"/>
          <p:cNvSpPr/>
          <p:nvPr/>
        </p:nvSpPr>
        <p:spPr>
          <a:xfrm>
            <a:off x="6446700" y="3114674"/>
            <a:ext cx="2160000" cy="216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feld 14"/>
          <p:cNvSpPr txBox="1"/>
          <p:nvPr/>
        </p:nvSpPr>
        <p:spPr>
          <a:xfrm>
            <a:off x="6446700" y="4720731"/>
            <a:ext cx="2098065" cy="338554"/>
          </a:xfrm>
          <a:prstGeom prst="rect">
            <a:avLst/>
          </a:prstGeom>
          <a:noFill/>
        </p:spPr>
        <p:txBody>
          <a:bodyPr wrap="square" rtlCol="0">
            <a:spAutoFit/>
          </a:bodyPr>
          <a:lstStyle/>
          <a:p>
            <a:r>
              <a:rPr lang="de-AT" sz="1600" b="1" dirty="0" smtClean="0">
                <a:solidFill>
                  <a:srgbClr val="C00000"/>
                </a:solidFill>
                <a:latin typeface="+mj-lt"/>
              </a:rPr>
              <a:t>Project </a:t>
            </a:r>
            <a:r>
              <a:rPr lang="de-AT" sz="1600" b="1" dirty="0" err="1" smtClean="0">
                <a:solidFill>
                  <a:srgbClr val="C00000"/>
                </a:solidFill>
                <a:latin typeface="+mj-lt"/>
              </a:rPr>
              <a:t>duration</a:t>
            </a:r>
            <a:endParaRPr lang="de-AT" sz="1600" b="1" dirty="0" smtClean="0">
              <a:solidFill>
                <a:srgbClr val="C00000"/>
              </a:solidFill>
              <a:latin typeface="+mj-lt"/>
            </a:endParaRPr>
          </a:p>
        </p:txBody>
      </p:sp>
      <p:sp>
        <p:nvSpPr>
          <p:cNvPr id="16" name="Rechteck 15"/>
          <p:cNvSpPr/>
          <p:nvPr/>
        </p:nvSpPr>
        <p:spPr>
          <a:xfrm>
            <a:off x="9193800" y="3114674"/>
            <a:ext cx="2160000" cy="21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9154814" y="4722064"/>
            <a:ext cx="2313285" cy="584775"/>
          </a:xfrm>
          <a:prstGeom prst="rect">
            <a:avLst/>
          </a:prstGeom>
          <a:noFill/>
        </p:spPr>
        <p:txBody>
          <a:bodyPr wrap="square" rtlCol="0">
            <a:spAutoFit/>
          </a:bodyPr>
          <a:lstStyle/>
          <a:p>
            <a:r>
              <a:rPr lang="de-AT" sz="1600" b="1" dirty="0" smtClean="0">
                <a:solidFill>
                  <a:srgbClr val="FF6699"/>
                </a:solidFill>
                <a:latin typeface="+mj-lt"/>
              </a:rPr>
              <a:t>Budget</a:t>
            </a:r>
          </a:p>
          <a:p>
            <a:r>
              <a:rPr lang="de-AT" sz="1600" dirty="0" smtClean="0">
                <a:solidFill>
                  <a:srgbClr val="FF6699"/>
                </a:solidFill>
                <a:latin typeface="+mj-lt"/>
              </a:rPr>
              <a:t>max</a:t>
            </a:r>
            <a:r>
              <a:rPr lang="de-AT" sz="1600" dirty="0">
                <a:solidFill>
                  <a:srgbClr val="FF6699"/>
                </a:solidFill>
                <a:latin typeface="+mj-lt"/>
              </a:rPr>
              <a:t>. 150.000 EUR</a:t>
            </a:r>
          </a:p>
        </p:txBody>
      </p:sp>
    </p:spTree>
    <p:extLst>
      <p:ext uri="{BB962C8B-B14F-4D97-AF65-F5344CB8AC3E}">
        <p14:creationId xmlns:p14="http://schemas.microsoft.com/office/powerpoint/2010/main" val="2742535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049"/>
            <a:ext cx="10629900" cy="1325563"/>
          </a:xfrm>
        </p:spPr>
        <p:txBody>
          <a:bodyPr>
            <a:noAutofit/>
          </a:bodyPr>
          <a:lstStyle/>
          <a:p>
            <a:r>
              <a:rPr lang="de-AT" sz="2750" dirty="0" smtClean="0"/>
              <a:t>Erasmus + </a:t>
            </a:r>
            <a:br>
              <a:rPr lang="de-AT" sz="2750" dirty="0" smtClean="0"/>
            </a:br>
            <a:r>
              <a:rPr lang="de-AT" sz="2750" dirty="0" smtClean="0"/>
              <a:t>Key Action 2: </a:t>
            </a:r>
            <a:r>
              <a:rPr lang="en-US" sz="2750" dirty="0"/>
              <a:t>Cooperation for innovation &amp; the exchange of good practices</a:t>
            </a:r>
            <a:endParaRPr lang="de-AT" sz="2750" dirty="0"/>
          </a:p>
        </p:txBody>
      </p:sp>
      <p:sp>
        <p:nvSpPr>
          <p:cNvPr id="3" name="Inhaltsplatzhalter 2"/>
          <p:cNvSpPr>
            <a:spLocks noGrp="1"/>
          </p:cNvSpPr>
          <p:nvPr>
            <p:ph idx="1"/>
          </p:nvPr>
        </p:nvSpPr>
        <p:spPr>
          <a:xfrm>
            <a:off x="838200" y="2209800"/>
            <a:ext cx="10515600" cy="4556098"/>
          </a:xfrm>
        </p:spPr>
        <p:txBody>
          <a:bodyPr>
            <a:normAutofit/>
          </a:bodyPr>
          <a:lstStyle/>
          <a:p>
            <a:pPr marL="0" indent="0">
              <a:buNone/>
            </a:pPr>
            <a:r>
              <a:rPr lang="en-US" sz="1800" b="1" dirty="0">
                <a:solidFill>
                  <a:srgbClr val="FF9900"/>
                </a:solidFill>
              </a:rPr>
              <a:t>Youth Dialogue Projects</a:t>
            </a:r>
          </a:p>
        </p:txBody>
      </p:sp>
      <p:sp>
        <p:nvSpPr>
          <p:cNvPr id="10" name="Rechteck 9"/>
          <p:cNvSpPr/>
          <p:nvPr/>
        </p:nvSpPr>
        <p:spPr>
          <a:xfrm>
            <a:off x="952500" y="3079808"/>
            <a:ext cx="2160000" cy="2160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p:cNvSpPr txBox="1"/>
          <p:nvPr/>
        </p:nvSpPr>
        <p:spPr>
          <a:xfrm>
            <a:off x="969315" y="4706889"/>
            <a:ext cx="2155549" cy="584775"/>
          </a:xfrm>
          <a:prstGeom prst="rect">
            <a:avLst/>
          </a:prstGeom>
          <a:noFill/>
        </p:spPr>
        <p:txBody>
          <a:bodyPr wrap="square" rtlCol="0">
            <a:spAutoFit/>
          </a:bodyPr>
          <a:lstStyle/>
          <a:p>
            <a:r>
              <a:rPr lang="de-AT" sz="1600" b="1" dirty="0" err="1" smtClean="0">
                <a:solidFill>
                  <a:srgbClr val="0070C0"/>
                </a:solidFill>
                <a:latin typeface="+mj-lt"/>
              </a:rPr>
              <a:t>Eligible</a:t>
            </a:r>
            <a:r>
              <a:rPr lang="de-AT" sz="1600" b="1" dirty="0" smtClean="0">
                <a:solidFill>
                  <a:srgbClr val="0070C0"/>
                </a:solidFill>
                <a:latin typeface="+mj-lt"/>
              </a:rPr>
              <a:t> </a:t>
            </a:r>
            <a:r>
              <a:rPr lang="de-AT" sz="1600" b="1" dirty="0" err="1" smtClean="0">
                <a:solidFill>
                  <a:srgbClr val="0070C0"/>
                </a:solidFill>
                <a:latin typeface="+mj-lt"/>
              </a:rPr>
              <a:t>partners</a:t>
            </a:r>
            <a:r>
              <a:rPr lang="de-AT" sz="1600" b="1" dirty="0">
                <a:solidFill>
                  <a:srgbClr val="0070C0"/>
                </a:solidFill>
                <a:latin typeface="+mj-lt"/>
              </a:rPr>
              <a:t>: </a:t>
            </a:r>
            <a:r>
              <a:rPr lang="de-AT" sz="1600" b="1" dirty="0" smtClean="0">
                <a:solidFill>
                  <a:srgbClr val="0070C0"/>
                </a:solidFill>
                <a:latin typeface="+mj-lt"/>
              </a:rPr>
              <a:t/>
            </a:r>
            <a:br>
              <a:rPr lang="de-AT" sz="1600" b="1" dirty="0" smtClean="0">
                <a:solidFill>
                  <a:srgbClr val="0070C0"/>
                </a:solidFill>
                <a:latin typeface="+mj-lt"/>
              </a:rPr>
            </a:br>
            <a:r>
              <a:rPr lang="de-AT" sz="1600" dirty="0" smtClean="0">
                <a:solidFill>
                  <a:srgbClr val="0070C0"/>
                </a:solidFill>
                <a:latin typeface="+mj-lt"/>
              </a:rPr>
              <a:t>NGO</a:t>
            </a:r>
            <a:r>
              <a:rPr lang="de-AT" sz="1600" dirty="0">
                <a:solidFill>
                  <a:srgbClr val="0070C0"/>
                </a:solidFill>
                <a:latin typeface="+mj-lt"/>
              </a:rPr>
              <a:t>, NPO, Public </a:t>
            </a:r>
            <a:r>
              <a:rPr lang="de-AT" sz="1600" dirty="0" smtClean="0">
                <a:solidFill>
                  <a:srgbClr val="0070C0"/>
                </a:solidFill>
                <a:latin typeface="+mj-lt"/>
              </a:rPr>
              <a:t>Body</a:t>
            </a:r>
          </a:p>
        </p:txBody>
      </p:sp>
      <p:sp>
        <p:nvSpPr>
          <p:cNvPr id="12" name="Rechteck 11"/>
          <p:cNvSpPr/>
          <p:nvPr/>
        </p:nvSpPr>
        <p:spPr>
          <a:xfrm>
            <a:off x="3699600" y="3114674"/>
            <a:ext cx="2160000" cy="21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p:cNvSpPr txBox="1"/>
          <p:nvPr/>
        </p:nvSpPr>
        <p:spPr>
          <a:xfrm>
            <a:off x="3687236" y="4731402"/>
            <a:ext cx="2149414" cy="584775"/>
          </a:xfrm>
          <a:prstGeom prst="rect">
            <a:avLst/>
          </a:prstGeom>
          <a:noFill/>
        </p:spPr>
        <p:txBody>
          <a:bodyPr wrap="square" rtlCol="0">
            <a:spAutoFit/>
          </a:bodyPr>
          <a:lstStyle/>
          <a:p>
            <a:r>
              <a:rPr lang="de-AT" sz="1600" b="1" dirty="0" err="1" smtClean="0">
                <a:solidFill>
                  <a:srgbClr val="FF9900"/>
                </a:solidFill>
                <a:latin typeface="+mj-lt"/>
              </a:rPr>
              <a:t>Partnership</a:t>
            </a:r>
            <a:endParaRPr lang="de-AT" sz="1600" b="1" dirty="0" smtClean="0">
              <a:solidFill>
                <a:srgbClr val="FF9900"/>
              </a:solidFill>
              <a:latin typeface="+mj-lt"/>
            </a:endParaRPr>
          </a:p>
          <a:p>
            <a:r>
              <a:rPr lang="en-US" sz="1600" dirty="0">
                <a:solidFill>
                  <a:srgbClr val="FF9900"/>
                </a:solidFill>
                <a:latin typeface="+mj-lt"/>
              </a:rPr>
              <a:t>2 partners / 2 countries</a:t>
            </a:r>
          </a:p>
        </p:txBody>
      </p:sp>
      <p:sp>
        <p:nvSpPr>
          <p:cNvPr id="14" name="Rechteck 13"/>
          <p:cNvSpPr/>
          <p:nvPr/>
        </p:nvSpPr>
        <p:spPr>
          <a:xfrm>
            <a:off x="6446700" y="3114674"/>
            <a:ext cx="2160000" cy="216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feld 14"/>
          <p:cNvSpPr txBox="1"/>
          <p:nvPr/>
        </p:nvSpPr>
        <p:spPr>
          <a:xfrm>
            <a:off x="6446700" y="4720731"/>
            <a:ext cx="2098065" cy="338554"/>
          </a:xfrm>
          <a:prstGeom prst="rect">
            <a:avLst/>
          </a:prstGeom>
          <a:noFill/>
        </p:spPr>
        <p:txBody>
          <a:bodyPr wrap="square" rtlCol="0">
            <a:spAutoFit/>
          </a:bodyPr>
          <a:lstStyle/>
          <a:p>
            <a:r>
              <a:rPr lang="de-AT" sz="1600" b="1" dirty="0" smtClean="0">
                <a:solidFill>
                  <a:srgbClr val="C00000"/>
                </a:solidFill>
                <a:latin typeface="+mj-lt"/>
              </a:rPr>
              <a:t>Project </a:t>
            </a:r>
            <a:r>
              <a:rPr lang="de-AT" sz="1600" b="1" dirty="0" err="1" smtClean="0">
                <a:solidFill>
                  <a:srgbClr val="C00000"/>
                </a:solidFill>
                <a:latin typeface="+mj-lt"/>
              </a:rPr>
              <a:t>duration</a:t>
            </a:r>
            <a:endParaRPr lang="de-AT" sz="1600" b="1" dirty="0" smtClean="0">
              <a:solidFill>
                <a:srgbClr val="C00000"/>
              </a:solidFill>
              <a:latin typeface="+mj-lt"/>
            </a:endParaRPr>
          </a:p>
        </p:txBody>
      </p:sp>
      <p:sp>
        <p:nvSpPr>
          <p:cNvPr id="16" name="Rechteck 15"/>
          <p:cNvSpPr/>
          <p:nvPr/>
        </p:nvSpPr>
        <p:spPr>
          <a:xfrm>
            <a:off x="9193800" y="3114674"/>
            <a:ext cx="2160000" cy="21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9154814" y="4722064"/>
            <a:ext cx="2313285" cy="584775"/>
          </a:xfrm>
          <a:prstGeom prst="rect">
            <a:avLst/>
          </a:prstGeom>
          <a:noFill/>
        </p:spPr>
        <p:txBody>
          <a:bodyPr wrap="square" rtlCol="0">
            <a:spAutoFit/>
          </a:bodyPr>
          <a:lstStyle/>
          <a:p>
            <a:r>
              <a:rPr lang="de-AT" sz="1600" b="1" dirty="0" smtClean="0">
                <a:solidFill>
                  <a:srgbClr val="FF6699"/>
                </a:solidFill>
                <a:latin typeface="+mj-lt"/>
              </a:rPr>
              <a:t>Budget</a:t>
            </a:r>
          </a:p>
          <a:p>
            <a:r>
              <a:rPr lang="de-AT" sz="1600" dirty="0">
                <a:solidFill>
                  <a:srgbClr val="FF6699"/>
                </a:solidFill>
                <a:latin typeface="+mj-lt"/>
              </a:rPr>
              <a:t>max. 50.000 EUR</a:t>
            </a:r>
          </a:p>
        </p:txBody>
      </p:sp>
      <p:sp>
        <p:nvSpPr>
          <p:cNvPr id="4" name="Textfeld 3"/>
          <p:cNvSpPr txBox="1"/>
          <p:nvPr/>
        </p:nvSpPr>
        <p:spPr>
          <a:xfrm>
            <a:off x="969314" y="5445536"/>
            <a:ext cx="10384485" cy="1107996"/>
          </a:xfrm>
          <a:prstGeom prst="rect">
            <a:avLst/>
          </a:prstGeom>
          <a:solidFill>
            <a:schemeClr val="accent6">
              <a:lumMod val="40000"/>
              <a:lumOff val="60000"/>
            </a:schemeClr>
          </a:solidFill>
        </p:spPr>
        <p:txBody>
          <a:bodyPr wrap="square" rtlCol="0">
            <a:spAutoFit/>
          </a:bodyPr>
          <a:lstStyle/>
          <a:p>
            <a:r>
              <a:rPr lang="en-US" sz="1600" dirty="0">
                <a:solidFill>
                  <a:srgbClr val="C00000"/>
                </a:solidFill>
              </a:rPr>
              <a:t>Promotes active participation of young people in democratic life</a:t>
            </a:r>
          </a:p>
          <a:p>
            <a:r>
              <a:rPr lang="en-US" sz="1600" dirty="0" err="1">
                <a:solidFill>
                  <a:srgbClr val="C00000"/>
                </a:solidFill>
              </a:rPr>
              <a:t>Organise</a:t>
            </a:r>
            <a:r>
              <a:rPr lang="en-US" sz="1600" dirty="0">
                <a:solidFill>
                  <a:srgbClr val="C00000"/>
                </a:solidFill>
              </a:rPr>
              <a:t> events where young people discuss the agreed themes among themselves and with policy-makers, youth experts </a:t>
            </a:r>
            <a:endParaRPr lang="en-US" sz="1600" dirty="0" smtClean="0">
              <a:solidFill>
                <a:srgbClr val="C00000"/>
              </a:solidFill>
            </a:endParaRPr>
          </a:p>
          <a:p>
            <a:r>
              <a:rPr lang="en-US" sz="1600" dirty="0" smtClean="0">
                <a:solidFill>
                  <a:srgbClr val="C00000"/>
                </a:solidFill>
              </a:rPr>
              <a:t>and </a:t>
            </a:r>
            <a:r>
              <a:rPr lang="en-US" sz="1600" dirty="0">
                <a:solidFill>
                  <a:srgbClr val="C00000"/>
                </a:solidFill>
              </a:rPr>
              <a:t>representatives of public authorities to obtain results which are useful for policy-making</a:t>
            </a:r>
          </a:p>
          <a:p>
            <a:endParaRPr lang="de-AT" dirty="0"/>
          </a:p>
        </p:txBody>
      </p:sp>
    </p:spTree>
    <p:extLst>
      <p:ext uri="{BB962C8B-B14F-4D97-AF65-F5344CB8AC3E}">
        <p14:creationId xmlns:p14="http://schemas.microsoft.com/office/powerpoint/2010/main" val="1071894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Erasmus+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grpSp>
        <p:nvGrpSpPr>
          <p:cNvPr id="12" name="Gruppieren 11"/>
          <p:cNvGrpSpPr/>
          <p:nvPr/>
        </p:nvGrpSpPr>
        <p:grpSpPr>
          <a:xfrm>
            <a:off x="373131" y="5801365"/>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3"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3"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8" name="Textfeld 37"/>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grpSp>
        <p:nvGrpSpPr>
          <p:cNvPr id="44" name="Gruppieren 43"/>
          <p:cNvGrpSpPr/>
          <p:nvPr/>
        </p:nvGrpSpPr>
        <p:grpSpPr>
          <a:xfrm>
            <a:off x="8458221" y="3584165"/>
            <a:ext cx="2392967" cy="720000"/>
            <a:chOff x="3525613" y="4188912"/>
            <a:chExt cx="2392967" cy="720000"/>
          </a:xfrm>
        </p:grpSpPr>
        <p:sp>
          <p:nvSpPr>
            <p:cNvPr id="46" name="Ellipse 45"/>
            <p:cNvSpPr/>
            <p:nvPr/>
          </p:nvSpPr>
          <p:spPr>
            <a:xfrm>
              <a:off x="3525613" y="4188912"/>
              <a:ext cx="720000" cy="720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grpSp>
          <p:nvGrpSpPr>
            <p:cNvPr id="47" name="Gruppieren 46"/>
            <p:cNvGrpSpPr/>
            <p:nvPr/>
          </p:nvGrpSpPr>
          <p:grpSpPr>
            <a:xfrm>
              <a:off x="3527022" y="4249891"/>
              <a:ext cx="2391558" cy="647373"/>
              <a:chOff x="9633573" y="1616458"/>
              <a:chExt cx="2391558" cy="647373"/>
            </a:xfrm>
          </p:grpSpPr>
          <p:sp>
            <p:nvSpPr>
              <p:cNvPr id="48" name="Textfeld 47"/>
              <p:cNvSpPr txBox="1"/>
              <p:nvPr/>
            </p:nvSpPr>
            <p:spPr>
              <a:xfrm>
                <a:off x="9633573" y="1616458"/>
                <a:ext cx="2089854" cy="646331"/>
              </a:xfrm>
              <a:prstGeom prst="rect">
                <a:avLst/>
              </a:prstGeom>
              <a:noFill/>
            </p:spPr>
            <p:txBody>
              <a:bodyPr wrap="square" rtlCol="0">
                <a:spAutoFit/>
              </a:bodyPr>
              <a:lstStyle/>
              <a:p>
                <a:r>
                  <a:rPr lang="de-AT" sz="3600" dirty="0" smtClean="0">
                    <a:solidFill>
                      <a:schemeClr val="bg1"/>
                    </a:solidFill>
                    <a:sym typeface="Webdings" panose="05030102010509060703" pitchFamily="18" charset="2"/>
                  </a:rPr>
                  <a:t></a:t>
                </a:r>
                <a:endParaRPr lang="de-AT" sz="3200" dirty="0">
                  <a:solidFill>
                    <a:schemeClr val="bg1"/>
                  </a:solidFill>
                </a:endParaRPr>
              </a:p>
            </p:txBody>
          </p:sp>
          <p:sp>
            <p:nvSpPr>
              <p:cNvPr id="50" name="Textfeld 49"/>
              <p:cNvSpPr txBox="1"/>
              <p:nvPr/>
            </p:nvSpPr>
            <p:spPr>
              <a:xfrm>
                <a:off x="9935277" y="1679056"/>
                <a:ext cx="2089854" cy="584775"/>
              </a:xfrm>
              <a:prstGeom prst="rect">
                <a:avLst/>
              </a:prstGeom>
              <a:noFill/>
            </p:spPr>
            <p:txBody>
              <a:bodyPr wrap="square" rtlCol="0">
                <a:spAutoFit/>
              </a:bodyPr>
              <a:lstStyle/>
              <a:p>
                <a:r>
                  <a:rPr lang="de-AT" sz="3200" dirty="0" smtClean="0">
                    <a:solidFill>
                      <a:schemeClr val="bg1"/>
                    </a:solidFill>
                    <a:sym typeface="Wingdings" panose="05000000000000000000" pitchFamily="2" charset="2"/>
                  </a:rPr>
                  <a:t></a:t>
                </a:r>
                <a:endParaRPr lang="de-AT" sz="3200" dirty="0">
                  <a:solidFill>
                    <a:schemeClr val="bg1"/>
                  </a:solidFill>
                </a:endParaRPr>
              </a:p>
            </p:txBody>
          </p:sp>
        </p:grpSp>
      </p:grpSp>
      <p:grpSp>
        <p:nvGrpSpPr>
          <p:cNvPr id="51" name="Gruppieren 50"/>
          <p:cNvGrpSpPr/>
          <p:nvPr/>
        </p:nvGrpSpPr>
        <p:grpSpPr>
          <a:xfrm>
            <a:off x="8458221" y="2633219"/>
            <a:ext cx="862599" cy="1107996"/>
            <a:chOff x="9633573" y="4148713"/>
            <a:chExt cx="862599" cy="1107996"/>
          </a:xfrm>
        </p:grpSpPr>
        <p:sp>
          <p:nvSpPr>
            <p:cNvPr id="52" name="Ellipse 51"/>
            <p:cNvSpPr/>
            <p:nvPr/>
          </p:nvSpPr>
          <p:spPr>
            <a:xfrm>
              <a:off x="9633573" y="4235779"/>
              <a:ext cx="720000" cy="72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53" name="Rechteck 52"/>
            <p:cNvSpPr/>
            <p:nvPr/>
          </p:nvSpPr>
          <p:spPr>
            <a:xfrm>
              <a:off x="9823600" y="4148713"/>
              <a:ext cx="672572" cy="1107996"/>
            </a:xfrm>
            <a:prstGeom prst="rect">
              <a:avLst/>
            </a:prstGeom>
          </p:spPr>
          <p:txBody>
            <a:bodyPr wrap="square">
              <a:spAutoFit/>
            </a:bodyPr>
            <a:lstStyle/>
            <a:p>
              <a:r>
                <a:rPr lang="de-AT" sz="6600" dirty="0">
                  <a:solidFill>
                    <a:schemeClr val="bg1"/>
                  </a:solidFill>
                  <a:sym typeface="Wingdings" panose="05000000000000000000" pitchFamily="2" charset="2"/>
                </a:rPr>
                <a:t></a:t>
              </a:r>
              <a:endParaRPr lang="de-AT" sz="6600" dirty="0">
                <a:solidFill>
                  <a:schemeClr val="bg1"/>
                </a:solidFill>
              </a:endParaRPr>
            </a:p>
          </p:txBody>
        </p:sp>
      </p:grpSp>
      <p:sp>
        <p:nvSpPr>
          <p:cNvPr id="54" name="Textfeld 53"/>
          <p:cNvSpPr txBox="1"/>
          <p:nvPr/>
        </p:nvSpPr>
        <p:spPr>
          <a:xfrm>
            <a:off x="9258738" y="2888540"/>
            <a:ext cx="2581491" cy="369332"/>
          </a:xfrm>
          <a:prstGeom prst="rect">
            <a:avLst/>
          </a:prstGeom>
          <a:noFill/>
        </p:spPr>
        <p:txBody>
          <a:bodyPr wrap="square" rtlCol="0">
            <a:spAutoFit/>
          </a:bodyPr>
          <a:lstStyle/>
          <a:p>
            <a:r>
              <a:rPr lang="de-AT" dirty="0" err="1" smtClean="0"/>
              <a:t>Capacity</a:t>
            </a:r>
            <a:r>
              <a:rPr lang="de-AT" dirty="0" smtClean="0"/>
              <a:t> </a:t>
            </a:r>
            <a:r>
              <a:rPr lang="de-AT" dirty="0" err="1" smtClean="0"/>
              <a:t>building</a:t>
            </a:r>
            <a:endParaRPr lang="de-AT" dirty="0"/>
          </a:p>
        </p:txBody>
      </p:sp>
      <p:sp>
        <p:nvSpPr>
          <p:cNvPr id="55" name="Textfeld 54"/>
          <p:cNvSpPr txBox="1"/>
          <p:nvPr/>
        </p:nvSpPr>
        <p:spPr>
          <a:xfrm>
            <a:off x="9258738" y="3732358"/>
            <a:ext cx="2581491" cy="369332"/>
          </a:xfrm>
          <a:prstGeom prst="rect">
            <a:avLst/>
          </a:prstGeom>
          <a:noFill/>
        </p:spPr>
        <p:txBody>
          <a:bodyPr wrap="square" rtlCol="0">
            <a:spAutoFit/>
          </a:bodyPr>
          <a:lstStyle/>
          <a:p>
            <a:r>
              <a:rPr lang="de-AT" dirty="0" smtClean="0"/>
              <a:t>Project </a:t>
            </a:r>
            <a:r>
              <a:rPr lang="de-AT" dirty="0" err="1" smtClean="0"/>
              <a:t>preparation</a:t>
            </a:r>
            <a:endParaRPr lang="de-AT" dirty="0"/>
          </a:p>
        </p:txBody>
      </p:sp>
      <p:sp>
        <p:nvSpPr>
          <p:cNvPr id="56" name="Ellipse 55"/>
          <p:cNvSpPr/>
          <p:nvPr/>
        </p:nvSpPr>
        <p:spPr>
          <a:xfrm>
            <a:off x="4339490" y="583643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96001" y="600465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
        <p:nvSpPr>
          <p:cNvPr id="49" name="Ellipse 48"/>
          <p:cNvSpPr/>
          <p:nvPr/>
        </p:nvSpPr>
        <p:spPr>
          <a:xfrm>
            <a:off x="4399242" y="3521415"/>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58" name="Ellipse 57"/>
          <p:cNvSpPr/>
          <p:nvPr/>
        </p:nvSpPr>
        <p:spPr>
          <a:xfrm>
            <a:off x="4399242" y="2670907"/>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200" dirty="0">
                <a:sym typeface="Webdings" panose="05030102010509060703" pitchFamily="18" charset="2"/>
              </a:rPr>
              <a:t></a:t>
            </a:r>
            <a:endParaRPr lang="de-AT" sz="7200" dirty="0"/>
          </a:p>
        </p:txBody>
      </p:sp>
      <p:sp>
        <p:nvSpPr>
          <p:cNvPr id="59" name="Textfeld 58"/>
          <p:cNvSpPr txBox="1"/>
          <p:nvPr/>
        </p:nvSpPr>
        <p:spPr>
          <a:xfrm>
            <a:off x="5182231" y="2812459"/>
            <a:ext cx="2581491" cy="369332"/>
          </a:xfrm>
          <a:prstGeom prst="rect">
            <a:avLst/>
          </a:prstGeom>
          <a:noFill/>
        </p:spPr>
        <p:txBody>
          <a:bodyPr wrap="square" rtlCol="0">
            <a:spAutoFit/>
          </a:bodyPr>
          <a:lstStyle/>
          <a:p>
            <a:r>
              <a:rPr lang="de-AT" dirty="0" smtClean="0"/>
              <a:t>Big </a:t>
            </a:r>
            <a:r>
              <a:rPr lang="de-AT" dirty="0" err="1" smtClean="0"/>
              <a:t>organisations</a:t>
            </a:r>
            <a:endParaRPr lang="de-AT" dirty="0"/>
          </a:p>
        </p:txBody>
      </p:sp>
      <p:sp>
        <p:nvSpPr>
          <p:cNvPr id="60" name="Textfeld 59"/>
          <p:cNvSpPr txBox="1"/>
          <p:nvPr/>
        </p:nvSpPr>
        <p:spPr>
          <a:xfrm>
            <a:off x="5182231" y="3697607"/>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Tree>
    <p:extLst>
      <p:ext uri="{BB962C8B-B14F-4D97-AF65-F5344CB8AC3E}">
        <p14:creationId xmlns:p14="http://schemas.microsoft.com/office/powerpoint/2010/main" val="4086971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err="1" smtClean="0"/>
              <a:t>Civil</a:t>
            </a:r>
            <a:r>
              <a:rPr lang="de-AT" dirty="0" smtClean="0"/>
              <a:t> Society </a:t>
            </a:r>
            <a:r>
              <a:rPr lang="de-AT" dirty="0" err="1" smtClean="0"/>
              <a:t>and</a:t>
            </a:r>
            <a:r>
              <a:rPr lang="de-AT" dirty="0" smtClean="0"/>
              <a:t> </a:t>
            </a:r>
            <a:r>
              <a:rPr lang="de-AT" dirty="0" err="1" smtClean="0"/>
              <a:t>Local</a:t>
            </a:r>
            <a:r>
              <a:rPr lang="de-AT" dirty="0" smtClean="0"/>
              <a:t> </a:t>
            </a:r>
            <a:r>
              <a:rPr lang="de-AT" dirty="0" err="1" smtClean="0"/>
              <a:t>Actors</a:t>
            </a:r>
            <a:r>
              <a:rPr lang="de-AT" dirty="0" smtClean="0"/>
              <a:t> in </a:t>
            </a:r>
            <a:r>
              <a:rPr lang="de-AT" dirty="0" err="1" smtClean="0"/>
              <a:t>the</a:t>
            </a:r>
            <a:r>
              <a:rPr lang="de-AT" dirty="0" smtClean="0"/>
              <a:t> </a:t>
            </a:r>
            <a:r>
              <a:rPr lang="de-AT" dirty="0" err="1" smtClean="0"/>
              <a:t>Danube</a:t>
            </a:r>
            <a:r>
              <a:rPr lang="de-AT" dirty="0" smtClean="0"/>
              <a:t> Region</a:t>
            </a:r>
            <a:endParaRPr lang="de-AT" dirty="0"/>
          </a:p>
        </p:txBody>
      </p:sp>
    </p:spTree>
    <p:extLst>
      <p:ext uri="{BB962C8B-B14F-4D97-AF65-F5344CB8AC3E}">
        <p14:creationId xmlns:p14="http://schemas.microsoft.com/office/powerpoint/2010/main" val="37237913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292226" y="1675709"/>
            <a:ext cx="11433049" cy="962716"/>
            <a:chOff x="292226" y="1675709"/>
            <a:chExt cx="11433049" cy="962716"/>
          </a:xfrm>
        </p:grpSpPr>
        <p:pic>
          <p:nvPicPr>
            <p:cNvPr id="26" name="Grafik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226" y="1675709"/>
              <a:ext cx="955549" cy="962716"/>
            </a:xfrm>
            <a:prstGeom prst="rect">
              <a:avLst/>
            </a:prstGeom>
          </p:spPr>
        </p:pic>
        <p:pic>
          <p:nvPicPr>
            <p:cNvPr id="27" name="Grafik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7726" y="1675709"/>
              <a:ext cx="955549" cy="962716"/>
            </a:xfrm>
            <a:prstGeom prst="rect">
              <a:avLst/>
            </a:prstGeom>
          </p:spPr>
        </p:pic>
        <p:pic>
          <p:nvPicPr>
            <p:cNvPr id="28" name="Grafik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226" y="1675709"/>
              <a:ext cx="955549" cy="962716"/>
            </a:xfrm>
            <a:prstGeom prst="rect">
              <a:avLst/>
            </a:prstGeom>
          </p:spPr>
        </p:pic>
        <p:pic>
          <p:nvPicPr>
            <p:cNvPr id="29" name="Grafik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8726" y="1675709"/>
              <a:ext cx="955549" cy="962716"/>
            </a:xfrm>
            <a:prstGeom prst="rect">
              <a:avLst/>
            </a:prstGeom>
          </p:spPr>
        </p:pic>
        <p:pic>
          <p:nvPicPr>
            <p:cNvPr id="30" name="Grafik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226" y="1675709"/>
              <a:ext cx="955549" cy="962716"/>
            </a:xfrm>
            <a:prstGeom prst="rect">
              <a:avLst/>
            </a:prstGeom>
          </p:spPr>
        </p:pic>
        <p:pic>
          <p:nvPicPr>
            <p:cNvPr id="31" name="Grafik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9726" y="1675709"/>
              <a:ext cx="955549" cy="962716"/>
            </a:xfrm>
            <a:prstGeom prst="rect">
              <a:avLst/>
            </a:prstGeom>
          </p:spPr>
        </p:pic>
      </p:grpSp>
      <p:grpSp>
        <p:nvGrpSpPr>
          <p:cNvPr id="5" name="Gruppieren 4"/>
          <p:cNvGrpSpPr/>
          <p:nvPr/>
        </p:nvGrpSpPr>
        <p:grpSpPr>
          <a:xfrm>
            <a:off x="-460249" y="2913959"/>
            <a:ext cx="12671299" cy="962716"/>
            <a:chOff x="-460249" y="2913959"/>
            <a:chExt cx="12671299" cy="962716"/>
          </a:xfrm>
        </p:grpSpPr>
        <p:grpSp>
          <p:nvGrpSpPr>
            <p:cNvPr id="35" name="Gruppieren 34"/>
            <p:cNvGrpSpPr/>
            <p:nvPr/>
          </p:nvGrpSpPr>
          <p:grpSpPr>
            <a:xfrm>
              <a:off x="-460249" y="2913959"/>
              <a:ext cx="11433049" cy="962716"/>
              <a:chOff x="292226" y="1675709"/>
              <a:chExt cx="11433049" cy="962716"/>
            </a:xfrm>
          </p:grpSpPr>
          <p:pic>
            <p:nvPicPr>
              <p:cNvPr id="36" name="Grafik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226" y="1675709"/>
                <a:ext cx="955549" cy="962716"/>
              </a:xfrm>
              <a:prstGeom prst="rect">
                <a:avLst/>
              </a:prstGeom>
            </p:spPr>
          </p:pic>
          <p:pic>
            <p:nvPicPr>
              <p:cNvPr id="59" name="Grafik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7726" y="1675709"/>
                <a:ext cx="955549" cy="962716"/>
              </a:xfrm>
              <a:prstGeom prst="rect">
                <a:avLst/>
              </a:prstGeom>
            </p:spPr>
          </p:pic>
          <p:pic>
            <p:nvPicPr>
              <p:cNvPr id="60" name="Grafik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226" y="1675709"/>
                <a:ext cx="955549" cy="962716"/>
              </a:xfrm>
              <a:prstGeom prst="rect">
                <a:avLst/>
              </a:prstGeom>
            </p:spPr>
          </p:pic>
          <p:pic>
            <p:nvPicPr>
              <p:cNvPr id="61" name="Grafik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8726" y="1675709"/>
                <a:ext cx="955549" cy="962716"/>
              </a:xfrm>
              <a:prstGeom prst="rect">
                <a:avLst/>
              </a:prstGeom>
            </p:spPr>
          </p:pic>
          <p:pic>
            <p:nvPicPr>
              <p:cNvPr id="62" name="Grafik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226" y="1675709"/>
                <a:ext cx="955549" cy="962716"/>
              </a:xfrm>
              <a:prstGeom prst="rect">
                <a:avLst/>
              </a:prstGeom>
            </p:spPr>
          </p:pic>
          <p:pic>
            <p:nvPicPr>
              <p:cNvPr id="63" name="Grafik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9726" y="1675709"/>
                <a:ext cx="955549" cy="962716"/>
              </a:xfrm>
              <a:prstGeom prst="rect">
                <a:avLst/>
              </a:prstGeom>
            </p:spPr>
          </p:pic>
        </p:grpSp>
        <p:pic>
          <p:nvPicPr>
            <p:cNvPr id="64" name="Grafik 63"/>
            <p:cNvPicPr>
              <a:picLocks noChangeAspect="1"/>
            </p:cNvPicPr>
            <p:nvPr/>
          </p:nvPicPr>
          <p:blipFill rotWithShape="1">
            <a:blip r:embed="rId3" cstate="print">
              <a:extLst>
                <a:ext uri="{28A0092B-C50C-407E-A947-70E740481C1C}">
                  <a14:useLocalDpi xmlns:a14="http://schemas.microsoft.com/office/drawing/2010/main" val="0"/>
                </a:ext>
              </a:extLst>
            </a:blip>
            <a:srcRect r="89713"/>
            <a:stretch/>
          </p:blipFill>
          <p:spPr>
            <a:xfrm>
              <a:off x="12112751" y="2913959"/>
              <a:ext cx="98299" cy="962716"/>
            </a:xfrm>
            <a:prstGeom prst="rect">
              <a:avLst/>
            </a:prstGeom>
          </p:spPr>
        </p:pic>
      </p:grpSp>
      <p:grpSp>
        <p:nvGrpSpPr>
          <p:cNvPr id="65" name="Gruppieren 64"/>
          <p:cNvGrpSpPr/>
          <p:nvPr/>
        </p:nvGrpSpPr>
        <p:grpSpPr>
          <a:xfrm>
            <a:off x="292226" y="4152209"/>
            <a:ext cx="11433049" cy="962716"/>
            <a:chOff x="292226" y="1675709"/>
            <a:chExt cx="11433049" cy="962716"/>
          </a:xfrm>
        </p:grpSpPr>
        <p:pic>
          <p:nvPicPr>
            <p:cNvPr id="66" name="Grafik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226" y="1675709"/>
              <a:ext cx="955549" cy="962716"/>
            </a:xfrm>
            <a:prstGeom prst="rect">
              <a:avLst/>
            </a:prstGeom>
          </p:spPr>
        </p:pic>
        <p:pic>
          <p:nvPicPr>
            <p:cNvPr id="67" name="Grafik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7726" y="1675709"/>
              <a:ext cx="955549" cy="962716"/>
            </a:xfrm>
            <a:prstGeom prst="rect">
              <a:avLst/>
            </a:prstGeom>
          </p:spPr>
        </p:pic>
        <p:pic>
          <p:nvPicPr>
            <p:cNvPr id="68" name="Grafik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226" y="1675709"/>
              <a:ext cx="955549" cy="962716"/>
            </a:xfrm>
            <a:prstGeom prst="rect">
              <a:avLst/>
            </a:prstGeom>
          </p:spPr>
        </p:pic>
        <p:pic>
          <p:nvPicPr>
            <p:cNvPr id="69" name="Grafik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8726" y="1675709"/>
              <a:ext cx="955549" cy="962716"/>
            </a:xfrm>
            <a:prstGeom prst="rect">
              <a:avLst/>
            </a:prstGeom>
          </p:spPr>
        </p:pic>
        <p:pic>
          <p:nvPicPr>
            <p:cNvPr id="70" name="Grafik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226" y="1675709"/>
              <a:ext cx="955549" cy="962716"/>
            </a:xfrm>
            <a:prstGeom prst="rect">
              <a:avLst/>
            </a:prstGeom>
          </p:spPr>
        </p:pic>
        <p:pic>
          <p:nvPicPr>
            <p:cNvPr id="71" name="Grafik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9726" y="1675709"/>
              <a:ext cx="955549" cy="962716"/>
            </a:xfrm>
            <a:prstGeom prst="rect">
              <a:avLst/>
            </a:prstGeom>
          </p:spPr>
        </p:pic>
      </p:grpSp>
    </p:spTree>
    <p:extLst>
      <p:ext uri="{BB962C8B-B14F-4D97-AF65-F5344CB8AC3E}">
        <p14:creationId xmlns:p14="http://schemas.microsoft.com/office/powerpoint/2010/main" val="3716696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smtClean="0"/>
              <a:t>LEADER</a:t>
            </a:r>
            <a:endParaRPr lang="de-AT" dirty="0"/>
          </a:p>
        </p:txBody>
      </p:sp>
      <p:sp>
        <p:nvSpPr>
          <p:cNvPr id="5" name="Inhaltsplatzhalter 4"/>
          <p:cNvSpPr>
            <a:spLocks noGrp="1"/>
          </p:cNvSpPr>
          <p:nvPr>
            <p:ph sz="half" idx="1"/>
          </p:nvPr>
        </p:nvSpPr>
        <p:spPr/>
        <p:txBody>
          <a:bodyPr>
            <a:normAutofit fontScale="77500" lnSpcReduction="20000"/>
          </a:bodyPr>
          <a:lstStyle/>
          <a:p>
            <a:r>
              <a:rPr lang="en-US" dirty="0"/>
              <a:t>Funded by European Agricultural Fund for Rural Development</a:t>
            </a:r>
            <a:br>
              <a:rPr lang="en-US" dirty="0"/>
            </a:br>
            <a:r>
              <a:rPr lang="en-US" dirty="0"/>
              <a:t>(EAFRD /ELER) &amp; member states and/or provinces.</a:t>
            </a:r>
          </a:p>
          <a:p>
            <a:r>
              <a:rPr lang="en-US" dirty="0"/>
              <a:t>EU Bottom-up funding </a:t>
            </a:r>
            <a:r>
              <a:rPr lang="en-US" dirty="0" err="1"/>
              <a:t>programme</a:t>
            </a:r>
            <a:endParaRPr lang="en-US" dirty="0"/>
          </a:p>
          <a:p>
            <a:r>
              <a:rPr lang="en-US" dirty="0"/>
              <a:t>Municipalities have to form a "local action group" (LAG) -&gt; region</a:t>
            </a:r>
          </a:p>
          <a:p>
            <a:pPr lvl="1"/>
            <a:r>
              <a:rPr lang="en-US" dirty="0"/>
              <a:t>Legal status</a:t>
            </a:r>
          </a:p>
          <a:p>
            <a:pPr lvl="1"/>
            <a:r>
              <a:rPr lang="en-US" dirty="0"/>
              <a:t>Include civil society</a:t>
            </a:r>
          </a:p>
          <a:p>
            <a:pPr lvl="1"/>
            <a:r>
              <a:rPr lang="en-US" dirty="0"/>
              <a:t>Local development strategy (LDS) describes the projects to be funded over the next 7 years!</a:t>
            </a:r>
          </a:p>
          <a:p>
            <a:r>
              <a:rPr lang="en-US" dirty="0"/>
              <a:t>Content: Development of the region, economic, ecological, social and cultural aspects of rural living/regional development</a:t>
            </a:r>
          </a:p>
          <a:p>
            <a:endParaRPr lang="de-AT" dirty="0"/>
          </a:p>
        </p:txBody>
      </p:sp>
      <p:pic>
        <p:nvPicPr>
          <p:cNvPr id="4" name="Inhaltsplatzhalt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60336" y="2885678"/>
            <a:ext cx="4276961" cy="305089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70867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smtClean="0"/>
              <a:t>Leader – </a:t>
            </a:r>
            <a:r>
              <a:rPr lang="de-AT" dirty="0" err="1" smtClean="0"/>
              <a:t>How</a:t>
            </a:r>
            <a:r>
              <a:rPr lang="de-AT" dirty="0" smtClean="0"/>
              <a:t> </a:t>
            </a:r>
            <a:r>
              <a:rPr lang="de-AT" dirty="0" err="1" smtClean="0"/>
              <a:t>to</a:t>
            </a:r>
            <a:r>
              <a:rPr lang="de-AT" dirty="0" smtClean="0"/>
              <a:t> check, </a:t>
            </a:r>
            <a:r>
              <a:rPr lang="de-AT" dirty="0" err="1" smtClean="0"/>
              <a:t>if</a:t>
            </a:r>
            <a:r>
              <a:rPr lang="de-AT" dirty="0" smtClean="0"/>
              <a:t> </a:t>
            </a:r>
            <a:r>
              <a:rPr lang="de-AT" dirty="0" err="1" smtClean="0"/>
              <a:t>you</a:t>
            </a:r>
            <a:r>
              <a:rPr lang="de-AT" dirty="0" smtClean="0"/>
              <a:t> </a:t>
            </a:r>
            <a:r>
              <a:rPr lang="de-AT" dirty="0" err="1" smtClean="0"/>
              <a:t>are</a:t>
            </a:r>
            <a:r>
              <a:rPr lang="de-AT" dirty="0" smtClean="0"/>
              <a:t> a LEADER </a:t>
            </a:r>
            <a:r>
              <a:rPr lang="de-AT" dirty="0" err="1" smtClean="0"/>
              <a:t>region</a:t>
            </a:r>
            <a:endParaRPr lang="de-AT" dirty="0"/>
          </a:p>
        </p:txBody>
      </p:sp>
      <p:pic>
        <p:nvPicPr>
          <p:cNvPr id="7" name="Grafik 6"/>
          <p:cNvPicPr>
            <a:picLocks noChangeAspect="1"/>
          </p:cNvPicPr>
          <p:nvPr/>
        </p:nvPicPr>
        <p:blipFill>
          <a:blip r:embed="rId2"/>
          <a:stretch>
            <a:fillRect/>
          </a:stretch>
        </p:blipFill>
        <p:spPr>
          <a:xfrm>
            <a:off x="4896126" y="2160566"/>
            <a:ext cx="6457674" cy="4441402"/>
          </a:xfrm>
          <a:prstGeom prst="rect">
            <a:avLst/>
          </a:prstGeom>
          <a:effectLst>
            <a:outerShdw blurRad="50800" dist="38100" dir="2700000" algn="tl" rotWithShape="0">
              <a:prstClr val="black">
                <a:alpha val="40000"/>
              </a:prstClr>
            </a:outerShdw>
          </a:effectLst>
        </p:spPr>
      </p:pic>
      <p:sp>
        <p:nvSpPr>
          <p:cNvPr id="10" name="Textfeld 5"/>
          <p:cNvSpPr txBox="1"/>
          <p:nvPr/>
        </p:nvSpPr>
        <p:spPr>
          <a:xfrm rot="5400000">
            <a:off x="10651791" y="4229195"/>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European </a:t>
            </a:r>
            <a:r>
              <a:rPr lang="de-AT" sz="1000" dirty="0" err="1" smtClean="0"/>
              <a:t>Commission</a:t>
            </a:r>
            <a:endParaRPr lang="de-AT" sz="1000" dirty="0"/>
          </a:p>
        </p:txBody>
      </p:sp>
      <p:sp>
        <p:nvSpPr>
          <p:cNvPr id="6" name="Inhaltsplatzhalter 5"/>
          <p:cNvSpPr>
            <a:spLocks noGrp="1"/>
          </p:cNvSpPr>
          <p:nvPr>
            <p:ph idx="1"/>
          </p:nvPr>
        </p:nvSpPr>
        <p:spPr>
          <a:xfrm>
            <a:off x="307848" y="2506662"/>
            <a:ext cx="10515600" cy="4351338"/>
          </a:xfrm>
        </p:spPr>
        <p:txBody>
          <a:bodyPr>
            <a:normAutofit/>
          </a:bodyPr>
          <a:lstStyle/>
          <a:p>
            <a:pPr marL="0" indent="0">
              <a:buNone/>
            </a:pPr>
            <a:r>
              <a:rPr lang="en-US" sz="1600" b="1" dirty="0">
                <a:solidFill>
                  <a:srgbClr val="FF9900"/>
                </a:solidFill>
                <a:hlinkClick r:id="rId3"/>
              </a:rPr>
              <a:t>https://enrd.ec.europa.eu/leader-clld/lag-database_en</a:t>
            </a:r>
            <a:r>
              <a:rPr lang="en-US" sz="1600" b="1" dirty="0">
                <a:solidFill>
                  <a:srgbClr val="FF9900"/>
                </a:solidFill>
              </a:rPr>
              <a:t> </a:t>
            </a:r>
            <a:endParaRPr lang="de-AT" sz="1600" b="1" dirty="0">
              <a:solidFill>
                <a:srgbClr val="FF9900"/>
              </a:solidFill>
            </a:endParaRPr>
          </a:p>
        </p:txBody>
      </p:sp>
    </p:spTree>
    <p:extLst>
      <p:ext uri="{BB962C8B-B14F-4D97-AF65-F5344CB8AC3E}">
        <p14:creationId xmlns:p14="http://schemas.microsoft.com/office/powerpoint/2010/main" val="788552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Leader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10" name="Ellipse 9"/>
          <p:cNvSpPr/>
          <p:nvPr/>
        </p:nvSpPr>
        <p:spPr>
          <a:xfrm>
            <a:off x="4263613" y="2670907"/>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1" name="Textfeld 40"/>
          <p:cNvSpPr txBox="1"/>
          <p:nvPr/>
        </p:nvSpPr>
        <p:spPr>
          <a:xfrm>
            <a:off x="5046602" y="2847099"/>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sp>
        <p:nvSpPr>
          <p:cNvPr id="49" name="Ellipse 48"/>
          <p:cNvSpPr/>
          <p:nvPr/>
        </p:nvSpPr>
        <p:spPr>
          <a:xfrm>
            <a:off x="8509234" y="2670907"/>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sp>
        <p:nvSpPr>
          <p:cNvPr id="58" name="Textfeld 57"/>
          <p:cNvSpPr txBox="1"/>
          <p:nvPr/>
        </p:nvSpPr>
        <p:spPr>
          <a:xfrm>
            <a:off x="9318004" y="2860109"/>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26558768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41818" y="1472265"/>
            <a:ext cx="11663614" cy="923807"/>
            <a:chOff x="141818" y="1572991"/>
            <a:chExt cx="11663614" cy="923807"/>
          </a:xfrm>
        </p:grpSpPr>
        <p:pic>
          <p:nvPicPr>
            <p:cNvPr id="26" name="Grafik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72991"/>
              <a:ext cx="2424701" cy="892688"/>
            </a:xfrm>
            <a:prstGeom prst="rect">
              <a:avLst/>
            </a:prstGeom>
          </p:spPr>
        </p:pic>
        <p:pic>
          <p:nvPicPr>
            <p:cNvPr id="27" name="Grafik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572991"/>
              <a:ext cx="2424701" cy="892688"/>
            </a:xfrm>
            <a:prstGeom prst="rect">
              <a:avLst/>
            </a:prstGeom>
          </p:spPr>
        </p:pic>
        <p:pic>
          <p:nvPicPr>
            <p:cNvPr id="28" name="Grafik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672" y="1583805"/>
              <a:ext cx="2424701" cy="892688"/>
            </a:xfrm>
            <a:prstGeom prst="rect">
              <a:avLst/>
            </a:prstGeom>
          </p:spPr>
        </p:pic>
        <p:pic>
          <p:nvPicPr>
            <p:cNvPr id="29" name="Grafik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731" y="1604110"/>
              <a:ext cx="2424701" cy="892688"/>
            </a:xfrm>
            <a:prstGeom prst="rect">
              <a:avLst/>
            </a:prstGeom>
          </p:spPr>
        </p:pic>
      </p:grpSp>
      <p:grpSp>
        <p:nvGrpSpPr>
          <p:cNvPr id="5" name="Gruppieren 4"/>
          <p:cNvGrpSpPr/>
          <p:nvPr/>
        </p:nvGrpSpPr>
        <p:grpSpPr>
          <a:xfrm>
            <a:off x="-812496" y="2264845"/>
            <a:ext cx="13136278" cy="973081"/>
            <a:chOff x="-403211" y="2419574"/>
            <a:chExt cx="13136278" cy="973081"/>
          </a:xfrm>
        </p:grpSpPr>
        <p:grpSp>
          <p:nvGrpSpPr>
            <p:cNvPr id="31" name="Gruppieren 30"/>
            <p:cNvGrpSpPr/>
            <p:nvPr/>
          </p:nvGrpSpPr>
          <p:grpSpPr>
            <a:xfrm>
              <a:off x="-403211" y="2419574"/>
              <a:ext cx="11663614" cy="923807"/>
              <a:chOff x="141818" y="1572991"/>
              <a:chExt cx="11663614" cy="923807"/>
            </a:xfrm>
          </p:grpSpPr>
          <p:pic>
            <p:nvPicPr>
              <p:cNvPr id="32" name="Grafik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72991"/>
                <a:ext cx="2424701" cy="892688"/>
              </a:xfrm>
              <a:prstGeom prst="rect">
                <a:avLst/>
              </a:prstGeom>
            </p:spPr>
          </p:pic>
          <p:pic>
            <p:nvPicPr>
              <p:cNvPr id="33" name="Grafik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572991"/>
                <a:ext cx="2424701" cy="892688"/>
              </a:xfrm>
              <a:prstGeom prst="rect">
                <a:avLst/>
              </a:prstGeom>
            </p:spPr>
          </p:pic>
          <p:pic>
            <p:nvPicPr>
              <p:cNvPr id="34" name="Grafik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672" y="1583805"/>
                <a:ext cx="2424701" cy="892688"/>
              </a:xfrm>
              <a:prstGeom prst="rect">
                <a:avLst/>
              </a:prstGeom>
            </p:spPr>
          </p:pic>
          <p:pic>
            <p:nvPicPr>
              <p:cNvPr id="35" name="Grafik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731" y="1604110"/>
                <a:ext cx="2424701" cy="892688"/>
              </a:xfrm>
              <a:prstGeom prst="rect">
                <a:avLst/>
              </a:prstGeom>
            </p:spPr>
          </p:pic>
        </p:grpSp>
        <p:pic>
          <p:nvPicPr>
            <p:cNvPr id="36" name="Grafik 35"/>
            <p:cNvPicPr>
              <a:picLocks noChangeAspect="1"/>
            </p:cNvPicPr>
            <p:nvPr/>
          </p:nvPicPr>
          <p:blipFill rotWithShape="1">
            <a:blip r:embed="rId2" cstate="print">
              <a:extLst>
                <a:ext uri="{28A0092B-C50C-407E-A947-70E740481C1C}">
                  <a14:useLocalDpi xmlns:a14="http://schemas.microsoft.com/office/drawing/2010/main" val="0"/>
                </a:ext>
              </a:extLst>
            </a:blip>
            <a:srcRect r="61743"/>
            <a:stretch/>
          </p:blipFill>
          <p:spPr>
            <a:xfrm>
              <a:off x="11805432" y="2499967"/>
              <a:ext cx="927635" cy="892688"/>
            </a:xfrm>
            <a:prstGeom prst="rect">
              <a:avLst/>
            </a:prstGeom>
          </p:spPr>
        </p:pic>
      </p:grpSp>
      <p:grpSp>
        <p:nvGrpSpPr>
          <p:cNvPr id="59" name="Gruppieren 58"/>
          <p:cNvGrpSpPr/>
          <p:nvPr/>
        </p:nvGrpSpPr>
        <p:grpSpPr>
          <a:xfrm>
            <a:off x="141818" y="3137651"/>
            <a:ext cx="11663614" cy="923807"/>
            <a:chOff x="141818" y="1572991"/>
            <a:chExt cx="11663614" cy="923807"/>
          </a:xfrm>
        </p:grpSpPr>
        <p:pic>
          <p:nvPicPr>
            <p:cNvPr id="60" name="Grafik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72991"/>
              <a:ext cx="2424701" cy="892688"/>
            </a:xfrm>
            <a:prstGeom prst="rect">
              <a:avLst/>
            </a:prstGeom>
          </p:spPr>
        </p:pic>
        <p:pic>
          <p:nvPicPr>
            <p:cNvPr id="61" name="Grafik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572991"/>
              <a:ext cx="2424701" cy="892688"/>
            </a:xfrm>
            <a:prstGeom prst="rect">
              <a:avLst/>
            </a:prstGeom>
          </p:spPr>
        </p:pic>
        <p:pic>
          <p:nvPicPr>
            <p:cNvPr id="62" name="Grafik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672" y="1583805"/>
              <a:ext cx="2424701" cy="892688"/>
            </a:xfrm>
            <a:prstGeom prst="rect">
              <a:avLst/>
            </a:prstGeom>
          </p:spPr>
        </p:pic>
        <p:pic>
          <p:nvPicPr>
            <p:cNvPr id="63" name="Grafik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731" y="1604110"/>
              <a:ext cx="2424701" cy="892688"/>
            </a:xfrm>
            <a:prstGeom prst="rect">
              <a:avLst/>
            </a:prstGeom>
          </p:spPr>
        </p:pic>
      </p:grpSp>
      <p:grpSp>
        <p:nvGrpSpPr>
          <p:cNvPr id="64" name="Gruppieren 63"/>
          <p:cNvGrpSpPr/>
          <p:nvPr/>
        </p:nvGrpSpPr>
        <p:grpSpPr>
          <a:xfrm>
            <a:off x="-812496" y="3960927"/>
            <a:ext cx="13136278" cy="973081"/>
            <a:chOff x="-403211" y="2419574"/>
            <a:chExt cx="13136278" cy="973081"/>
          </a:xfrm>
        </p:grpSpPr>
        <p:grpSp>
          <p:nvGrpSpPr>
            <p:cNvPr id="65" name="Gruppieren 64"/>
            <p:cNvGrpSpPr/>
            <p:nvPr/>
          </p:nvGrpSpPr>
          <p:grpSpPr>
            <a:xfrm>
              <a:off x="-403211" y="2419574"/>
              <a:ext cx="11663614" cy="923807"/>
              <a:chOff x="141818" y="1572991"/>
              <a:chExt cx="11663614" cy="923807"/>
            </a:xfrm>
          </p:grpSpPr>
          <p:pic>
            <p:nvPicPr>
              <p:cNvPr id="67" name="Grafik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18" y="1572991"/>
                <a:ext cx="2424701" cy="892688"/>
              </a:xfrm>
              <a:prstGeom prst="rect">
                <a:avLst/>
              </a:prstGeom>
            </p:spPr>
          </p:pic>
          <p:pic>
            <p:nvPicPr>
              <p:cNvPr id="68" name="Grafik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572991"/>
                <a:ext cx="2424701" cy="892688"/>
              </a:xfrm>
              <a:prstGeom prst="rect">
                <a:avLst/>
              </a:prstGeom>
            </p:spPr>
          </p:pic>
          <p:pic>
            <p:nvPicPr>
              <p:cNvPr id="69" name="Grafik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672" y="1583805"/>
                <a:ext cx="2424701" cy="892688"/>
              </a:xfrm>
              <a:prstGeom prst="rect">
                <a:avLst/>
              </a:prstGeom>
            </p:spPr>
          </p:pic>
          <p:pic>
            <p:nvPicPr>
              <p:cNvPr id="70" name="Grafik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731" y="1604110"/>
                <a:ext cx="2424701" cy="892688"/>
              </a:xfrm>
              <a:prstGeom prst="rect">
                <a:avLst/>
              </a:prstGeom>
            </p:spPr>
          </p:pic>
        </p:grpSp>
        <p:pic>
          <p:nvPicPr>
            <p:cNvPr id="66" name="Grafik 65"/>
            <p:cNvPicPr>
              <a:picLocks noChangeAspect="1"/>
            </p:cNvPicPr>
            <p:nvPr/>
          </p:nvPicPr>
          <p:blipFill rotWithShape="1">
            <a:blip r:embed="rId2" cstate="print">
              <a:extLst>
                <a:ext uri="{28A0092B-C50C-407E-A947-70E740481C1C}">
                  <a14:useLocalDpi xmlns:a14="http://schemas.microsoft.com/office/drawing/2010/main" val="0"/>
                </a:ext>
              </a:extLst>
            </a:blip>
            <a:srcRect r="61743"/>
            <a:stretch/>
          </p:blipFill>
          <p:spPr>
            <a:xfrm>
              <a:off x="11805432" y="2499967"/>
              <a:ext cx="927635" cy="892688"/>
            </a:xfrm>
            <a:prstGeom prst="rect">
              <a:avLst/>
            </a:prstGeom>
          </p:spPr>
        </p:pic>
      </p:grpSp>
    </p:spTree>
    <p:extLst>
      <p:ext uri="{BB962C8B-B14F-4D97-AF65-F5344CB8AC3E}">
        <p14:creationId xmlns:p14="http://schemas.microsoft.com/office/powerpoint/2010/main" val="2971060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smtClean="0"/>
              <a:t>Europe </a:t>
            </a:r>
            <a:r>
              <a:rPr lang="de-AT" dirty="0" err="1" smtClean="0"/>
              <a:t>for</a:t>
            </a:r>
            <a:r>
              <a:rPr lang="de-AT" dirty="0" smtClean="0"/>
              <a:t> </a:t>
            </a:r>
            <a:r>
              <a:rPr lang="de-AT" dirty="0" err="1" smtClean="0"/>
              <a:t>Citizens</a:t>
            </a:r>
            <a:endParaRPr lang="de-AT" dirty="0"/>
          </a:p>
        </p:txBody>
      </p:sp>
      <p:sp>
        <p:nvSpPr>
          <p:cNvPr id="9" name="Inhaltsplatzhalter 8"/>
          <p:cNvSpPr>
            <a:spLocks noGrp="1"/>
          </p:cNvSpPr>
          <p:nvPr>
            <p:ph idx="1"/>
          </p:nvPr>
        </p:nvSpPr>
        <p:spPr/>
        <p:txBody>
          <a:bodyPr/>
          <a:lstStyle/>
          <a:p>
            <a:pPr marL="0" indent="0">
              <a:buNone/>
            </a:pPr>
            <a:r>
              <a:rPr lang="en-US" sz="2000" dirty="0"/>
              <a:t>Under the overall aim of bringing the Union closer to citizens the general objectives are:</a:t>
            </a:r>
          </a:p>
          <a:p>
            <a:pPr lvl="1"/>
            <a:r>
              <a:rPr lang="en-US" sz="1600" dirty="0"/>
              <a:t>to contribute to citizens' understanding of the Union, its history and diversity;</a:t>
            </a:r>
          </a:p>
          <a:p>
            <a:pPr lvl="1"/>
            <a:r>
              <a:rPr lang="en-US" sz="1600" dirty="0"/>
              <a:t>to foster European citizenship and to improve conditions for civic and democratic participation at Union level</a:t>
            </a:r>
            <a:r>
              <a:rPr lang="en-US" sz="1600" dirty="0" smtClean="0"/>
              <a:t>.</a:t>
            </a:r>
          </a:p>
          <a:p>
            <a:pPr lvl="1"/>
            <a:endParaRPr lang="en-US" sz="1600" dirty="0"/>
          </a:p>
          <a:p>
            <a:pPr marL="0" indent="0">
              <a:buNone/>
            </a:pPr>
            <a:r>
              <a:rPr lang="en-US" sz="2000" dirty="0" smtClean="0"/>
              <a:t>Europe for Citizens- Strands</a:t>
            </a:r>
            <a:endParaRPr lang="en-US" sz="2000" dirty="0"/>
          </a:p>
          <a:p>
            <a:endParaRPr lang="de-AT" dirty="0"/>
          </a:p>
        </p:txBody>
      </p:sp>
      <p:sp>
        <p:nvSpPr>
          <p:cNvPr id="14" name="Rechteck 13"/>
          <p:cNvSpPr/>
          <p:nvPr/>
        </p:nvSpPr>
        <p:spPr>
          <a:xfrm>
            <a:off x="1964990" y="4036711"/>
            <a:ext cx="2160000" cy="2160000"/>
          </a:xfrm>
          <a:prstGeom prst="rect">
            <a:avLst/>
          </a:prstGeom>
          <a:solidFill>
            <a:srgbClr val="00336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feld 14"/>
          <p:cNvSpPr txBox="1"/>
          <p:nvPr/>
        </p:nvSpPr>
        <p:spPr>
          <a:xfrm>
            <a:off x="1964990" y="5499438"/>
            <a:ext cx="1793436" cy="646331"/>
          </a:xfrm>
          <a:prstGeom prst="rect">
            <a:avLst/>
          </a:prstGeom>
          <a:noFill/>
        </p:spPr>
        <p:txBody>
          <a:bodyPr wrap="square" rtlCol="0">
            <a:spAutoFit/>
          </a:bodyPr>
          <a:lstStyle/>
          <a:p>
            <a:r>
              <a:rPr lang="de-AT" dirty="0">
                <a:solidFill>
                  <a:schemeClr val="bg1"/>
                </a:solidFill>
              </a:rPr>
              <a:t>European </a:t>
            </a:r>
            <a:r>
              <a:rPr lang="de-AT" dirty="0" err="1" smtClean="0">
                <a:solidFill>
                  <a:schemeClr val="bg1"/>
                </a:solidFill>
              </a:rPr>
              <a:t>Remembrance</a:t>
            </a:r>
            <a:endParaRPr lang="de-AT" dirty="0">
              <a:solidFill>
                <a:schemeClr val="bg1"/>
              </a:solidFill>
            </a:endParaRPr>
          </a:p>
        </p:txBody>
      </p:sp>
      <p:sp>
        <p:nvSpPr>
          <p:cNvPr id="16" name="Rechteck 15"/>
          <p:cNvSpPr/>
          <p:nvPr/>
        </p:nvSpPr>
        <p:spPr>
          <a:xfrm>
            <a:off x="4419825" y="4036711"/>
            <a:ext cx="2160000" cy="2160000"/>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4419825" y="5222439"/>
            <a:ext cx="2122019" cy="923330"/>
          </a:xfrm>
          <a:prstGeom prst="rect">
            <a:avLst/>
          </a:prstGeom>
          <a:noFill/>
        </p:spPr>
        <p:txBody>
          <a:bodyPr wrap="square" rtlCol="0">
            <a:spAutoFit/>
          </a:bodyPr>
          <a:lstStyle/>
          <a:p>
            <a:r>
              <a:rPr lang="de-AT" dirty="0">
                <a:solidFill>
                  <a:srgbClr val="003366"/>
                </a:solidFill>
              </a:rPr>
              <a:t>Democratic </a:t>
            </a:r>
            <a:r>
              <a:rPr lang="de-AT" dirty="0" smtClean="0">
                <a:solidFill>
                  <a:srgbClr val="003366"/>
                </a:solidFill>
              </a:rPr>
              <a:t>Engagement </a:t>
            </a:r>
            <a:r>
              <a:rPr lang="de-AT" dirty="0">
                <a:solidFill>
                  <a:srgbClr val="003366"/>
                </a:solidFill>
              </a:rPr>
              <a:t>and </a:t>
            </a:r>
            <a:r>
              <a:rPr lang="de-AT" dirty="0" err="1" smtClean="0">
                <a:solidFill>
                  <a:srgbClr val="003366"/>
                </a:solidFill>
              </a:rPr>
              <a:t>Civic</a:t>
            </a:r>
            <a:r>
              <a:rPr lang="de-AT" dirty="0" smtClean="0">
                <a:solidFill>
                  <a:srgbClr val="003366"/>
                </a:solidFill>
              </a:rPr>
              <a:t> </a:t>
            </a:r>
            <a:r>
              <a:rPr lang="de-AT" dirty="0" err="1" smtClean="0">
                <a:solidFill>
                  <a:srgbClr val="003366"/>
                </a:solidFill>
              </a:rPr>
              <a:t>Participation</a:t>
            </a:r>
            <a:endParaRPr lang="de-AT" dirty="0">
              <a:solidFill>
                <a:srgbClr val="003366"/>
              </a:solidFill>
            </a:endParaRPr>
          </a:p>
        </p:txBody>
      </p:sp>
      <p:sp>
        <p:nvSpPr>
          <p:cNvPr id="18" name="Rechteck 17"/>
          <p:cNvSpPr/>
          <p:nvPr/>
        </p:nvSpPr>
        <p:spPr>
          <a:xfrm>
            <a:off x="6831589" y="4036711"/>
            <a:ext cx="2160000" cy="21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Textfeld 18"/>
          <p:cNvSpPr txBox="1"/>
          <p:nvPr/>
        </p:nvSpPr>
        <p:spPr>
          <a:xfrm>
            <a:off x="6831589" y="5499437"/>
            <a:ext cx="1498601" cy="646331"/>
          </a:xfrm>
          <a:prstGeom prst="rect">
            <a:avLst/>
          </a:prstGeom>
          <a:noFill/>
        </p:spPr>
        <p:txBody>
          <a:bodyPr wrap="square" rtlCol="0">
            <a:spAutoFit/>
          </a:bodyPr>
          <a:lstStyle/>
          <a:p>
            <a:r>
              <a:rPr lang="de-AT" dirty="0">
                <a:solidFill>
                  <a:schemeClr val="bg1">
                    <a:lumMod val="50000"/>
                  </a:schemeClr>
                </a:solidFill>
              </a:rPr>
              <a:t>Operating </a:t>
            </a:r>
            <a:r>
              <a:rPr lang="de-AT" dirty="0" smtClean="0">
                <a:solidFill>
                  <a:schemeClr val="bg1">
                    <a:lumMod val="50000"/>
                  </a:schemeClr>
                </a:solidFill>
              </a:rPr>
              <a:t>Grants</a:t>
            </a:r>
            <a:endParaRPr lang="de-AT" dirty="0">
              <a:solidFill>
                <a:schemeClr val="bg1">
                  <a:lumMod val="50000"/>
                </a:schemeClr>
              </a:solidFill>
            </a:endParaRPr>
          </a:p>
        </p:txBody>
      </p:sp>
    </p:spTree>
    <p:extLst>
      <p:ext uri="{BB962C8B-B14F-4D97-AF65-F5344CB8AC3E}">
        <p14:creationId xmlns:p14="http://schemas.microsoft.com/office/powerpoint/2010/main" val="2936288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Europe </a:t>
            </a:r>
            <a:r>
              <a:rPr lang="de-AT" dirty="0" err="1" smtClean="0"/>
              <a:t>for</a:t>
            </a:r>
            <a:r>
              <a:rPr lang="de-AT" dirty="0" smtClean="0"/>
              <a:t> </a:t>
            </a:r>
            <a:r>
              <a:rPr lang="de-AT" dirty="0" err="1" smtClean="0"/>
              <a:t>Citizens</a:t>
            </a:r>
            <a:endParaRPr lang="de-AT" dirty="0"/>
          </a:p>
        </p:txBody>
      </p:sp>
      <p:sp>
        <p:nvSpPr>
          <p:cNvPr id="18" name="Rechteck 17"/>
          <p:cNvSpPr/>
          <p:nvPr/>
        </p:nvSpPr>
        <p:spPr>
          <a:xfrm>
            <a:off x="5227244" y="1587679"/>
            <a:ext cx="5040000" cy="5040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p:cNvSpPr/>
          <p:nvPr/>
        </p:nvSpPr>
        <p:spPr>
          <a:xfrm>
            <a:off x="5413102" y="5013885"/>
            <a:ext cx="1440000" cy="144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p:cNvSpPr/>
          <p:nvPr/>
        </p:nvSpPr>
        <p:spPr>
          <a:xfrm>
            <a:off x="8647755" y="5044372"/>
            <a:ext cx="1440000" cy="1440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p:cNvSpPr/>
          <p:nvPr/>
        </p:nvSpPr>
        <p:spPr>
          <a:xfrm>
            <a:off x="7027244" y="5013885"/>
            <a:ext cx="1440000" cy="1440000"/>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p:cNvSpPr/>
          <p:nvPr/>
        </p:nvSpPr>
        <p:spPr>
          <a:xfrm>
            <a:off x="5413102" y="3387679"/>
            <a:ext cx="1440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Rechteck 31"/>
          <p:cNvSpPr/>
          <p:nvPr/>
        </p:nvSpPr>
        <p:spPr>
          <a:xfrm>
            <a:off x="8656252" y="3395051"/>
            <a:ext cx="1440000" cy="1440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p:cNvSpPr/>
          <p:nvPr/>
        </p:nvSpPr>
        <p:spPr>
          <a:xfrm>
            <a:off x="7027244" y="3404050"/>
            <a:ext cx="144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Textfeld 25"/>
          <p:cNvSpPr txBox="1"/>
          <p:nvPr/>
        </p:nvSpPr>
        <p:spPr>
          <a:xfrm>
            <a:off x="6996167" y="3660106"/>
            <a:ext cx="1235121" cy="1200329"/>
          </a:xfrm>
          <a:prstGeom prst="rect">
            <a:avLst/>
          </a:prstGeom>
          <a:noFill/>
        </p:spPr>
        <p:txBody>
          <a:bodyPr wrap="square" rtlCol="0">
            <a:spAutoFit/>
          </a:bodyPr>
          <a:lstStyle/>
          <a:p>
            <a:r>
              <a:rPr lang="en-US" sz="1200" b="1" dirty="0" smtClean="0">
                <a:solidFill>
                  <a:srgbClr val="003366"/>
                </a:solidFill>
              </a:rPr>
              <a:t>Activities</a:t>
            </a:r>
          </a:p>
          <a:p>
            <a:r>
              <a:rPr lang="en-US" sz="1200" dirty="0" smtClean="0">
                <a:solidFill>
                  <a:srgbClr val="003366"/>
                </a:solidFill>
              </a:rPr>
              <a:t>research</a:t>
            </a:r>
            <a:r>
              <a:rPr lang="en-US" sz="1200" dirty="0">
                <a:solidFill>
                  <a:srgbClr val="003366"/>
                </a:solidFill>
              </a:rPr>
              <a:t>, exhibitions, public debates, non-formal education etc</a:t>
            </a:r>
            <a:r>
              <a:rPr lang="en-US" sz="1200" dirty="0" smtClean="0">
                <a:solidFill>
                  <a:srgbClr val="003366"/>
                </a:solidFill>
              </a:rPr>
              <a:t>.</a:t>
            </a:r>
            <a:endParaRPr lang="en-US" sz="1200" dirty="0">
              <a:solidFill>
                <a:srgbClr val="003366"/>
              </a:solidFill>
            </a:endParaRPr>
          </a:p>
        </p:txBody>
      </p:sp>
      <p:sp>
        <p:nvSpPr>
          <p:cNvPr id="34" name="Textfeld 33"/>
          <p:cNvSpPr txBox="1"/>
          <p:nvPr/>
        </p:nvSpPr>
        <p:spPr>
          <a:xfrm>
            <a:off x="5395902" y="3974432"/>
            <a:ext cx="1235121" cy="830997"/>
          </a:xfrm>
          <a:prstGeom prst="rect">
            <a:avLst/>
          </a:prstGeom>
          <a:noFill/>
        </p:spPr>
        <p:txBody>
          <a:bodyPr wrap="square" rtlCol="0">
            <a:spAutoFit/>
          </a:bodyPr>
          <a:lstStyle/>
          <a:p>
            <a:r>
              <a:rPr lang="en-US" sz="1200" b="1" dirty="0" smtClean="0">
                <a:solidFill>
                  <a:schemeClr val="bg2"/>
                </a:solidFill>
              </a:rPr>
              <a:t>Aim</a:t>
            </a:r>
          </a:p>
          <a:p>
            <a:r>
              <a:rPr lang="en-US" sz="1200" dirty="0">
                <a:solidFill>
                  <a:schemeClr val="bg2"/>
                </a:solidFill>
              </a:rPr>
              <a:t>Involve citizens from different target groups</a:t>
            </a:r>
          </a:p>
        </p:txBody>
      </p:sp>
      <p:sp>
        <p:nvSpPr>
          <p:cNvPr id="35" name="Textfeld 34"/>
          <p:cNvSpPr txBox="1"/>
          <p:nvPr/>
        </p:nvSpPr>
        <p:spPr>
          <a:xfrm>
            <a:off x="8622025" y="3844772"/>
            <a:ext cx="1235121" cy="1015663"/>
          </a:xfrm>
          <a:prstGeom prst="rect">
            <a:avLst/>
          </a:prstGeom>
          <a:noFill/>
        </p:spPr>
        <p:txBody>
          <a:bodyPr wrap="square" rtlCol="0">
            <a:spAutoFit/>
          </a:bodyPr>
          <a:lstStyle/>
          <a:p>
            <a:r>
              <a:rPr lang="en-US" sz="1200" b="1" dirty="0" smtClean="0">
                <a:solidFill>
                  <a:srgbClr val="FF0066"/>
                </a:solidFill>
              </a:rPr>
              <a:t>Budget</a:t>
            </a:r>
          </a:p>
          <a:p>
            <a:r>
              <a:rPr lang="en-US" sz="1200" dirty="0">
                <a:solidFill>
                  <a:srgbClr val="FF0066"/>
                </a:solidFill>
              </a:rPr>
              <a:t>maximum eligible grant for a project is </a:t>
            </a:r>
          </a:p>
          <a:p>
            <a:r>
              <a:rPr lang="en-US" sz="1200" dirty="0">
                <a:solidFill>
                  <a:srgbClr val="FF0066"/>
                </a:solidFill>
              </a:rPr>
              <a:t>100 000 EUR</a:t>
            </a:r>
          </a:p>
        </p:txBody>
      </p:sp>
      <p:sp>
        <p:nvSpPr>
          <p:cNvPr id="37" name="Textfeld 36"/>
          <p:cNvSpPr txBox="1"/>
          <p:nvPr/>
        </p:nvSpPr>
        <p:spPr>
          <a:xfrm>
            <a:off x="5379233" y="5673170"/>
            <a:ext cx="1235121" cy="830997"/>
          </a:xfrm>
          <a:prstGeom prst="rect">
            <a:avLst/>
          </a:prstGeom>
          <a:noFill/>
        </p:spPr>
        <p:txBody>
          <a:bodyPr wrap="square" rtlCol="0">
            <a:spAutoFit/>
          </a:bodyPr>
          <a:lstStyle/>
          <a:p>
            <a:r>
              <a:rPr lang="en-US" sz="1200" b="1" dirty="0" smtClean="0">
                <a:solidFill>
                  <a:srgbClr val="FFCC00"/>
                </a:solidFill>
              </a:rPr>
              <a:t>Project duration</a:t>
            </a:r>
          </a:p>
          <a:p>
            <a:r>
              <a:rPr lang="en-US" sz="1200" dirty="0">
                <a:solidFill>
                  <a:srgbClr val="FFCC00"/>
                </a:solidFill>
              </a:rPr>
              <a:t>maximum project duration is 18 months</a:t>
            </a:r>
          </a:p>
        </p:txBody>
      </p:sp>
      <p:sp>
        <p:nvSpPr>
          <p:cNvPr id="38" name="Textfeld 37"/>
          <p:cNvSpPr txBox="1"/>
          <p:nvPr/>
        </p:nvSpPr>
        <p:spPr>
          <a:xfrm>
            <a:off x="6996167" y="5101661"/>
            <a:ext cx="1439128" cy="1384995"/>
          </a:xfrm>
          <a:prstGeom prst="rect">
            <a:avLst/>
          </a:prstGeom>
          <a:noFill/>
        </p:spPr>
        <p:txBody>
          <a:bodyPr wrap="square" rtlCol="0">
            <a:spAutoFit/>
          </a:bodyPr>
          <a:lstStyle/>
          <a:p>
            <a:r>
              <a:rPr lang="en-US" sz="1200" b="1" dirty="0" smtClean="0">
                <a:solidFill>
                  <a:srgbClr val="FF9999"/>
                </a:solidFill>
              </a:rPr>
              <a:t>Eligible partners</a:t>
            </a:r>
          </a:p>
          <a:p>
            <a:r>
              <a:rPr lang="en-US" sz="1200" dirty="0">
                <a:solidFill>
                  <a:srgbClr val="FF9999"/>
                </a:solidFill>
              </a:rPr>
              <a:t>Public </a:t>
            </a:r>
            <a:r>
              <a:rPr lang="en-US" sz="1200" dirty="0" smtClean="0">
                <a:solidFill>
                  <a:srgbClr val="FF9999"/>
                </a:solidFill>
              </a:rPr>
              <a:t>local/</a:t>
            </a:r>
          </a:p>
          <a:p>
            <a:r>
              <a:rPr lang="en-US" sz="1200" dirty="0" smtClean="0">
                <a:solidFill>
                  <a:srgbClr val="FF9999"/>
                </a:solidFill>
              </a:rPr>
              <a:t>regional bodies, NPOs/CSOs, research org., </a:t>
            </a:r>
            <a:r>
              <a:rPr lang="en-US" sz="1200" dirty="0">
                <a:solidFill>
                  <a:srgbClr val="FF9999"/>
                </a:solidFill>
              </a:rPr>
              <a:t>associations of twinned towns.</a:t>
            </a:r>
          </a:p>
        </p:txBody>
      </p:sp>
      <p:sp>
        <p:nvSpPr>
          <p:cNvPr id="39" name="Textfeld 38"/>
          <p:cNvSpPr txBox="1"/>
          <p:nvPr/>
        </p:nvSpPr>
        <p:spPr>
          <a:xfrm>
            <a:off x="8622552" y="5305174"/>
            <a:ext cx="1464424" cy="1200329"/>
          </a:xfrm>
          <a:prstGeom prst="rect">
            <a:avLst/>
          </a:prstGeom>
          <a:noFill/>
        </p:spPr>
        <p:txBody>
          <a:bodyPr wrap="square" rtlCol="0">
            <a:spAutoFit/>
          </a:bodyPr>
          <a:lstStyle/>
          <a:p>
            <a:r>
              <a:rPr lang="en-US" sz="1200" b="1" dirty="0" smtClean="0">
                <a:solidFill>
                  <a:schemeClr val="accent1">
                    <a:lumMod val="50000"/>
                  </a:schemeClr>
                </a:solidFill>
              </a:rPr>
              <a:t>Partnership</a:t>
            </a:r>
          </a:p>
          <a:p>
            <a:r>
              <a:rPr lang="en-US" sz="1200" dirty="0" err="1">
                <a:solidFill>
                  <a:schemeClr val="accent1">
                    <a:lumMod val="50000"/>
                  </a:schemeClr>
                </a:solidFill>
              </a:rPr>
              <a:t>organisations</a:t>
            </a:r>
            <a:r>
              <a:rPr lang="en-US" sz="1200" dirty="0">
                <a:solidFill>
                  <a:schemeClr val="accent1">
                    <a:lumMod val="50000"/>
                  </a:schemeClr>
                </a:solidFill>
              </a:rPr>
              <a:t> from at least </a:t>
            </a:r>
            <a:r>
              <a:rPr lang="en-US" sz="1200" dirty="0" smtClean="0">
                <a:solidFill>
                  <a:schemeClr val="accent1">
                    <a:lumMod val="50000"/>
                  </a:schemeClr>
                </a:solidFill>
              </a:rPr>
              <a:t>1 </a:t>
            </a:r>
            <a:r>
              <a:rPr lang="en-US" sz="1200" dirty="0">
                <a:solidFill>
                  <a:schemeClr val="accent1">
                    <a:lumMod val="50000"/>
                  </a:schemeClr>
                </a:solidFill>
              </a:rPr>
              <a:t>member state. </a:t>
            </a:r>
            <a:r>
              <a:rPr lang="en-US" sz="1200" dirty="0" smtClean="0">
                <a:solidFill>
                  <a:schemeClr val="accent1">
                    <a:lumMod val="50000"/>
                  </a:schemeClr>
                </a:solidFill>
              </a:rPr>
              <a:t>(trans-national projects </a:t>
            </a:r>
          </a:p>
          <a:p>
            <a:r>
              <a:rPr lang="en-US" sz="1200" dirty="0" smtClean="0">
                <a:solidFill>
                  <a:schemeClr val="accent1">
                    <a:lumMod val="50000"/>
                  </a:schemeClr>
                </a:solidFill>
              </a:rPr>
              <a:t>are preferred)</a:t>
            </a:r>
            <a:endParaRPr lang="en-US" sz="1200" dirty="0">
              <a:solidFill>
                <a:schemeClr val="accent1">
                  <a:lumMod val="50000"/>
                </a:schemeClr>
              </a:solidFill>
            </a:endParaRPr>
          </a:p>
        </p:txBody>
      </p:sp>
      <p:sp>
        <p:nvSpPr>
          <p:cNvPr id="40" name="Textfeld 39"/>
          <p:cNvSpPr txBox="1"/>
          <p:nvPr/>
        </p:nvSpPr>
        <p:spPr>
          <a:xfrm>
            <a:off x="5322081" y="2621911"/>
            <a:ext cx="1793436" cy="646331"/>
          </a:xfrm>
          <a:prstGeom prst="rect">
            <a:avLst/>
          </a:prstGeom>
          <a:noFill/>
        </p:spPr>
        <p:txBody>
          <a:bodyPr wrap="square" rtlCol="0">
            <a:spAutoFit/>
          </a:bodyPr>
          <a:lstStyle/>
          <a:p>
            <a:r>
              <a:rPr lang="de-AT" dirty="0">
                <a:solidFill>
                  <a:schemeClr val="bg1"/>
                </a:solidFill>
              </a:rPr>
              <a:t>European </a:t>
            </a:r>
            <a:r>
              <a:rPr lang="de-AT" dirty="0" err="1" smtClean="0">
                <a:solidFill>
                  <a:schemeClr val="bg1"/>
                </a:solidFill>
              </a:rPr>
              <a:t>Remembrance</a:t>
            </a:r>
            <a:endParaRPr lang="de-AT" dirty="0">
              <a:solidFill>
                <a:schemeClr val="bg1"/>
              </a:solidFill>
            </a:endParaRPr>
          </a:p>
        </p:txBody>
      </p:sp>
    </p:spTree>
    <p:extLst>
      <p:ext uri="{BB962C8B-B14F-4D97-AF65-F5344CB8AC3E}">
        <p14:creationId xmlns:p14="http://schemas.microsoft.com/office/powerpoint/2010/main" val="2135771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Europe </a:t>
            </a:r>
            <a:r>
              <a:rPr lang="de-AT" dirty="0" err="1" smtClean="0"/>
              <a:t>for</a:t>
            </a:r>
            <a:r>
              <a:rPr lang="de-AT" dirty="0" smtClean="0"/>
              <a:t> </a:t>
            </a:r>
            <a:r>
              <a:rPr lang="de-AT" dirty="0" err="1" smtClean="0"/>
              <a:t>Citizens</a:t>
            </a:r>
            <a:endParaRPr lang="de-AT" dirty="0"/>
          </a:p>
        </p:txBody>
      </p:sp>
      <p:sp>
        <p:nvSpPr>
          <p:cNvPr id="18" name="Rechteck 17"/>
          <p:cNvSpPr/>
          <p:nvPr/>
        </p:nvSpPr>
        <p:spPr>
          <a:xfrm>
            <a:off x="5227244" y="1587679"/>
            <a:ext cx="5040000" cy="5040000"/>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p:cNvSpPr/>
          <p:nvPr/>
        </p:nvSpPr>
        <p:spPr>
          <a:xfrm>
            <a:off x="5413102" y="5013885"/>
            <a:ext cx="1440000" cy="144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p:cNvSpPr/>
          <p:nvPr/>
        </p:nvSpPr>
        <p:spPr>
          <a:xfrm>
            <a:off x="7027244" y="5013885"/>
            <a:ext cx="1440000" cy="1440000"/>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p:cNvSpPr/>
          <p:nvPr/>
        </p:nvSpPr>
        <p:spPr>
          <a:xfrm>
            <a:off x="5413102" y="3387679"/>
            <a:ext cx="1440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Rechteck 31"/>
          <p:cNvSpPr/>
          <p:nvPr/>
        </p:nvSpPr>
        <p:spPr>
          <a:xfrm>
            <a:off x="8641386" y="5021272"/>
            <a:ext cx="1440000" cy="1440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p:cNvSpPr/>
          <p:nvPr/>
        </p:nvSpPr>
        <p:spPr>
          <a:xfrm>
            <a:off x="7027244" y="3404050"/>
            <a:ext cx="144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Textfeld 25"/>
          <p:cNvSpPr txBox="1"/>
          <p:nvPr/>
        </p:nvSpPr>
        <p:spPr>
          <a:xfrm>
            <a:off x="6968309" y="3333694"/>
            <a:ext cx="1679446" cy="1569660"/>
          </a:xfrm>
          <a:prstGeom prst="rect">
            <a:avLst/>
          </a:prstGeom>
          <a:noFill/>
        </p:spPr>
        <p:txBody>
          <a:bodyPr wrap="square" rtlCol="0">
            <a:spAutoFit/>
          </a:bodyPr>
          <a:lstStyle/>
          <a:p>
            <a:r>
              <a:rPr lang="en-US" sz="1200" b="1" dirty="0" smtClean="0">
                <a:solidFill>
                  <a:srgbClr val="003366"/>
                </a:solidFill>
              </a:rPr>
              <a:t>Activities</a:t>
            </a:r>
          </a:p>
          <a:p>
            <a:r>
              <a:rPr lang="en-US" sz="1200" dirty="0">
                <a:solidFill>
                  <a:srgbClr val="003366"/>
                </a:solidFill>
              </a:rPr>
              <a:t>Initiatives </a:t>
            </a:r>
            <a:r>
              <a:rPr lang="en-US" sz="1200" dirty="0" smtClean="0">
                <a:solidFill>
                  <a:srgbClr val="003366"/>
                </a:solidFill>
              </a:rPr>
              <a:t>for </a:t>
            </a:r>
            <a:r>
              <a:rPr lang="en-US" sz="1200" dirty="0">
                <a:solidFill>
                  <a:srgbClr val="003366"/>
                </a:solidFill>
              </a:rPr>
              <a:t>mutual understanding, intercultural learning, solidarity, societal engagement and volunteering at </a:t>
            </a:r>
            <a:r>
              <a:rPr lang="en-US" sz="1200" dirty="0" smtClean="0">
                <a:solidFill>
                  <a:srgbClr val="003366"/>
                </a:solidFill>
              </a:rPr>
              <a:t/>
            </a:r>
            <a:br>
              <a:rPr lang="en-US" sz="1200" dirty="0" smtClean="0">
                <a:solidFill>
                  <a:srgbClr val="003366"/>
                </a:solidFill>
              </a:rPr>
            </a:br>
            <a:r>
              <a:rPr lang="en-US" sz="1200" dirty="0" smtClean="0">
                <a:solidFill>
                  <a:srgbClr val="003366"/>
                </a:solidFill>
              </a:rPr>
              <a:t>EU </a:t>
            </a:r>
            <a:r>
              <a:rPr lang="en-US" sz="1200" dirty="0">
                <a:solidFill>
                  <a:srgbClr val="003366"/>
                </a:solidFill>
              </a:rPr>
              <a:t>level</a:t>
            </a:r>
          </a:p>
        </p:txBody>
      </p:sp>
      <p:sp>
        <p:nvSpPr>
          <p:cNvPr id="34" name="Textfeld 33"/>
          <p:cNvSpPr txBox="1"/>
          <p:nvPr/>
        </p:nvSpPr>
        <p:spPr>
          <a:xfrm>
            <a:off x="5396429" y="3643721"/>
            <a:ext cx="1476034" cy="1200329"/>
          </a:xfrm>
          <a:prstGeom prst="rect">
            <a:avLst/>
          </a:prstGeom>
          <a:noFill/>
        </p:spPr>
        <p:txBody>
          <a:bodyPr wrap="square" rtlCol="0">
            <a:spAutoFit/>
          </a:bodyPr>
          <a:lstStyle/>
          <a:p>
            <a:r>
              <a:rPr lang="en-US" sz="1200" b="1" dirty="0" smtClean="0">
                <a:solidFill>
                  <a:schemeClr val="bg2"/>
                </a:solidFill>
              </a:rPr>
              <a:t>Aim</a:t>
            </a:r>
          </a:p>
          <a:p>
            <a:r>
              <a:rPr lang="en-US" sz="1200" dirty="0">
                <a:solidFill>
                  <a:schemeClr val="bg2"/>
                </a:solidFill>
              </a:rPr>
              <a:t>civic participation, focusing in particular on European Union policies</a:t>
            </a:r>
          </a:p>
        </p:txBody>
      </p:sp>
      <p:sp>
        <p:nvSpPr>
          <p:cNvPr id="35" name="Textfeld 34"/>
          <p:cNvSpPr txBox="1"/>
          <p:nvPr/>
        </p:nvSpPr>
        <p:spPr>
          <a:xfrm>
            <a:off x="8578360" y="5115410"/>
            <a:ext cx="1688884" cy="1384995"/>
          </a:xfrm>
          <a:prstGeom prst="rect">
            <a:avLst/>
          </a:prstGeom>
          <a:noFill/>
        </p:spPr>
        <p:txBody>
          <a:bodyPr wrap="square" rtlCol="0">
            <a:spAutoFit/>
          </a:bodyPr>
          <a:lstStyle/>
          <a:p>
            <a:r>
              <a:rPr lang="en-US" sz="1200" b="1" dirty="0" smtClean="0">
                <a:solidFill>
                  <a:srgbClr val="FF0066"/>
                </a:solidFill>
              </a:rPr>
              <a:t>Budget</a:t>
            </a:r>
          </a:p>
          <a:p>
            <a:r>
              <a:rPr lang="en-US" sz="1200" dirty="0">
                <a:solidFill>
                  <a:srgbClr val="FF0066"/>
                </a:solidFill>
              </a:rPr>
              <a:t>Town Twinning: </a:t>
            </a:r>
          </a:p>
          <a:p>
            <a:r>
              <a:rPr lang="en-US" sz="1200" dirty="0" smtClean="0">
                <a:solidFill>
                  <a:srgbClr val="FF0066"/>
                </a:solidFill>
              </a:rPr>
              <a:t>25,000 EUR</a:t>
            </a:r>
            <a:endParaRPr lang="en-US" sz="1200" dirty="0">
              <a:solidFill>
                <a:srgbClr val="FF0066"/>
              </a:solidFill>
            </a:endParaRPr>
          </a:p>
          <a:p>
            <a:r>
              <a:rPr lang="en-US" sz="1200" dirty="0">
                <a:solidFill>
                  <a:srgbClr val="FF0066"/>
                </a:solidFill>
              </a:rPr>
              <a:t>Networks of Towns: </a:t>
            </a:r>
          </a:p>
          <a:p>
            <a:r>
              <a:rPr lang="en-US" sz="1200" dirty="0" smtClean="0">
                <a:solidFill>
                  <a:srgbClr val="FF0066"/>
                </a:solidFill>
              </a:rPr>
              <a:t>150,000 EUR</a:t>
            </a:r>
            <a:endParaRPr lang="en-US" sz="1200" dirty="0">
              <a:solidFill>
                <a:srgbClr val="FF0066"/>
              </a:solidFill>
            </a:endParaRPr>
          </a:p>
          <a:p>
            <a:r>
              <a:rPr lang="en-US" sz="1200" dirty="0">
                <a:solidFill>
                  <a:srgbClr val="FF0066"/>
                </a:solidFill>
              </a:rPr>
              <a:t>CS projects: </a:t>
            </a:r>
          </a:p>
          <a:p>
            <a:r>
              <a:rPr lang="en-US" sz="1200" dirty="0" smtClean="0">
                <a:solidFill>
                  <a:srgbClr val="FF0066"/>
                </a:solidFill>
              </a:rPr>
              <a:t>150,000 EUR</a:t>
            </a:r>
            <a:endParaRPr lang="en-US" sz="1200" dirty="0">
              <a:solidFill>
                <a:srgbClr val="FF0066"/>
              </a:solidFill>
            </a:endParaRPr>
          </a:p>
        </p:txBody>
      </p:sp>
      <p:sp>
        <p:nvSpPr>
          <p:cNvPr id="37" name="Textfeld 36"/>
          <p:cNvSpPr txBox="1"/>
          <p:nvPr/>
        </p:nvSpPr>
        <p:spPr>
          <a:xfrm>
            <a:off x="5344776" y="5112923"/>
            <a:ext cx="1682468" cy="1384995"/>
          </a:xfrm>
          <a:prstGeom prst="rect">
            <a:avLst/>
          </a:prstGeom>
          <a:noFill/>
        </p:spPr>
        <p:txBody>
          <a:bodyPr wrap="square" rtlCol="0">
            <a:spAutoFit/>
          </a:bodyPr>
          <a:lstStyle/>
          <a:p>
            <a:r>
              <a:rPr lang="en-US" sz="1200" b="1" dirty="0" smtClean="0">
                <a:solidFill>
                  <a:srgbClr val="FFCC00"/>
                </a:solidFill>
              </a:rPr>
              <a:t>Project duration</a:t>
            </a:r>
          </a:p>
          <a:p>
            <a:r>
              <a:rPr lang="en-US" sz="1200" dirty="0" smtClean="0">
                <a:solidFill>
                  <a:srgbClr val="FFCC00"/>
                </a:solidFill>
              </a:rPr>
              <a:t>Town Twinning: </a:t>
            </a:r>
          </a:p>
          <a:p>
            <a:r>
              <a:rPr lang="en-US" sz="1200" dirty="0" smtClean="0">
                <a:solidFill>
                  <a:srgbClr val="FFCC00"/>
                </a:solidFill>
              </a:rPr>
              <a:t>21 days</a:t>
            </a:r>
          </a:p>
          <a:p>
            <a:r>
              <a:rPr lang="en-US" sz="1200" dirty="0" smtClean="0">
                <a:solidFill>
                  <a:srgbClr val="FFCC00"/>
                </a:solidFill>
              </a:rPr>
              <a:t>Networks of Towns: </a:t>
            </a:r>
          </a:p>
          <a:p>
            <a:r>
              <a:rPr lang="en-US" sz="1200" dirty="0" smtClean="0">
                <a:solidFill>
                  <a:srgbClr val="FFCC00"/>
                </a:solidFill>
              </a:rPr>
              <a:t>24 months</a:t>
            </a:r>
          </a:p>
          <a:p>
            <a:r>
              <a:rPr lang="en-US" sz="1200" dirty="0" smtClean="0">
                <a:solidFill>
                  <a:srgbClr val="FFCC00"/>
                </a:solidFill>
              </a:rPr>
              <a:t>CS projects: </a:t>
            </a:r>
          </a:p>
          <a:p>
            <a:r>
              <a:rPr lang="en-US" sz="1200" dirty="0" smtClean="0">
                <a:solidFill>
                  <a:srgbClr val="FFCC00"/>
                </a:solidFill>
              </a:rPr>
              <a:t>18 months</a:t>
            </a:r>
            <a:endParaRPr lang="en-US" sz="1200" dirty="0">
              <a:solidFill>
                <a:srgbClr val="FFCC00"/>
              </a:solidFill>
            </a:endParaRPr>
          </a:p>
        </p:txBody>
      </p:sp>
      <p:sp>
        <p:nvSpPr>
          <p:cNvPr id="38" name="Textfeld 37"/>
          <p:cNvSpPr txBox="1"/>
          <p:nvPr/>
        </p:nvSpPr>
        <p:spPr>
          <a:xfrm>
            <a:off x="6996167" y="5101661"/>
            <a:ext cx="1439128" cy="1384995"/>
          </a:xfrm>
          <a:prstGeom prst="rect">
            <a:avLst/>
          </a:prstGeom>
          <a:noFill/>
        </p:spPr>
        <p:txBody>
          <a:bodyPr wrap="square" rtlCol="0">
            <a:spAutoFit/>
          </a:bodyPr>
          <a:lstStyle/>
          <a:p>
            <a:r>
              <a:rPr lang="en-US" sz="1200" b="1" dirty="0" smtClean="0">
                <a:solidFill>
                  <a:srgbClr val="FF9999"/>
                </a:solidFill>
              </a:rPr>
              <a:t>Eligible partners</a:t>
            </a:r>
          </a:p>
          <a:p>
            <a:r>
              <a:rPr lang="en-US" sz="1200" dirty="0">
                <a:solidFill>
                  <a:srgbClr val="FF9999"/>
                </a:solidFill>
              </a:rPr>
              <a:t>Public </a:t>
            </a:r>
            <a:r>
              <a:rPr lang="en-US" sz="1200" dirty="0" smtClean="0">
                <a:solidFill>
                  <a:srgbClr val="FF9999"/>
                </a:solidFill>
              </a:rPr>
              <a:t>local/</a:t>
            </a:r>
          </a:p>
          <a:p>
            <a:r>
              <a:rPr lang="en-US" sz="1200" dirty="0" smtClean="0">
                <a:solidFill>
                  <a:srgbClr val="FF9999"/>
                </a:solidFill>
              </a:rPr>
              <a:t>regional bodies, NPOs/CSOs, research org., </a:t>
            </a:r>
            <a:r>
              <a:rPr lang="en-US" sz="1200" dirty="0">
                <a:solidFill>
                  <a:srgbClr val="FF9999"/>
                </a:solidFill>
              </a:rPr>
              <a:t>associations of twinned towns.</a:t>
            </a:r>
          </a:p>
        </p:txBody>
      </p:sp>
      <p:sp>
        <p:nvSpPr>
          <p:cNvPr id="19" name="Textfeld 18"/>
          <p:cNvSpPr txBox="1"/>
          <p:nvPr/>
        </p:nvSpPr>
        <p:spPr>
          <a:xfrm>
            <a:off x="5336369" y="2379432"/>
            <a:ext cx="2122019" cy="923330"/>
          </a:xfrm>
          <a:prstGeom prst="rect">
            <a:avLst/>
          </a:prstGeom>
          <a:noFill/>
        </p:spPr>
        <p:txBody>
          <a:bodyPr wrap="square" rtlCol="0">
            <a:spAutoFit/>
          </a:bodyPr>
          <a:lstStyle/>
          <a:p>
            <a:r>
              <a:rPr lang="de-AT" dirty="0">
                <a:solidFill>
                  <a:srgbClr val="003366"/>
                </a:solidFill>
              </a:rPr>
              <a:t>Democratic </a:t>
            </a:r>
            <a:r>
              <a:rPr lang="de-AT" dirty="0" smtClean="0">
                <a:solidFill>
                  <a:srgbClr val="003366"/>
                </a:solidFill>
              </a:rPr>
              <a:t>Engagement </a:t>
            </a:r>
            <a:r>
              <a:rPr lang="de-AT" dirty="0">
                <a:solidFill>
                  <a:srgbClr val="003366"/>
                </a:solidFill>
              </a:rPr>
              <a:t>and </a:t>
            </a:r>
            <a:r>
              <a:rPr lang="de-AT" dirty="0" err="1" smtClean="0">
                <a:solidFill>
                  <a:srgbClr val="003366"/>
                </a:solidFill>
              </a:rPr>
              <a:t>Civic</a:t>
            </a:r>
            <a:r>
              <a:rPr lang="de-AT" dirty="0" smtClean="0">
                <a:solidFill>
                  <a:srgbClr val="003366"/>
                </a:solidFill>
              </a:rPr>
              <a:t> </a:t>
            </a:r>
            <a:r>
              <a:rPr lang="de-AT" dirty="0" err="1" smtClean="0">
                <a:solidFill>
                  <a:srgbClr val="003366"/>
                </a:solidFill>
              </a:rPr>
              <a:t>Participation</a:t>
            </a:r>
            <a:endParaRPr lang="de-AT" dirty="0">
              <a:solidFill>
                <a:srgbClr val="003366"/>
              </a:solidFill>
            </a:endParaRPr>
          </a:p>
        </p:txBody>
      </p:sp>
      <p:sp>
        <p:nvSpPr>
          <p:cNvPr id="20" name="Rechteck 19"/>
          <p:cNvSpPr/>
          <p:nvPr/>
        </p:nvSpPr>
        <p:spPr>
          <a:xfrm>
            <a:off x="8651801" y="3404050"/>
            <a:ext cx="1440000" cy="144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Textfeld 20"/>
          <p:cNvSpPr txBox="1"/>
          <p:nvPr/>
        </p:nvSpPr>
        <p:spPr>
          <a:xfrm>
            <a:off x="8602065" y="3850357"/>
            <a:ext cx="1474227" cy="1015663"/>
          </a:xfrm>
          <a:prstGeom prst="rect">
            <a:avLst/>
          </a:prstGeom>
          <a:noFill/>
        </p:spPr>
        <p:txBody>
          <a:bodyPr wrap="square" rtlCol="0">
            <a:spAutoFit/>
          </a:bodyPr>
          <a:lstStyle/>
          <a:p>
            <a:r>
              <a:rPr lang="en-US" sz="1200" b="1" dirty="0" err="1" smtClean="0">
                <a:solidFill>
                  <a:srgbClr val="FF9999"/>
                </a:solidFill>
              </a:rPr>
              <a:t>Programmes</a:t>
            </a:r>
            <a:endParaRPr lang="en-US" sz="1200" b="1" dirty="0" smtClean="0">
              <a:solidFill>
                <a:srgbClr val="FF9999"/>
              </a:solidFill>
            </a:endParaRPr>
          </a:p>
          <a:p>
            <a:r>
              <a:rPr lang="en-US" sz="1200" dirty="0" smtClean="0">
                <a:solidFill>
                  <a:srgbClr val="FF9999"/>
                </a:solidFill>
              </a:rPr>
              <a:t>Town Twinning/Networks of Towns;</a:t>
            </a:r>
          </a:p>
          <a:p>
            <a:r>
              <a:rPr lang="en-US" sz="1200" dirty="0" smtClean="0">
                <a:solidFill>
                  <a:srgbClr val="FF9999"/>
                </a:solidFill>
              </a:rPr>
              <a:t>Civil Society Projects</a:t>
            </a:r>
          </a:p>
        </p:txBody>
      </p:sp>
    </p:spTree>
    <p:extLst>
      <p:ext uri="{BB962C8B-B14F-4D97-AF65-F5344CB8AC3E}">
        <p14:creationId xmlns:p14="http://schemas.microsoft.com/office/powerpoint/2010/main" val="2406330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Europe </a:t>
            </a:r>
            <a:r>
              <a:rPr lang="de-AT" dirty="0" err="1" smtClean="0"/>
              <a:t>for</a:t>
            </a:r>
            <a:r>
              <a:rPr lang="de-AT" dirty="0" smtClean="0"/>
              <a:t> </a:t>
            </a:r>
            <a:r>
              <a:rPr lang="de-AT" dirty="0" err="1" smtClean="0"/>
              <a:t>Citizens</a:t>
            </a:r>
            <a:endParaRPr lang="de-AT" dirty="0"/>
          </a:p>
        </p:txBody>
      </p:sp>
      <p:sp>
        <p:nvSpPr>
          <p:cNvPr id="18" name="Rechteck 17"/>
          <p:cNvSpPr/>
          <p:nvPr/>
        </p:nvSpPr>
        <p:spPr>
          <a:xfrm>
            <a:off x="5227244" y="1587679"/>
            <a:ext cx="5040000" cy="504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p:cNvSpPr/>
          <p:nvPr/>
        </p:nvSpPr>
        <p:spPr>
          <a:xfrm>
            <a:off x="5413102" y="5013885"/>
            <a:ext cx="1440000" cy="144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p:cNvSpPr/>
          <p:nvPr/>
        </p:nvSpPr>
        <p:spPr>
          <a:xfrm>
            <a:off x="7027244" y="5013885"/>
            <a:ext cx="1440000" cy="1440000"/>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p:cNvSpPr/>
          <p:nvPr/>
        </p:nvSpPr>
        <p:spPr>
          <a:xfrm>
            <a:off x="5413102" y="3387679"/>
            <a:ext cx="1440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Rechteck 31"/>
          <p:cNvSpPr/>
          <p:nvPr/>
        </p:nvSpPr>
        <p:spPr>
          <a:xfrm>
            <a:off x="8641386" y="5021272"/>
            <a:ext cx="1440000" cy="1440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p:cNvSpPr/>
          <p:nvPr/>
        </p:nvSpPr>
        <p:spPr>
          <a:xfrm>
            <a:off x="7027244" y="3404050"/>
            <a:ext cx="144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Textfeld 25"/>
          <p:cNvSpPr txBox="1"/>
          <p:nvPr/>
        </p:nvSpPr>
        <p:spPr>
          <a:xfrm>
            <a:off x="6968309" y="3333694"/>
            <a:ext cx="1679446" cy="1569660"/>
          </a:xfrm>
          <a:prstGeom prst="rect">
            <a:avLst/>
          </a:prstGeom>
          <a:noFill/>
        </p:spPr>
        <p:txBody>
          <a:bodyPr wrap="square" rtlCol="0">
            <a:spAutoFit/>
          </a:bodyPr>
          <a:lstStyle/>
          <a:p>
            <a:r>
              <a:rPr lang="en-US" sz="1200" b="1" dirty="0" smtClean="0">
                <a:solidFill>
                  <a:srgbClr val="003366"/>
                </a:solidFill>
              </a:rPr>
              <a:t>Activities</a:t>
            </a:r>
          </a:p>
          <a:p>
            <a:r>
              <a:rPr lang="en-US" sz="1200" dirty="0">
                <a:solidFill>
                  <a:srgbClr val="003366"/>
                </a:solidFill>
              </a:rPr>
              <a:t>permanent, usual and regular activities of </a:t>
            </a:r>
            <a:r>
              <a:rPr lang="en-US" sz="1200" dirty="0" err="1">
                <a:solidFill>
                  <a:srgbClr val="003366"/>
                </a:solidFill>
              </a:rPr>
              <a:t>organisations</a:t>
            </a:r>
            <a:r>
              <a:rPr lang="en-US" sz="1200" dirty="0">
                <a:solidFill>
                  <a:srgbClr val="003366"/>
                </a:solidFill>
              </a:rPr>
              <a:t>, with European outreach, contributing to the objectives of the </a:t>
            </a:r>
            <a:r>
              <a:rPr lang="en-US" sz="1200" dirty="0" err="1">
                <a:solidFill>
                  <a:srgbClr val="003366"/>
                </a:solidFill>
              </a:rPr>
              <a:t>programme</a:t>
            </a:r>
            <a:endParaRPr lang="en-US" sz="1200" dirty="0">
              <a:solidFill>
                <a:srgbClr val="003366"/>
              </a:solidFill>
            </a:endParaRPr>
          </a:p>
        </p:txBody>
      </p:sp>
      <p:sp>
        <p:nvSpPr>
          <p:cNvPr id="34" name="Textfeld 33"/>
          <p:cNvSpPr txBox="1"/>
          <p:nvPr/>
        </p:nvSpPr>
        <p:spPr>
          <a:xfrm>
            <a:off x="5353320" y="3470346"/>
            <a:ext cx="1476034" cy="1384995"/>
          </a:xfrm>
          <a:prstGeom prst="rect">
            <a:avLst/>
          </a:prstGeom>
          <a:noFill/>
        </p:spPr>
        <p:txBody>
          <a:bodyPr wrap="square" rtlCol="0">
            <a:spAutoFit/>
          </a:bodyPr>
          <a:lstStyle/>
          <a:p>
            <a:r>
              <a:rPr lang="en-US" sz="1200" b="1" dirty="0" smtClean="0">
                <a:solidFill>
                  <a:schemeClr val="bg2"/>
                </a:solidFill>
              </a:rPr>
              <a:t>Aim</a:t>
            </a:r>
          </a:p>
          <a:p>
            <a:r>
              <a:rPr lang="en-US" sz="1200" dirty="0">
                <a:solidFill>
                  <a:schemeClr val="bg2"/>
                </a:solidFill>
              </a:rPr>
              <a:t>raising awareness of European remembrance or encouraging democratic </a:t>
            </a:r>
            <a:r>
              <a:rPr lang="en-US" sz="1200" dirty="0" smtClean="0">
                <a:solidFill>
                  <a:schemeClr val="bg2"/>
                </a:solidFill>
              </a:rPr>
              <a:t>and civic </a:t>
            </a:r>
            <a:r>
              <a:rPr lang="en-US" sz="1200" dirty="0">
                <a:solidFill>
                  <a:schemeClr val="bg2"/>
                </a:solidFill>
              </a:rPr>
              <a:t>participation</a:t>
            </a:r>
          </a:p>
        </p:txBody>
      </p:sp>
      <p:sp>
        <p:nvSpPr>
          <p:cNvPr id="35" name="Textfeld 34"/>
          <p:cNvSpPr txBox="1"/>
          <p:nvPr/>
        </p:nvSpPr>
        <p:spPr>
          <a:xfrm>
            <a:off x="8609873" y="5286015"/>
            <a:ext cx="1688884" cy="1200329"/>
          </a:xfrm>
          <a:prstGeom prst="rect">
            <a:avLst/>
          </a:prstGeom>
          <a:noFill/>
        </p:spPr>
        <p:txBody>
          <a:bodyPr wrap="square" rtlCol="0">
            <a:spAutoFit/>
          </a:bodyPr>
          <a:lstStyle/>
          <a:p>
            <a:r>
              <a:rPr lang="en-US" sz="1200" b="1" dirty="0" smtClean="0">
                <a:solidFill>
                  <a:srgbClr val="FF0066"/>
                </a:solidFill>
              </a:rPr>
              <a:t>Budget (max. / year)</a:t>
            </a:r>
          </a:p>
          <a:p>
            <a:r>
              <a:rPr lang="en-US" sz="1200" dirty="0" smtClean="0">
                <a:solidFill>
                  <a:srgbClr val="FF0066"/>
                </a:solidFill>
              </a:rPr>
              <a:t>A: 200,000 EUR </a:t>
            </a:r>
          </a:p>
          <a:p>
            <a:r>
              <a:rPr lang="en-US" sz="1200" dirty="0" smtClean="0">
                <a:solidFill>
                  <a:srgbClr val="FF0066"/>
                </a:solidFill>
              </a:rPr>
              <a:t>(70% co-financing)</a:t>
            </a:r>
          </a:p>
          <a:p>
            <a:r>
              <a:rPr lang="en-US" sz="1200" dirty="0" smtClean="0">
                <a:solidFill>
                  <a:srgbClr val="FF0066"/>
                </a:solidFill>
              </a:rPr>
              <a:t>B: 200,000 EUR (70%)</a:t>
            </a:r>
          </a:p>
          <a:p>
            <a:r>
              <a:rPr lang="en-US" sz="1200" dirty="0" smtClean="0">
                <a:solidFill>
                  <a:srgbClr val="FF0066"/>
                </a:solidFill>
              </a:rPr>
              <a:t>C: 350,000 EUR (70%)</a:t>
            </a:r>
          </a:p>
          <a:p>
            <a:r>
              <a:rPr lang="en-US" sz="1200" dirty="0" smtClean="0">
                <a:solidFill>
                  <a:srgbClr val="FF0066"/>
                </a:solidFill>
              </a:rPr>
              <a:t>D: 600,000 (90%)</a:t>
            </a:r>
            <a:endParaRPr lang="en-US" sz="1200" dirty="0">
              <a:solidFill>
                <a:srgbClr val="FF0066"/>
              </a:solidFill>
            </a:endParaRPr>
          </a:p>
        </p:txBody>
      </p:sp>
      <p:sp>
        <p:nvSpPr>
          <p:cNvPr id="37" name="Textfeld 36"/>
          <p:cNvSpPr txBox="1"/>
          <p:nvPr/>
        </p:nvSpPr>
        <p:spPr>
          <a:xfrm>
            <a:off x="5344776" y="5112923"/>
            <a:ext cx="1682468" cy="461665"/>
          </a:xfrm>
          <a:prstGeom prst="rect">
            <a:avLst/>
          </a:prstGeom>
          <a:noFill/>
        </p:spPr>
        <p:txBody>
          <a:bodyPr wrap="square" rtlCol="0">
            <a:spAutoFit/>
          </a:bodyPr>
          <a:lstStyle/>
          <a:p>
            <a:r>
              <a:rPr lang="en-US" sz="1200" b="1" dirty="0" smtClean="0">
                <a:solidFill>
                  <a:srgbClr val="FFCC00"/>
                </a:solidFill>
              </a:rPr>
              <a:t>Project duration</a:t>
            </a:r>
          </a:p>
          <a:p>
            <a:r>
              <a:rPr lang="en-US" sz="1200" dirty="0" smtClean="0">
                <a:solidFill>
                  <a:srgbClr val="FFCC00"/>
                </a:solidFill>
              </a:rPr>
              <a:t>max. 3 years</a:t>
            </a:r>
          </a:p>
        </p:txBody>
      </p:sp>
      <p:sp>
        <p:nvSpPr>
          <p:cNvPr id="38" name="Textfeld 37"/>
          <p:cNvSpPr txBox="1"/>
          <p:nvPr/>
        </p:nvSpPr>
        <p:spPr>
          <a:xfrm>
            <a:off x="6953374" y="5101349"/>
            <a:ext cx="1624986" cy="1384995"/>
          </a:xfrm>
          <a:prstGeom prst="rect">
            <a:avLst/>
          </a:prstGeom>
          <a:noFill/>
        </p:spPr>
        <p:txBody>
          <a:bodyPr wrap="square" rtlCol="0">
            <a:spAutoFit/>
          </a:bodyPr>
          <a:lstStyle/>
          <a:p>
            <a:r>
              <a:rPr lang="en-US" sz="1200" b="1" dirty="0" smtClean="0">
                <a:solidFill>
                  <a:srgbClr val="FF9999"/>
                </a:solidFill>
              </a:rPr>
              <a:t>Eligible partners</a:t>
            </a:r>
          </a:p>
          <a:p>
            <a:r>
              <a:rPr lang="en-US" sz="1200" dirty="0" smtClean="0">
                <a:solidFill>
                  <a:srgbClr val="FF9999"/>
                </a:solidFill>
              </a:rPr>
              <a:t>CSO for European Remembrance- A, CSO working at EU level - B, European Think Tanks </a:t>
            </a:r>
          </a:p>
          <a:p>
            <a:r>
              <a:rPr lang="en-US" sz="1200" dirty="0" smtClean="0">
                <a:solidFill>
                  <a:srgbClr val="FF9999"/>
                </a:solidFill>
              </a:rPr>
              <a:t>- C, Platforms of pan-European org. - D</a:t>
            </a:r>
            <a:endParaRPr lang="en-US" sz="1200" dirty="0">
              <a:solidFill>
                <a:srgbClr val="FF9999"/>
              </a:solidFill>
            </a:endParaRPr>
          </a:p>
        </p:txBody>
      </p:sp>
      <p:sp>
        <p:nvSpPr>
          <p:cNvPr id="20" name="Rechteck 19"/>
          <p:cNvSpPr/>
          <p:nvPr/>
        </p:nvSpPr>
        <p:spPr>
          <a:xfrm>
            <a:off x="8651801" y="3404050"/>
            <a:ext cx="1440000" cy="144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Textfeld 20"/>
          <p:cNvSpPr txBox="1"/>
          <p:nvPr/>
        </p:nvSpPr>
        <p:spPr>
          <a:xfrm>
            <a:off x="8602065" y="3850357"/>
            <a:ext cx="1474227" cy="1015663"/>
          </a:xfrm>
          <a:prstGeom prst="rect">
            <a:avLst/>
          </a:prstGeom>
          <a:noFill/>
        </p:spPr>
        <p:txBody>
          <a:bodyPr wrap="square" rtlCol="0">
            <a:spAutoFit/>
          </a:bodyPr>
          <a:lstStyle/>
          <a:p>
            <a:r>
              <a:rPr lang="en-US" sz="1200" b="1" dirty="0" smtClean="0">
                <a:solidFill>
                  <a:srgbClr val="FF9999"/>
                </a:solidFill>
              </a:rPr>
              <a:t>Grant Types</a:t>
            </a:r>
          </a:p>
          <a:p>
            <a:r>
              <a:rPr lang="en-US" sz="1200" dirty="0">
                <a:solidFill>
                  <a:srgbClr val="FF9999"/>
                </a:solidFill>
              </a:rPr>
              <a:t>Support </a:t>
            </a:r>
            <a:r>
              <a:rPr lang="en-US" sz="1200" dirty="0" smtClean="0">
                <a:solidFill>
                  <a:srgbClr val="FF9999"/>
                </a:solidFill>
              </a:rPr>
              <a:t>for </a:t>
            </a:r>
            <a:r>
              <a:rPr lang="en-US" sz="1200" dirty="0" err="1" smtClean="0">
                <a:solidFill>
                  <a:srgbClr val="FF9999"/>
                </a:solidFill>
              </a:rPr>
              <a:t>organisations</a:t>
            </a:r>
            <a:r>
              <a:rPr lang="en-US" sz="1200" dirty="0" smtClean="0">
                <a:solidFill>
                  <a:srgbClr val="FF9999"/>
                </a:solidFill>
              </a:rPr>
              <a:t> </a:t>
            </a:r>
            <a:r>
              <a:rPr lang="en-US" sz="1200" dirty="0">
                <a:solidFill>
                  <a:srgbClr val="FF9999"/>
                </a:solidFill>
              </a:rPr>
              <a:t>in the form of Framework </a:t>
            </a:r>
            <a:r>
              <a:rPr lang="en-US" sz="1200" dirty="0" smtClean="0">
                <a:solidFill>
                  <a:srgbClr val="FF9999"/>
                </a:solidFill>
              </a:rPr>
              <a:t>Partnerships</a:t>
            </a:r>
            <a:endParaRPr lang="en-US" sz="1200" dirty="0">
              <a:solidFill>
                <a:srgbClr val="FF9999"/>
              </a:solidFill>
            </a:endParaRPr>
          </a:p>
        </p:txBody>
      </p:sp>
      <p:sp>
        <p:nvSpPr>
          <p:cNvPr id="17" name="Textfeld 16"/>
          <p:cNvSpPr txBox="1"/>
          <p:nvPr/>
        </p:nvSpPr>
        <p:spPr>
          <a:xfrm>
            <a:off x="5344776" y="2724977"/>
            <a:ext cx="1498601" cy="646331"/>
          </a:xfrm>
          <a:prstGeom prst="rect">
            <a:avLst/>
          </a:prstGeom>
          <a:noFill/>
        </p:spPr>
        <p:txBody>
          <a:bodyPr wrap="square" rtlCol="0">
            <a:spAutoFit/>
          </a:bodyPr>
          <a:lstStyle/>
          <a:p>
            <a:r>
              <a:rPr lang="de-AT" dirty="0">
                <a:solidFill>
                  <a:schemeClr val="bg1">
                    <a:lumMod val="50000"/>
                  </a:schemeClr>
                </a:solidFill>
              </a:rPr>
              <a:t>Operating </a:t>
            </a:r>
            <a:r>
              <a:rPr lang="de-AT" dirty="0" smtClean="0">
                <a:solidFill>
                  <a:schemeClr val="bg1">
                    <a:lumMod val="50000"/>
                  </a:schemeClr>
                </a:solidFill>
              </a:rPr>
              <a:t>Grants</a:t>
            </a:r>
            <a:endParaRPr lang="de-AT" dirty="0">
              <a:solidFill>
                <a:schemeClr val="bg1">
                  <a:lumMod val="50000"/>
                </a:schemeClr>
              </a:solidFill>
            </a:endParaRPr>
          </a:p>
        </p:txBody>
      </p:sp>
    </p:spTree>
    <p:extLst>
      <p:ext uri="{BB962C8B-B14F-4D97-AF65-F5344CB8AC3E}">
        <p14:creationId xmlns:p14="http://schemas.microsoft.com/office/powerpoint/2010/main" val="19663122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Europe </a:t>
            </a:r>
            <a:r>
              <a:rPr lang="de-AT" dirty="0" err="1" smtClean="0"/>
              <a:t>for</a:t>
            </a:r>
            <a:r>
              <a:rPr lang="de-AT" dirty="0" smtClean="0"/>
              <a:t> </a:t>
            </a:r>
            <a:r>
              <a:rPr lang="de-AT" dirty="0" err="1" smtClean="0"/>
              <a:t>Citizens</a:t>
            </a:r>
            <a:r>
              <a:rPr lang="de-AT" dirty="0" smtClean="0"/>
              <a:t>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grpSp>
        <p:nvGrpSpPr>
          <p:cNvPr id="12" name="Gruppieren 11"/>
          <p:cNvGrpSpPr/>
          <p:nvPr/>
        </p:nvGrpSpPr>
        <p:grpSpPr>
          <a:xfrm>
            <a:off x="349829" y="4897857"/>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8" name="Textfeld 37"/>
          <p:cNvSpPr txBox="1"/>
          <p:nvPr/>
        </p:nvSpPr>
        <p:spPr>
          <a:xfrm>
            <a:off x="1235972" y="5108056"/>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sp>
        <p:nvSpPr>
          <p:cNvPr id="56" name="Ellipse 55"/>
          <p:cNvSpPr/>
          <p:nvPr/>
        </p:nvSpPr>
        <p:spPr>
          <a:xfrm>
            <a:off x="4339490" y="583643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96001" y="600465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grpSp>
        <p:nvGrpSpPr>
          <p:cNvPr id="52" name="Gruppieren 51"/>
          <p:cNvGrpSpPr/>
          <p:nvPr/>
        </p:nvGrpSpPr>
        <p:grpSpPr>
          <a:xfrm>
            <a:off x="405329" y="5833026"/>
            <a:ext cx="720000" cy="812787"/>
            <a:chOff x="6337109" y="1913031"/>
            <a:chExt cx="720000" cy="812787"/>
          </a:xfrm>
        </p:grpSpPr>
        <p:sp>
          <p:nvSpPr>
            <p:cNvPr id="53" name="Ellipse 52"/>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54" name="Rechteck 53"/>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58" name="Textfeld 57"/>
          <p:cNvSpPr txBox="1"/>
          <p:nvPr/>
        </p:nvSpPr>
        <p:spPr>
          <a:xfrm>
            <a:off x="1206254" y="6004971"/>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59" name="Ellipse 58"/>
          <p:cNvSpPr/>
          <p:nvPr/>
        </p:nvSpPr>
        <p:spPr>
          <a:xfrm>
            <a:off x="4399242" y="3521415"/>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60" name="Ellipse 59"/>
          <p:cNvSpPr/>
          <p:nvPr/>
        </p:nvSpPr>
        <p:spPr>
          <a:xfrm>
            <a:off x="4399242" y="2670907"/>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200" dirty="0">
                <a:sym typeface="Webdings" panose="05030102010509060703" pitchFamily="18" charset="2"/>
              </a:rPr>
              <a:t></a:t>
            </a:r>
            <a:endParaRPr lang="de-AT" sz="7200" dirty="0"/>
          </a:p>
        </p:txBody>
      </p:sp>
      <p:sp>
        <p:nvSpPr>
          <p:cNvPr id="61" name="Textfeld 60"/>
          <p:cNvSpPr txBox="1"/>
          <p:nvPr/>
        </p:nvSpPr>
        <p:spPr>
          <a:xfrm>
            <a:off x="5182231" y="2812459"/>
            <a:ext cx="2581491" cy="369332"/>
          </a:xfrm>
          <a:prstGeom prst="rect">
            <a:avLst/>
          </a:prstGeom>
          <a:noFill/>
        </p:spPr>
        <p:txBody>
          <a:bodyPr wrap="square" rtlCol="0">
            <a:spAutoFit/>
          </a:bodyPr>
          <a:lstStyle/>
          <a:p>
            <a:r>
              <a:rPr lang="de-AT" dirty="0" smtClean="0"/>
              <a:t>Big </a:t>
            </a:r>
            <a:r>
              <a:rPr lang="de-AT" dirty="0" err="1" smtClean="0"/>
              <a:t>organisations</a:t>
            </a:r>
            <a:endParaRPr lang="de-AT" dirty="0"/>
          </a:p>
        </p:txBody>
      </p:sp>
      <p:sp>
        <p:nvSpPr>
          <p:cNvPr id="62" name="Textfeld 61"/>
          <p:cNvSpPr txBox="1"/>
          <p:nvPr/>
        </p:nvSpPr>
        <p:spPr>
          <a:xfrm>
            <a:off x="5182231" y="3697607"/>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63" name="Ellipse 62"/>
          <p:cNvSpPr/>
          <p:nvPr/>
        </p:nvSpPr>
        <p:spPr>
          <a:xfrm>
            <a:off x="8397307" y="2676469"/>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sp>
        <p:nvSpPr>
          <p:cNvPr id="64" name="Textfeld 63"/>
          <p:cNvSpPr txBox="1"/>
          <p:nvPr/>
        </p:nvSpPr>
        <p:spPr>
          <a:xfrm>
            <a:off x="9206077" y="2865671"/>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14631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bgerundetes Rechteck 43"/>
          <p:cNvSpPr/>
          <p:nvPr/>
        </p:nvSpPr>
        <p:spPr>
          <a:xfrm>
            <a:off x="838200" y="4164048"/>
            <a:ext cx="5529146" cy="2562523"/>
          </a:xfrm>
          <a:prstGeom prst="roundRect">
            <a:avLst/>
          </a:prstGeom>
          <a:solidFill>
            <a:schemeClr val="accent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a:xfrm>
            <a:off x="838200" y="1187669"/>
            <a:ext cx="10515600" cy="1184943"/>
          </a:xfrm>
        </p:spPr>
        <p:txBody>
          <a:bodyPr/>
          <a:lstStyle/>
          <a:p>
            <a:r>
              <a:rPr lang="de-AT" dirty="0" err="1" smtClean="0"/>
              <a:t>Civil</a:t>
            </a:r>
            <a:r>
              <a:rPr lang="de-AT" dirty="0" smtClean="0"/>
              <a:t> Society &amp; </a:t>
            </a:r>
            <a:r>
              <a:rPr lang="de-AT" dirty="0" err="1" smtClean="0"/>
              <a:t>Local</a:t>
            </a:r>
            <a:r>
              <a:rPr lang="de-AT" dirty="0" smtClean="0"/>
              <a:t> </a:t>
            </a:r>
            <a:r>
              <a:rPr lang="de-AT" dirty="0" err="1" smtClean="0"/>
              <a:t>Actors</a:t>
            </a:r>
            <a:r>
              <a:rPr lang="de-AT" dirty="0" smtClean="0"/>
              <a:t> in </a:t>
            </a:r>
            <a:r>
              <a:rPr lang="de-AT" dirty="0" err="1" smtClean="0"/>
              <a:t>the</a:t>
            </a:r>
            <a:r>
              <a:rPr lang="de-AT" dirty="0" smtClean="0"/>
              <a:t> Danube Region</a:t>
            </a:r>
            <a:endParaRPr lang="de-AT" dirty="0"/>
          </a:p>
        </p:txBody>
      </p:sp>
      <p:sp>
        <p:nvSpPr>
          <p:cNvPr id="8" name="Inhaltsplatzhalter 7"/>
          <p:cNvSpPr>
            <a:spLocks noGrp="1"/>
          </p:cNvSpPr>
          <p:nvPr>
            <p:ph idx="1"/>
          </p:nvPr>
        </p:nvSpPr>
        <p:spPr/>
        <p:txBody>
          <a:bodyPr>
            <a:normAutofit/>
          </a:bodyPr>
          <a:lstStyle/>
          <a:p>
            <a:pPr marL="0" indent="0">
              <a:buNone/>
            </a:pPr>
            <a:r>
              <a:rPr lang="de-AT" sz="1600" dirty="0" err="1" smtClean="0"/>
              <a:t>Civil</a:t>
            </a:r>
            <a:r>
              <a:rPr lang="de-AT" sz="1600" dirty="0" smtClean="0"/>
              <a:t> </a:t>
            </a:r>
            <a:r>
              <a:rPr lang="de-AT" sz="1600" dirty="0" err="1" smtClean="0"/>
              <a:t>society</a:t>
            </a:r>
            <a:r>
              <a:rPr lang="de-AT" sz="1600" dirty="0" smtClean="0"/>
              <a:t> </a:t>
            </a:r>
            <a:r>
              <a:rPr lang="de-AT" sz="1600" dirty="0" err="1" smtClean="0"/>
              <a:t>organisations</a:t>
            </a:r>
            <a:r>
              <a:rPr lang="de-AT" sz="1600" dirty="0" smtClean="0"/>
              <a:t> and </a:t>
            </a:r>
            <a:r>
              <a:rPr lang="de-AT" sz="1600" dirty="0" err="1" smtClean="0"/>
              <a:t>local</a:t>
            </a:r>
            <a:r>
              <a:rPr lang="de-AT" sz="1600" dirty="0" smtClean="0"/>
              <a:t> </a:t>
            </a:r>
            <a:r>
              <a:rPr lang="de-AT" sz="1600" dirty="0" err="1" smtClean="0"/>
              <a:t>actors</a:t>
            </a:r>
            <a:r>
              <a:rPr lang="de-AT" sz="1600" dirty="0" smtClean="0"/>
              <a:t>…</a:t>
            </a:r>
          </a:p>
          <a:p>
            <a:r>
              <a:rPr lang="de-AT" sz="1600" dirty="0" err="1" smtClean="0"/>
              <a:t>ensure</a:t>
            </a:r>
            <a:r>
              <a:rPr lang="de-AT" sz="1600" dirty="0" smtClean="0"/>
              <a:t> ‚</a:t>
            </a:r>
            <a:r>
              <a:rPr lang="de-AT" sz="1600" dirty="0" err="1" smtClean="0"/>
              <a:t>bottom-up</a:t>
            </a:r>
            <a:r>
              <a:rPr lang="de-AT" sz="1600" dirty="0" smtClean="0"/>
              <a:t>‘ </a:t>
            </a:r>
            <a:r>
              <a:rPr lang="de-AT" sz="1600" dirty="0" err="1" smtClean="0"/>
              <a:t>perspective</a:t>
            </a:r>
            <a:r>
              <a:rPr lang="de-AT" sz="1600" dirty="0" smtClean="0"/>
              <a:t> </a:t>
            </a:r>
            <a:r>
              <a:rPr lang="de-AT" sz="1600" dirty="0" err="1" smtClean="0"/>
              <a:t>of</a:t>
            </a:r>
            <a:r>
              <a:rPr lang="de-AT" sz="1600" dirty="0" smtClean="0"/>
              <a:t> regional </a:t>
            </a:r>
            <a:r>
              <a:rPr lang="de-AT" sz="1600" dirty="0" err="1" smtClean="0"/>
              <a:t>development</a:t>
            </a:r>
            <a:endParaRPr lang="de-AT" sz="1600" dirty="0" smtClean="0"/>
          </a:p>
          <a:p>
            <a:r>
              <a:rPr lang="de-AT" sz="1600" dirty="0" err="1" smtClean="0"/>
              <a:t>are</a:t>
            </a:r>
            <a:r>
              <a:rPr lang="de-AT" sz="1600" dirty="0" smtClean="0"/>
              <a:t> </a:t>
            </a:r>
            <a:r>
              <a:rPr lang="de-AT" sz="1600" dirty="0" err="1" smtClean="0"/>
              <a:t>key</a:t>
            </a:r>
            <a:r>
              <a:rPr lang="de-AT" sz="1600" dirty="0" smtClean="0"/>
              <a:t> </a:t>
            </a:r>
            <a:r>
              <a:rPr lang="de-AT" sz="1600" dirty="0" err="1" smtClean="0"/>
              <a:t>players</a:t>
            </a:r>
            <a:r>
              <a:rPr lang="de-AT" sz="1600" dirty="0" smtClean="0"/>
              <a:t> </a:t>
            </a:r>
            <a:r>
              <a:rPr lang="de-AT" sz="1600" dirty="0" err="1" smtClean="0"/>
              <a:t>for</a:t>
            </a:r>
            <a:r>
              <a:rPr lang="de-AT" sz="1600" dirty="0" smtClean="0"/>
              <a:t> inclusive regional </a:t>
            </a:r>
            <a:r>
              <a:rPr lang="de-AT" sz="1600" dirty="0" err="1" smtClean="0"/>
              <a:t>development</a:t>
            </a:r>
            <a:endParaRPr lang="de-AT" sz="1600" dirty="0" smtClean="0"/>
          </a:p>
          <a:p>
            <a:r>
              <a:rPr lang="de-AT" sz="1600" dirty="0" err="1" smtClean="0"/>
              <a:t>are</a:t>
            </a:r>
            <a:r>
              <a:rPr lang="de-AT" sz="1600" dirty="0" smtClean="0"/>
              <a:t> </a:t>
            </a:r>
            <a:r>
              <a:rPr lang="de-AT" sz="1600" dirty="0" err="1" smtClean="0"/>
              <a:t>key</a:t>
            </a:r>
            <a:r>
              <a:rPr lang="de-AT" sz="1600" dirty="0" smtClean="0"/>
              <a:t> </a:t>
            </a:r>
            <a:r>
              <a:rPr lang="de-AT" sz="1600" dirty="0" err="1" smtClean="0"/>
              <a:t>implementers</a:t>
            </a:r>
            <a:r>
              <a:rPr lang="de-AT" sz="1600" dirty="0" smtClean="0"/>
              <a:t> </a:t>
            </a:r>
            <a:r>
              <a:rPr lang="de-AT" sz="1600" dirty="0" err="1" smtClean="0"/>
              <a:t>of</a:t>
            </a:r>
            <a:r>
              <a:rPr lang="de-AT" sz="1600" dirty="0" smtClean="0"/>
              <a:t> European“ </a:t>
            </a:r>
            <a:r>
              <a:rPr lang="de-AT" sz="1600" dirty="0" err="1" smtClean="0"/>
              <a:t>policies</a:t>
            </a:r>
            <a:endParaRPr lang="de-AT" sz="1600" dirty="0" smtClean="0"/>
          </a:p>
          <a:p>
            <a:r>
              <a:rPr lang="de-AT" sz="1600" dirty="0" err="1" smtClean="0"/>
              <a:t>are</a:t>
            </a:r>
            <a:r>
              <a:rPr lang="de-AT" sz="1600" dirty="0" smtClean="0"/>
              <a:t> </a:t>
            </a:r>
            <a:r>
              <a:rPr lang="de-AT" sz="1600" dirty="0" err="1" smtClean="0"/>
              <a:t>bringing</a:t>
            </a:r>
            <a:r>
              <a:rPr lang="de-AT" sz="1600" dirty="0" smtClean="0"/>
              <a:t> Europe and </a:t>
            </a:r>
            <a:r>
              <a:rPr lang="de-AT" sz="1600" dirty="0" err="1" smtClean="0"/>
              <a:t>the</a:t>
            </a:r>
            <a:r>
              <a:rPr lang="de-AT" sz="1600" dirty="0" smtClean="0"/>
              <a:t> Danube Region </a:t>
            </a:r>
            <a:r>
              <a:rPr lang="de-AT" sz="1600" dirty="0" err="1" smtClean="0"/>
              <a:t>closer</a:t>
            </a:r>
            <a:r>
              <a:rPr lang="de-AT" sz="1600" dirty="0" smtClean="0"/>
              <a:t> </a:t>
            </a:r>
            <a:r>
              <a:rPr lang="de-AT" sz="1600" dirty="0" err="1" smtClean="0"/>
              <a:t>to</a:t>
            </a:r>
            <a:r>
              <a:rPr lang="de-AT" sz="1600" dirty="0" smtClean="0"/>
              <a:t> </a:t>
            </a:r>
            <a:r>
              <a:rPr lang="de-AT" sz="1600" dirty="0" err="1" smtClean="0"/>
              <a:t>the</a:t>
            </a:r>
            <a:r>
              <a:rPr lang="de-AT" sz="1600" dirty="0" smtClean="0"/>
              <a:t> </a:t>
            </a:r>
            <a:r>
              <a:rPr lang="de-AT" sz="1600" dirty="0" err="1" smtClean="0"/>
              <a:t>citizens</a:t>
            </a:r>
            <a:endParaRPr lang="de-AT" sz="1600" dirty="0" smtClean="0"/>
          </a:p>
          <a:p>
            <a:endParaRPr lang="de-AT" sz="1800" dirty="0"/>
          </a:p>
        </p:txBody>
      </p:sp>
      <p:grpSp>
        <p:nvGrpSpPr>
          <p:cNvPr id="4" name="Gruppieren 3"/>
          <p:cNvGrpSpPr/>
          <p:nvPr/>
        </p:nvGrpSpPr>
        <p:grpSpPr>
          <a:xfrm>
            <a:off x="6715870" y="3081373"/>
            <a:ext cx="720000" cy="812787"/>
            <a:chOff x="6337109" y="1913031"/>
            <a:chExt cx="720000" cy="812787"/>
          </a:xfrm>
        </p:grpSpPr>
        <p:sp>
          <p:nvSpPr>
            <p:cNvPr id="5" name="Ellipse 4"/>
            <p:cNvSpPr/>
            <p:nvPr/>
          </p:nvSpPr>
          <p:spPr>
            <a:xfrm>
              <a:off x="6337109" y="1913031"/>
              <a:ext cx="720000" cy="720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6" name="Rechteck 5"/>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grpSp>
        <p:nvGrpSpPr>
          <p:cNvPr id="7" name="Gruppieren 6"/>
          <p:cNvGrpSpPr/>
          <p:nvPr/>
        </p:nvGrpSpPr>
        <p:grpSpPr>
          <a:xfrm>
            <a:off x="7593581" y="2501293"/>
            <a:ext cx="1071416" cy="854306"/>
            <a:chOff x="8235073" y="2955840"/>
            <a:chExt cx="1071416" cy="854306"/>
          </a:xfrm>
        </p:grpSpPr>
        <p:sp>
          <p:nvSpPr>
            <p:cNvPr id="9" name="Ellipse 8"/>
            <p:cNvSpPr/>
            <p:nvPr/>
          </p:nvSpPr>
          <p:spPr>
            <a:xfrm>
              <a:off x="8290573" y="2955840"/>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0" name="Textfeld 9"/>
            <p:cNvSpPr txBox="1"/>
            <p:nvPr/>
          </p:nvSpPr>
          <p:spPr>
            <a:xfrm>
              <a:off x="8235073" y="3092154"/>
              <a:ext cx="567906"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1" name="Textfeld 10"/>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2" name="Textfeld 11"/>
            <p:cNvSpPr txBox="1"/>
            <p:nvPr/>
          </p:nvSpPr>
          <p:spPr>
            <a:xfrm>
              <a:off x="8350240" y="2984219"/>
              <a:ext cx="452739"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3" name="Textfeld 12"/>
            <p:cNvSpPr txBox="1"/>
            <p:nvPr/>
          </p:nvSpPr>
          <p:spPr>
            <a:xfrm>
              <a:off x="8501271" y="296714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17" name="Gruppieren 16"/>
          <p:cNvGrpSpPr/>
          <p:nvPr/>
        </p:nvGrpSpPr>
        <p:grpSpPr>
          <a:xfrm>
            <a:off x="10250457" y="2919628"/>
            <a:ext cx="720000" cy="812787"/>
            <a:chOff x="6337109" y="1913031"/>
            <a:chExt cx="720000" cy="812787"/>
          </a:xfrm>
        </p:grpSpPr>
        <p:sp>
          <p:nvSpPr>
            <p:cNvPr id="18" name="Ellipse 17"/>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9" name="Rechteck 18"/>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grpSp>
        <p:nvGrpSpPr>
          <p:cNvPr id="20" name="Gruppieren 19"/>
          <p:cNvGrpSpPr/>
          <p:nvPr/>
        </p:nvGrpSpPr>
        <p:grpSpPr>
          <a:xfrm>
            <a:off x="8530347" y="2919628"/>
            <a:ext cx="1031028" cy="889371"/>
            <a:chOff x="8235073" y="2920775"/>
            <a:chExt cx="1031028" cy="889371"/>
          </a:xfrm>
        </p:grpSpPr>
        <p:sp>
          <p:nvSpPr>
            <p:cNvPr id="21" name="Ellipse 20"/>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22" name="Textfeld 21"/>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23" name="Textfeld 22"/>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24" name="Textfeld 23"/>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25" name="Textfeld 24"/>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6" name="Gruppieren 25"/>
          <p:cNvGrpSpPr/>
          <p:nvPr/>
        </p:nvGrpSpPr>
        <p:grpSpPr>
          <a:xfrm>
            <a:off x="9478059" y="2082360"/>
            <a:ext cx="720000" cy="812787"/>
            <a:chOff x="6337109" y="1913031"/>
            <a:chExt cx="720000" cy="812787"/>
          </a:xfrm>
        </p:grpSpPr>
        <p:sp>
          <p:nvSpPr>
            <p:cNvPr id="27" name="Ellipse 26"/>
            <p:cNvSpPr/>
            <p:nvPr/>
          </p:nvSpPr>
          <p:spPr>
            <a:xfrm>
              <a:off x="6337109" y="1913031"/>
              <a:ext cx="720000" cy="720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28" name="Rechteck 27"/>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grpSp>
        <p:nvGrpSpPr>
          <p:cNvPr id="30" name="Gruppieren 29"/>
          <p:cNvGrpSpPr/>
          <p:nvPr/>
        </p:nvGrpSpPr>
        <p:grpSpPr>
          <a:xfrm>
            <a:off x="10275389" y="1531885"/>
            <a:ext cx="1063189" cy="854306"/>
            <a:chOff x="8235073" y="2955840"/>
            <a:chExt cx="1063189" cy="854306"/>
          </a:xfrm>
        </p:grpSpPr>
        <p:sp>
          <p:nvSpPr>
            <p:cNvPr id="31" name="Ellipse 30"/>
            <p:cNvSpPr/>
            <p:nvPr/>
          </p:nvSpPr>
          <p:spPr>
            <a:xfrm>
              <a:off x="8290573" y="2955840"/>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32" name="Textfeld 31"/>
            <p:cNvSpPr txBox="1"/>
            <p:nvPr/>
          </p:nvSpPr>
          <p:spPr>
            <a:xfrm>
              <a:off x="8235073" y="3092154"/>
              <a:ext cx="567906"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33" name="Textfeld 32"/>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34" name="Textfeld 33"/>
            <p:cNvSpPr txBox="1"/>
            <p:nvPr/>
          </p:nvSpPr>
          <p:spPr>
            <a:xfrm>
              <a:off x="8350240" y="2984219"/>
              <a:ext cx="452739"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35" name="Textfeld 34"/>
            <p:cNvSpPr txBox="1"/>
            <p:nvPr/>
          </p:nvSpPr>
          <p:spPr>
            <a:xfrm>
              <a:off x="8493044" y="304571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43" name="Gruppieren 42"/>
          <p:cNvGrpSpPr/>
          <p:nvPr/>
        </p:nvGrpSpPr>
        <p:grpSpPr>
          <a:xfrm>
            <a:off x="1667689" y="4246308"/>
            <a:ext cx="5814433" cy="2348901"/>
            <a:chOff x="281567" y="4361400"/>
            <a:chExt cx="5814433" cy="2348901"/>
          </a:xfrm>
        </p:grpSpPr>
        <p:sp>
          <p:nvSpPr>
            <p:cNvPr id="36" name="Pfeil in vier Richtungen 35"/>
            <p:cNvSpPr/>
            <p:nvPr/>
          </p:nvSpPr>
          <p:spPr>
            <a:xfrm>
              <a:off x="1217341" y="4438344"/>
              <a:ext cx="2261840" cy="2271957"/>
            </a:xfrm>
            <a:prstGeom prst="quadArrow">
              <a:avLst>
                <a:gd name="adj1" fmla="val 1102"/>
                <a:gd name="adj2" fmla="val 6018"/>
                <a:gd name="adj3" fmla="val 100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Textfeld 36"/>
            <p:cNvSpPr txBox="1"/>
            <p:nvPr/>
          </p:nvSpPr>
          <p:spPr>
            <a:xfrm>
              <a:off x="1058406" y="4361400"/>
              <a:ext cx="2539210" cy="369332"/>
            </a:xfrm>
            <a:prstGeom prst="rect">
              <a:avLst/>
            </a:prstGeom>
            <a:noFill/>
          </p:spPr>
          <p:txBody>
            <a:bodyPr wrap="square" rtlCol="0">
              <a:spAutoFit/>
            </a:bodyPr>
            <a:lstStyle/>
            <a:p>
              <a:r>
                <a:rPr lang="de-AT" dirty="0" err="1" smtClean="0">
                  <a:solidFill>
                    <a:schemeClr val="accent2"/>
                  </a:solidFill>
                </a:rPr>
                <a:t>Advocacy</a:t>
              </a:r>
              <a:endParaRPr lang="de-AT" dirty="0">
                <a:solidFill>
                  <a:schemeClr val="accent2"/>
                </a:solidFill>
              </a:endParaRPr>
            </a:p>
          </p:txBody>
        </p:sp>
        <p:sp>
          <p:nvSpPr>
            <p:cNvPr id="38" name="Textfeld 37"/>
            <p:cNvSpPr txBox="1"/>
            <p:nvPr/>
          </p:nvSpPr>
          <p:spPr>
            <a:xfrm>
              <a:off x="3556790" y="5389656"/>
              <a:ext cx="2539210" cy="369332"/>
            </a:xfrm>
            <a:prstGeom prst="rect">
              <a:avLst/>
            </a:prstGeom>
            <a:noFill/>
          </p:spPr>
          <p:txBody>
            <a:bodyPr wrap="square" rtlCol="0">
              <a:spAutoFit/>
            </a:bodyPr>
            <a:lstStyle/>
            <a:p>
              <a:r>
                <a:rPr lang="de-AT" dirty="0" err="1" smtClean="0">
                  <a:solidFill>
                    <a:schemeClr val="accent2"/>
                  </a:solidFill>
                </a:rPr>
                <a:t>Function</a:t>
              </a:r>
              <a:endParaRPr lang="de-AT" dirty="0">
                <a:solidFill>
                  <a:schemeClr val="accent2"/>
                </a:solidFill>
              </a:endParaRPr>
            </a:p>
          </p:txBody>
        </p:sp>
        <p:sp>
          <p:nvSpPr>
            <p:cNvPr id="39" name="Textfeld 38"/>
            <p:cNvSpPr txBox="1"/>
            <p:nvPr/>
          </p:nvSpPr>
          <p:spPr>
            <a:xfrm>
              <a:off x="2348261" y="4653787"/>
              <a:ext cx="2921619" cy="307777"/>
            </a:xfrm>
            <a:prstGeom prst="rect">
              <a:avLst/>
            </a:prstGeom>
            <a:noFill/>
          </p:spPr>
          <p:txBody>
            <a:bodyPr wrap="square" rtlCol="0">
              <a:spAutoFit/>
            </a:bodyPr>
            <a:lstStyle/>
            <a:p>
              <a:r>
                <a:rPr lang="de-AT" sz="1400" dirty="0" smtClean="0"/>
                <a:t>e.g. </a:t>
              </a:r>
              <a:r>
                <a:rPr lang="de-AT" sz="1400" dirty="0" err="1" smtClean="0"/>
                <a:t>Representation</a:t>
              </a:r>
              <a:r>
                <a:rPr lang="de-AT" sz="1400" dirty="0" smtClean="0"/>
                <a:t> </a:t>
              </a:r>
              <a:r>
                <a:rPr lang="de-AT" sz="1400" dirty="0" err="1" smtClean="0"/>
                <a:t>of</a:t>
              </a:r>
              <a:r>
                <a:rPr lang="de-AT" sz="1400" dirty="0" smtClean="0"/>
                <a:t> </a:t>
              </a:r>
              <a:r>
                <a:rPr lang="de-AT" sz="1400" dirty="0" err="1" smtClean="0"/>
                <a:t>minorities</a:t>
              </a:r>
              <a:endParaRPr lang="de-AT" sz="1400" dirty="0"/>
            </a:p>
          </p:txBody>
        </p:sp>
        <p:sp>
          <p:nvSpPr>
            <p:cNvPr id="40" name="Textfeld 39"/>
            <p:cNvSpPr txBox="1"/>
            <p:nvPr/>
          </p:nvSpPr>
          <p:spPr>
            <a:xfrm>
              <a:off x="2348260" y="6187080"/>
              <a:ext cx="2921619" cy="307777"/>
            </a:xfrm>
            <a:prstGeom prst="rect">
              <a:avLst/>
            </a:prstGeom>
            <a:noFill/>
          </p:spPr>
          <p:txBody>
            <a:bodyPr wrap="square" rtlCol="0">
              <a:spAutoFit/>
            </a:bodyPr>
            <a:lstStyle/>
            <a:p>
              <a:r>
                <a:rPr lang="de-AT" sz="1400" dirty="0" smtClean="0"/>
                <a:t>e.g. Community </a:t>
              </a:r>
              <a:r>
                <a:rPr lang="de-AT" sz="1400" dirty="0" err="1" smtClean="0"/>
                <a:t>building</a:t>
              </a:r>
              <a:endParaRPr lang="de-AT" sz="1400" dirty="0"/>
            </a:p>
          </p:txBody>
        </p:sp>
        <p:sp>
          <p:nvSpPr>
            <p:cNvPr id="41" name="Textfeld 40"/>
            <p:cNvSpPr txBox="1"/>
            <p:nvPr/>
          </p:nvSpPr>
          <p:spPr>
            <a:xfrm>
              <a:off x="281567" y="5704441"/>
              <a:ext cx="2921619" cy="307777"/>
            </a:xfrm>
            <a:prstGeom prst="rect">
              <a:avLst/>
            </a:prstGeom>
            <a:noFill/>
          </p:spPr>
          <p:txBody>
            <a:bodyPr wrap="square" rtlCol="0">
              <a:spAutoFit/>
            </a:bodyPr>
            <a:lstStyle/>
            <a:p>
              <a:r>
                <a:rPr lang="de-AT" sz="1400" dirty="0" smtClean="0"/>
                <a:t>e.g. </a:t>
              </a:r>
              <a:r>
                <a:rPr lang="de-AT" sz="1400" dirty="0" err="1" smtClean="0"/>
                <a:t>service</a:t>
              </a:r>
              <a:r>
                <a:rPr lang="de-AT" sz="1400" dirty="0" smtClean="0"/>
                <a:t> </a:t>
              </a:r>
              <a:r>
                <a:rPr lang="de-AT" sz="1400" dirty="0" err="1" smtClean="0"/>
                <a:t>delivery</a:t>
              </a:r>
              <a:endParaRPr lang="de-AT" sz="1400" dirty="0"/>
            </a:p>
          </p:txBody>
        </p:sp>
        <p:sp>
          <p:nvSpPr>
            <p:cNvPr id="42" name="Textfeld 41"/>
            <p:cNvSpPr txBox="1"/>
            <p:nvPr/>
          </p:nvSpPr>
          <p:spPr>
            <a:xfrm>
              <a:off x="2811740" y="5704440"/>
              <a:ext cx="2921619" cy="307777"/>
            </a:xfrm>
            <a:prstGeom prst="rect">
              <a:avLst/>
            </a:prstGeom>
            <a:noFill/>
          </p:spPr>
          <p:txBody>
            <a:bodyPr wrap="square" rtlCol="0">
              <a:spAutoFit/>
            </a:bodyPr>
            <a:lstStyle/>
            <a:p>
              <a:r>
                <a:rPr lang="de-AT" sz="1400" dirty="0" smtClean="0"/>
                <a:t>e.g. ‚</a:t>
              </a:r>
              <a:r>
                <a:rPr lang="de-AT" sz="1400" dirty="0" err="1" smtClean="0"/>
                <a:t>watch</a:t>
              </a:r>
              <a:r>
                <a:rPr lang="de-AT" sz="1400" dirty="0" smtClean="0"/>
                <a:t> </a:t>
              </a:r>
              <a:r>
                <a:rPr lang="de-AT" sz="1400" dirty="0" err="1" smtClean="0"/>
                <a:t>dog</a:t>
              </a:r>
              <a:r>
                <a:rPr lang="de-AT" sz="1400" dirty="0" smtClean="0"/>
                <a:t>‘ </a:t>
              </a:r>
              <a:r>
                <a:rPr lang="de-AT" sz="1400" dirty="0" err="1" smtClean="0"/>
                <a:t>function</a:t>
              </a:r>
              <a:endParaRPr lang="de-AT" sz="1400" dirty="0"/>
            </a:p>
          </p:txBody>
        </p:sp>
      </p:grpSp>
      <p:sp>
        <p:nvSpPr>
          <p:cNvPr id="45" name="Textfeld 44"/>
          <p:cNvSpPr txBox="1"/>
          <p:nvPr/>
        </p:nvSpPr>
        <p:spPr>
          <a:xfrm rot="16200000">
            <a:off x="257076" y="5123781"/>
            <a:ext cx="1757962" cy="584775"/>
          </a:xfrm>
          <a:prstGeom prst="rect">
            <a:avLst/>
          </a:prstGeom>
          <a:noFill/>
        </p:spPr>
        <p:txBody>
          <a:bodyPr wrap="square" rtlCol="0">
            <a:spAutoFit/>
          </a:bodyPr>
          <a:lstStyle/>
          <a:p>
            <a:r>
              <a:rPr lang="de-AT" sz="1600" dirty="0" err="1" smtClean="0">
                <a:solidFill>
                  <a:schemeClr val="accent2"/>
                </a:solidFill>
              </a:rPr>
              <a:t>Policy</a:t>
            </a:r>
            <a:r>
              <a:rPr lang="de-AT" sz="1600" dirty="0" smtClean="0">
                <a:solidFill>
                  <a:schemeClr val="accent2"/>
                </a:solidFill>
              </a:rPr>
              <a:t> </a:t>
            </a:r>
            <a:r>
              <a:rPr lang="de-AT" sz="1600" dirty="0" err="1" smtClean="0">
                <a:solidFill>
                  <a:schemeClr val="accent2"/>
                </a:solidFill>
              </a:rPr>
              <a:t>Dimensions</a:t>
            </a:r>
            <a:r>
              <a:rPr lang="de-AT" sz="1600" dirty="0" smtClean="0">
                <a:solidFill>
                  <a:schemeClr val="accent2"/>
                </a:solidFill>
              </a:rPr>
              <a:t> </a:t>
            </a:r>
          </a:p>
          <a:p>
            <a:r>
              <a:rPr lang="de-AT" sz="1600" dirty="0" err="1" smtClean="0">
                <a:solidFill>
                  <a:schemeClr val="accent2"/>
                </a:solidFill>
              </a:rPr>
              <a:t>of</a:t>
            </a:r>
            <a:r>
              <a:rPr lang="de-AT" sz="1600" dirty="0" smtClean="0">
                <a:solidFill>
                  <a:schemeClr val="accent2"/>
                </a:solidFill>
              </a:rPr>
              <a:t> </a:t>
            </a:r>
            <a:r>
              <a:rPr lang="de-AT" sz="1600" dirty="0" err="1" smtClean="0">
                <a:solidFill>
                  <a:schemeClr val="accent2"/>
                </a:solidFill>
              </a:rPr>
              <a:t>Civil</a:t>
            </a:r>
            <a:r>
              <a:rPr lang="de-AT" sz="1600" dirty="0" smtClean="0">
                <a:solidFill>
                  <a:schemeClr val="accent2"/>
                </a:solidFill>
              </a:rPr>
              <a:t> Society</a:t>
            </a:r>
            <a:endParaRPr lang="de-AT" sz="1600" dirty="0">
              <a:solidFill>
                <a:schemeClr val="accent2"/>
              </a:solidFill>
            </a:endParaRPr>
          </a:p>
        </p:txBody>
      </p:sp>
      <p:sp>
        <p:nvSpPr>
          <p:cNvPr id="46" name="Abgerundetes Rechteck 45"/>
          <p:cNvSpPr/>
          <p:nvPr/>
        </p:nvSpPr>
        <p:spPr>
          <a:xfrm>
            <a:off x="6472239" y="4201580"/>
            <a:ext cx="5529146" cy="2562523"/>
          </a:xfrm>
          <a:prstGeom prst="roundRect">
            <a:avLst/>
          </a:prstGeom>
          <a:solidFill>
            <a:schemeClr val="accent2">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Textfeld 46"/>
          <p:cNvSpPr txBox="1"/>
          <p:nvPr/>
        </p:nvSpPr>
        <p:spPr>
          <a:xfrm rot="16200000">
            <a:off x="5946999" y="5166843"/>
            <a:ext cx="1757962" cy="584775"/>
          </a:xfrm>
          <a:prstGeom prst="rect">
            <a:avLst/>
          </a:prstGeom>
          <a:noFill/>
        </p:spPr>
        <p:txBody>
          <a:bodyPr wrap="square" rtlCol="0">
            <a:spAutoFit/>
          </a:bodyPr>
          <a:lstStyle/>
          <a:p>
            <a:r>
              <a:rPr lang="de-AT" sz="1600" dirty="0" err="1" smtClean="0">
                <a:solidFill>
                  <a:schemeClr val="accent2"/>
                </a:solidFill>
              </a:rPr>
              <a:t>Policy</a:t>
            </a:r>
            <a:r>
              <a:rPr lang="de-AT" sz="1600" dirty="0" smtClean="0">
                <a:solidFill>
                  <a:schemeClr val="accent2"/>
                </a:solidFill>
              </a:rPr>
              <a:t> </a:t>
            </a:r>
            <a:r>
              <a:rPr lang="de-AT" sz="1600" dirty="0" err="1" smtClean="0">
                <a:solidFill>
                  <a:schemeClr val="accent2"/>
                </a:solidFill>
              </a:rPr>
              <a:t>Dimensions</a:t>
            </a:r>
            <a:r>
              <a:rPr lang="de-AT" sz="1600" dirty="0" smtClean="0">
                <a:solidFill>
                  <a:schemeClr val="accent2"/>
                </a:solidFill>
              </a:rPr>
              <a:t> </a:t>
            </a:r>
          </a:p>
          <a:p>
            <a:r>
              <a:rPr lang="de-AT" sz="1600" dirty="0" err="1" smtClean="0">
                <a:solidFill>
                  <a:schemeClr val="accent2"/>
                </a:solidFill>
              </a:rPr>
              <a:t>of</a:t>
            </a:r>
            <a:r>
              <a:rPr lang="de-AT" sz="1600" dirty="0" smtClean="0">
                <a:solidFill>
                  <a:schemeClr val="accent2"/>
                </a:solidFill>
              </a:rPr>
              <a:t> </a:t>
            </a:r>
            <a:r>
              <a:rPr lang="de-AT" sz="1600" dirty="0" err="1" smtClean="0">
                <a:solidFill>
                  <a:schemeClr val="accent2"/>
                </a:solidFill>
              </a:rPr>
              <a:t>Civil</a:t>
            </a:r>
            <a:r>
              <a:rPr lang="de-AT" sz="1600" dirty="0" smtClean="0">
                <a:solidFill>
                  <a:schemeClr val="accent2"/>
                </a:solidFill>
              </a:rPr>
              <a:t> Society</a:t>
            </a:r>
            <a:endParaRPr lang="de-AT" sz="1600" dirty="0">
              <a:solidFill>
                <a:schemeClr val="accent2"/>
              </a:solidFill>
            </a:endParaRPr>
          </a:p>
        </p:txBody>
      </p:sp>
      <p:graphicFrame>
        <p:nvGraphicFramePr>
          <p:cNvPr id="48" name="Diagramm 47"/>
          <p:cNvGraphicFramePr/>
          <p:nvPr>
            <p:extLst>
              <p:ext uri="{D42A27DB-BD31-4B8C-83A1-F6EECF244321}">
                <p14:modId xmlns:p14="http://schemas.microsoft.com/office/powerpoint/2010/main" val="168352966"/>
              </p:ext>
            </p:extLst>
          </p:nvPr>
        </p:nvGraphicFramePr>
        <p:xfrm>
          <a:off x="7303120" y="4451360"/>
          <a:ext cx="3363821" cy="2175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40980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485" y="148407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0842" y="148407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199" y="148407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5556" y="148407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485" y="3134537"/>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0842" y="3134537"/>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199" y="3134537"/>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5556" y="3134537"/>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903" y="230930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454" y="230930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7811" y="230930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0168" y="230930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903" y="3959766"/>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454" y="3959766"/>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7811" y="3959766"/>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0168" y="3959766"/>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2525" y="2309308"/>
            <a:ext cx="1982497" cy="6306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Bildergebnis für creative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2525" y="3959766"/>
            <a:ext cx="1982497" cy="63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20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smtClean="0"/>
              <a:t>Creative Europe</a:t>
            </a:r>
            <a:endParaRPr lang="de-AT" dirty="0"/>
          </a:p>
        </p:txBody>
      </p:sp>
      <p:sp>
        <p:nvSpPr>
          <p:cNvPr id="9" name="Inhaltsplatzhalter 8"/>
          <p:cNvSpPr>
            <a:spLocks noGrp="1"/>
          </p:cNvSpPr>
          <p:nvPr>
            <p:ph idx="1"/>
          </p:nvPr>
        </p:nvSpPr>
        <p:spPr/>
        <p:txBody>
          <a:bodyPr/>
          <a:lstStyle/>
          <a:p>
            <a:pPr marL="0" indent="0">
              <a:buNone/>
            </a:pPr>
            <a:r>
              <a:rPr lang="en-US" sz="2000" dirty="0"/>
              <a:t>The Creative Europe </a:t>
            </a:r>
            <a:r>
              <a:rPr lang="en-US" sz="2000" dirty="0" err="1"/>
              <a:t>programme</a:t>
            </a:r>
            <a:r>
              <a:rPr lang="en-US" sz="2000" dirty="0"/>
              <a:t> aims to support the European audiovisual, cultural and creative </a:t>
            </a:r>
            <a:r>
              <a:rPr lang="en-US" sz="2000" dirty="0" smtClean="0"/>
              <a:t>sector.</a:t>
            </a:r>
            <a:endParaRPr lang="en-US" sz="1600" dirty="0"/>
          </a:p>
          <a:p>
            <a:pPr marL="0" indent="0">
              <a:buNone/>
            </a:pPr>
            <a:endParaRPr lang="en-US" sz="2000" dirty="0" smtClean="0"/>
          </a:p>
          <a:p>
            <a:pPr marL="0" indent="0">
              <a:buNone/>
            </a:pPr>
            <a:r>
              <a:rPr lang="en-US" sz="2000" dirty="0" smtClean="0"/>
              <a:t>Creative Europe Strands</a:t>
            </a:r>
            <a:endParaRPr lang="en-US" sz="2000" dirty="0"/>
          </a:p>
          <a:p>
            <a:endParaRPr lang="de-AT" dirty="0"/>
          </a:p>
        </p:txBody>
      </p:sp>
      <p:sp>
        <p:nvSpPr>
          <p:cNvPr id="14" name="Rechteck 13"/>
          <p:cNvSpPr/>
          <p:nvPr/>
        </p:nvSpPr>
        <p:spPr>
          <a:xfrm>
            <a:off x="1964990" y="4036711"/>
            <a:ext cx="2160000" cy="216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feld 14"/>
          <p:cNvSpPr txBox="1"/>
          <p:nvPr/>
        </p:nvSpPr>
        <p:spPr>
          <a:xfrm>
            <a:off x="1964990" y="4036711"/>
            <a:ext cx="2160000" cy="1354217"/>
          </a:xfrm>
          <a:prstGeom prst="rect">
            <a:avLst/>
          </a:prstGeom>
          <a:noFill/>
        </p:spPr>
        <p:txBody>
          <a:bodyPr wrap="square" rtlCol="0">
            <a:spAutoFit/>
          </a:bodyPr>
          <a:lstStyle/>
          <a:p>
            <a:r>
              <a:rPr lang="de-AT" b="1" dirty="0" smtClean="0">
                <a:solidFill>
                  <a:schemeClr val="bg1"/>
                </a:solidFill>
              </a:rPr>
              <a:t>Culture</a:t>
            </a:r>
          </a:p>
          <a:p>
            <a:r>
              <a:rPr lang="de-AT" sz="1600" dirty="0" err="1" smtClean="0">
                <a:solidFill>
                  <a:schemeClr val="bg1"/>
                </a:solidFill>
              </a:rPr>
              <a:t>Cooperation</a:t>
            </a:r>
            <a:r>
              <a:rPr lang="de-AT" sz="1600" dirty="0" smtClean="0">
                <a:solidFill>
                  <a:schemeClr val="bg1"/>
                </a:solidFill>
              </a:rPr>
              <a:t> </a:t>
            </a:r>
            <a:r>
              <a:rPr lang="de-AT" sz="1600" dirty="0" err="1" smtClean="0">
                <a:solidFill>
                  <a:schemeClr val="bg1"/>
                </a:solidFill>
              </a:rPr>
              <a:t>projects</a:t>
            </a:r>
            <a:endParaRPr lang="de-AT" sz="1600" dirty="0" smtClean="0">
              <a:solidFill>
                <a:schemeClr val="bg1"/>
              </a:solidFill>
            </a:endParaRPr>
          </a:p>
          <a:p>
            <a:r>
              <a:rPr lang="de-AT" sz="1600" dirty="0" err="1" smtClean="0">
                <a:solidFill>
                  <a:schemeClr val="bg1"/>
                </a:solidFill>
              </a:rPr>
              <a:t>Literary</a:t>
            </a:r>
            <a:r>
              <a:rPr lang="de-AT" sz="1600" dirty="0" smtClean="0">
                <a:solidFill>
                  <a:schemeClr val="bg1"/>
                </a:solidFill>
              </a:rPr>
              <a:t> </a:t>
            </a:r>
            <a:r>
              <a:rPr lang="de-AT" sz="1600" dirty="0" err="1" smtClean="0">
                <a:solidFill>
                  <a:schemeClr val="bg1"/>
                </a:solidFill>
              </a:rPr>
              <a:t>translations</a:t>
            </a:r>
            <a:endParaRPr lang="de-AT" sz="1600" dirty="0" smtClean="0">
              <a:solidFill>
                <a:schemeClr val="bg1"/>
              </a:solidFill>
            </a:endParaRPr>
          </a:p>
          <a:p>
            <a:r>
              <a:rPr lang="de-AT" sz="1600" dirty="0" smtClean="0">
                <a:solidFill>
                  <a:schemeClr val="bg1"/>
                </a:solidFill>
              </a:rPr>
              <a:t>European </a:t>
            </a:r>
            <a:r>
              <a:rPr lang="de-AT" sz="1600" dirty="0" err="1" smtClean="0">
                <a:solidFill>
                  <a:schemeClr val="bg1"/>
                </a:solidFill>
              </a:rPr>
              <a:t>platforms</a:t>
            </a:r>
            <a:endParaRPr lang="de-AT" sz="1600" dirty="0" smtClean="0">
              <a:solidFill>
                <a:schemeClr val="bg1"/>
              </a:solidFill>
            </a:endParaRPr>
          </a:p>
          <a:p>
            <a:r>
              <a:rPr lang="de-AT" sz="1600" dirty="0" smtClean="0">
                <a:solidFill>
                  <a:schemeClr val="bg1"/>
                </a:solidFill>
              </a:rPr>
              <a:t>European </a:t>
            </a:r>
            <a:r>
              <a:rPr lang="de-AT" sz="1600" dirty="0" err="1" smtClean="0">
                <a:solidFill>
                  <a:schemeClr val="bg1"/>
                </a:solidFill>
              </a:rPr>
              <a:t>networks</a:t>
            </a:r>
            <a:endParaRPr lang="de-AT" sz="1600" dirty="0">
              <a:solidFill>
                <a:schemeClr val="bg1"/>
              </a:solidFill>
            </a:endParaRPr>
          </a:p>
        </p:txBody>
      </p:sp>
      <p:sp>
        <p:nvSpPr>
          <p:cNvPr id="16" name="Rechteck 15"/>
          <p:cNvSpPr/>
          <p:nvPr/>
        </p:nvSpPr>
        <p:spPr>
          <a:xfrm>
            <a:off x="4419825" y="4036711"/>
            <a:ext cx="2160000" cy="21600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4457806" y="4036711"/>
            <a:ext cx="1865173" cy="2123658"/>
          </a:xfrm>
          <a:prstGeom prst="rect">
            <a:avLst/>
          </a:prstGeom>
          <a:noFill/>
        </p:spPr>
        <p:txBody>
          <a:bodyPr wrap="square" rtlCol="0">
            <a:spAutoFit/>
          </a:bodyPr>
          <a:lstStyle/>
          <a:p>
            <a:r>
              <a:rPr lang="de-AT" b="1" dirty="0" smtClean="0">
                <a:solidFill>
                  <a:srgbClr val="003366"/>
                </a:solidFill>
              </a:rPr>
              <a:t>Media</a:t>
            </a:r>
          </a:p>
          <a:p>
            <a:r>
              <a:rPr lang="de-AT" sz="1600" dirty="0" smtClean="0">
                <a:solidFill>
                  <a:srgbClr val="003366"/>
                </a:solidFill>
              </a:rPr>
              <a:t>Access </a:t>
            </a:r>
            <a:r>
              <a:rPr lang="de-AT" sz="1600" dirty="0" err="1" smtClean="0">
                <a:solidFill>
                  <a:srgbClr val="003366"/>
                </a:solidFill>
              </a:rPr>
              <a:t>to</a:t>
            </a:r>
            <a:r>
              <a:rPr lang="de-AT" sz="1600" dirty="0" smtClean="0">
                <a:solidFill>
                  <a:srgbClr val="003366"/>
                </a:solidFill>
              </a:rPr>
              <a:t> </a:t>
            </a:r>
            <a:r>
              <a:rPr lang="de-AT" sz="1600" dirty="0" err="1" smtClean="0">
                <a:solidFill>
                  <a:srgbClr val="003366"/>
                </a:solidFill>
              </a:rPr>
              <a:t>market</a:t>
            </a:r>
            <a:endParaRPr lang="de-AT" sz="1600" dirty="0" smtClean="0">
              <a:solidFill>
                <a:srgbClr val="003366"/>
              </a:solidFill>
            </a:endParaRPr>
          </a:p>
          <a:p>
            <a:r>
              <a:rPr lang="de-AT" sz="1600" dirty="0" smtClean="0">
                <a:solidFill>
                  <a:srgbClr val="003366"/>
                </a:solidFill>
              </a:rPr>
              <a:t>Online </a:t>
            </a:r>
            <a:r>
              <a:rPr lang="de-AT" sz="1600" dirty="0" err="1" smtClean="0">
                <a:solidFill>
                  <a:srgbClr val="003366"/>
                </a:solidFill>
              </a:rPr>
              <a:t>promotion</a:t>
            </a:r>
            <a:endParaRPr lang="de-AT" sz="1600" dirty="0" smtClean="0">
              <a:solidFill>
                <a:srgbClr val="003366"/>
              </a:solidFill>
            </a:endParaRPr>
          </a:p>
          <a:p>
            <a:r>
              <a:rPr lang="de-AT" sz="1600" dirty="0" smtClean="0">
                <a:solidFill>
                  <a:srgbClr val="003366"/>
                </a:solidFill>
              </a:rPr>
              <a:t>Film</a:t>
            </a:r>
          </a:p>
          <a:p>
            <a:r>
              <a:rPr lang="de-AT" sz="1600" dirty="0" smtClean="0">
                <a:solidFill>
                  <a:srgbClr val="003366"/>
                </a:solidFill>
              </a:rPr>
              <a:t>Video </a:t>
            </a:r>
            <a:r>
              <a:rPr lang="de-AT" sz="1600" dirty="0" err="1" smtClean="0">
                <a:solidFill>
                  <a:srgbClr val="003366"/>
                </a:solidFill>
              </a:rPr>
              <a:t>games</a:t>
            </a:r>
            <a:endParaRPr lang="de-AT" sz="1600" dirty="0" smtClean="0">
              <a:solidFill>
                <a:srgbClr val="003366"/>
              </a:solidFill>
            </a:endParaRPr>
          </a:p>
          <a:p>
            <a:r>
              <a:rPr lang="de-AT" sz="1600" dirty="0" smtClean="0">
                <a:solidFill>
                  <a:srgbClr val="003366"/>
                </a:solidFill>
              </a:rPr>
              <a:t>Distribution</a:t>
            </a:r>
          </a:p>
          <a:p>
            <a:r>
              <a:rPr lang="de-AT" sz="1600" dirty="0" smtClean="0">
                <a:solidFill>
                  <a:srgbClr val="003366"/>
                </a:solidFill>
              </a:rPr>
              <a:t>Cinema</a:t>
            </a:r>
          </a:p>
          <a:p>
            <a:r>
              <a:rPr lang="de-AT" sz="1600" dirty="0" smtClean="0">
                <a:solidFill>
                  <a:srgbClr val="003366"/>
                </a:solidFill>
              </a:rPr>
              <a:t>Training</a:t>
            </a:r>
            <a:endParaRPr lang="de-AT" sz="1600" dirty="0">
              <a:solidFill>
                <a:srgbClr val="003366"/>
              </a:solidFill>
            </a:endParaRPr>
          </a:p>
        </p:txBody>
      </p:sp>
      <p:sp>
        <p:nvSpPr>
          <p:cNvPr id="18" name="Rechteck 17"/>
          <p:cNvSpPr/>
          <p:nvPr/>
        </p:nvSpPr>
        <p:spPr>
          <a:xfrm>
            <a:off x="6831589" y="4036711"/>
            <a:ext cx="2160000" cy="21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Textfeld 18"/>
          <p:cNvSpPr txBox="1"/>
          <p:nvPr/>
        </p:nvSpPr>
        <p:spPr>
          <a:xfrm>
            <a:off x="6831589" y="4036711"/>
            <a:ext cx="2160000" cy="1107996"/>
          </a:xfrm>
          <a:prstGeom prst="rect">
            <a:avLst/>
          </a:prstGeom>
          <a:noFill/>
        </p:spPr>
        <p:txBody>
          <a:bodyPr wrap="square" rtlCol="0">
            <a:spAutoFit/>
          </a:bodyPr>
          <a:lstStyle/>
          <a:p>
            <a:r>
              <a:rPr lang="de-AT" b="1" dirty="0" smtClean="0">
                <a:solidFill>
                  <a:schemeClr val="bg1">
                    <a:lumMod val="85000"/>
                  </a:schemeClr>
                </a:solidFill>
              </a:rPr>
              <a:t>Cross-</a:t>
            </a:r>
            <a:r>
              <a:rPr lang="de-AT" b="1" dirty="0" err="1" smtClean="0">
                <a:solidFill>
                  <a:schemeClr val="bg1">
                    <a:lumMod val="85000"/>
                  </a:schemeClr>
                </a:solidFill>
              </a:rPr>
              <a:t>sectoral</a:t>
            </a:r>
            <a:endParaRPr lang="de-AT" b="1" dirty="0" smtClean="0">
              <a:solidFill>
                <a:schemeClr val="bg1">
                  <a:lumMod val="85000"/>
                </a:schemeClr>
              </a:solidFill>
            </a:endParaRPr>
          </a:p>
          <a:p>
            <a:r>
              <a:rPr lang="de-AT" sz="1600" dirty="0" err="1" smtClean="0">
                <a:solidFill>
                  <a:schemeClr val="bg1">
                    <a:lumMod val="85000"/>
                  </a:schemeClr>
                </a:solidFill>
              </a:rPr>
              <a:t>Refugee</a:t>
            </a:r>
            <a:r>
              <a:rPr lang="de-AT" sz="1600" dirty="0" smtClean="0">
                <a:solidFill>
                  <a:schemeClr val="bg1">
                    <a:lumMod val="85000"/>
                  </a:schemeClr>
                </a:solidFill>
              </a:rPr>
              <a:t> Integration</a:t>
            </a:r>
          </a:p>
          <a:p>
            <a:r>
              <a:rPr lang="de-AT" sz="1600" dirty="0" err="1" smtClean="0">
                <a:solidFill>
                  <a:schemeClr val="bg1">
                    <a:lumMod val="85000"/>
                  </a:schemeClr>
                </a:solidFill>
              </a:rPr>
              <a:t>Bridging</a:t>
            </a:r>
            <a:r>
              <a:rPr lang="de-AT" sz="1600" dirty="0" smtClean="0">
                <a:solidFill>
                  <a:schemeClr val="bg1">
                    <a:lumMod val="85000"/>
                  </a:schemeClr>
                </a:solidFill>
              </a:rPr>
              <a:t> </a:t>
            </a:r>
            <a:r>
              <a:rPr lang="de-AT" sz="1600" dirty="0" err="1" smtClean="0">
                <a:solidFill>
                  <a:schemeClr val="bg1">
                    <a:lumMod val="85000"/>
                  </a:schemeClr>
                </a:solidFill>
              </a:rPr>
              <a:t>content</a:t>
            </a:r>
            <a:r>
              <a:rPr lang="de-AT" sz="1600" dirty="0" smtClean="0">
                <a:solidFill>
                  <a:schemeClr val="bg1">
                    <a:lumMod val="85000"/>
                  </a:schemeClr>
                </a:solidFill>
              </a:rPr>
              <a:t> (digital)</a:t>
            </a:r>
          </a:p>
        </p:txBody>
      </p:sp>
    </p:spTree>
    <p:extLst>
      <p:ext uri="{BB962C8B-B14F-4D97-AF65-F5344CB8AC3E}">
        <p14:creationId xmlns:p14="http://schemas.microsoft.com/office/powerpoint/2010/main" val="4163750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smtClean="0"/>
              <a:t>Creative Europe</a:t>
            </a:r>
            <a:endParaRPr lang="de-AT" dirty="0"/>
          </a:p>
        </p:txBody>
      </p:sp>
      <p:sp>
        <p:nvSpPr>
          <p:cNvPr id="9" name="Inhaltsplatzhalter 8"/>
          <p:cNvSpPr>
            <a:spLocks noGrp="1"/>
          </p:cNvSpPr>
          <p:nvPr>
            <p:ph idx="1"/>
          </p:nvPr>
        </p:nvSpPr>
        <p:spPr>
          <a:xfrm>
            <a:off x="838200" y="2414560"/>
            <a:ext cx="4241258" cy="4351338"/>
          </a:xfrm>
        </p:spPr>
        <p:txBody>
          <a:bodyPr/>
          <a:lstStyle/>
          <a:p>
            <a:endParaRPr lang="en-US" sz="2000" dirty="0" smtClean="0"/>
          </a:p>
          <a:p>
            <a:endParaRPr lang="en-US" sz="2000" dirty="0"/>
          </a:p>
          <a:p>
            <a:r>
              <a:rPr lang="en-US" sz="2000" dirty="0" smtClean="0"/>
              <a:t>Funding rates between 50% - 60 %</a:t>
            </a:r>
          </a:p>
          <a:p>
            <a:r>
              <a:rPr lang="en-US" sz="2000" dirty="0" smtClean="0"/>
              <a:t>Budget per project:</a:t>
            </a:r>
          </a:p>
          <a:p>
            <a:pPr lvl="1"/>
            <a:r>
              <a:rPr lang="en-US" sz="1600" dirty="0" smtClean="0"/>
              <a:t>200.000 (smaller scale cooperation projects)</a:t>
            </a:r>
          </a:p>
          <a:p>
            <a:pPr lvl="1"/>
            <a:r>
              <a:rPr lang="en-US" sz="1600" dirty="0" smtClean="0"/>
              <a:t>2.000.000 (larger scale cooperation projects)</a:t>
            </a:r>
          </a:p>
          <a:p>
            <a:r>
              <a:rPr lang="en-US" sz="2000" dirty="0" smtClean="0"/>
              <a:t>Eligible partners</a:t>
            </a:r>
          </a:p>
          <a:p>
            <a:pPr lvl="1"/>
            <a:r>
              <a:rPr lang="en-US" sz="1600" dirty="0" err="1"/>
              <a:t>Organisations</a:t>
            </a:r>
            <a:r>
              <a:rPr lang="en-US" sz="1600" dirty="0"/>
              <a:t> active in the cultural and creative </a:t>
            </a:r>
            <a:r>
              <a:rPr lang="en-US" sz="1600" dirty="0" smtClean="0"/>
              <a:t>sectors</a:t>
            </a:r>
          </a:p>
          <a:p>
            <a:pPr lvl="1"/>
            <a:r>
              <a:rPr lang="en-US" sz="1600" dirty="0" smtClean="0"/>
              <a:t>EU member state / EFRA country</a:t>
            </a:r>
            <a:endParaRPr lang="en-US" sz="1600" dirty="0"/>
          </a:p>
          <a:p>
            <a:endParaRPr lang="de-AT" dirty="0"/>
          </a:p>
        </p:txBody>
      </p:sp>
      <p:grpSp>
        <p:nvGrpSpPr>
          <p:cNvPr id="2" name="Gruppieren 1"/>
          <p:cNvGrpSpPr/>
          <p:nvPr/>
        </p:nvGrpSpPr>
        <p:grpSpPr>
          <a:xfrm>
            <a:off x="838200" y="2226697"/>
            <a:ext cx="4241258" cy="657501"/>
            <a:chOff x="7548664" y="2372612"/>
            <a:chExt cx="4241258" cy="657501"/>
          </a:xfrm>
        </p:grpSpPr>
        <p:sp>
          <p:nvSpPr>
            <p:cNvPr id="10" name="Rechteck 9"/>
            <p:cNvSpPr/>
            <p:nvPr/>
          </p:nvSpPr>
          <p:spPr>
            <a:xfrm>
              <a:off x="7548664" y="2372613"/>
              <a:ext cx="4241258" cy="657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7548664" y="2372612"/>
              <a:ext cx="3336587" cy="615553"/>
            </a:xfrm>
            <a:prstGeom prst="rect">
              <a:avLst/>
            </a:prstGeom>
            <a:noFill/>
            <a:ln>
              <a:noFill/>
            </a:ln>
          </p:spPr>
          <p:txBody>
            <a:bodyPr wrap="square" rtlCol="0">
              <a:spAutoFit/>
            </a:bodyPr>
            <a:lstStyle/>
            <a:p>
              <a:r>
                <a:rPr lang="de-AT" b="1" dirty="0" smtClean="0">
                  <a:solidFill>
                    <a:schemeClr val="bg1"/>
                  </a:solidFill>
                </a:rPr>
                <a:t>Culture</a:t>
              </a:r>
            </a:p>
            <a:p>
              <a:r>
                <a:rPr lang="de-AT" sz="1600" dirty="0" err="1" smtClean="0">
                  <a:solidFill>
                    <a:schemeClr val="bg1"/>
                  </a:solidFill>
                </a:rPr>
                <a:t>Cooperation</a:t>
              </a:r>
              <a:r>
                <a:rPr lang="de-AT" sz="1600" dirty="0" smtClean="0">
                  <a:solidFill>
                    <a:schemeClr val="bg1"/>
                  </a:solidFill>
                </a:rPr>
                <a:t> </a:t>
              </a:r>
              <a:r>
                <a:rPr lang="de-AT" sz="1600" dirty="0" err="1" smtClean="0">
                  <a:solidFill>
                    <a:schemeClr val="bg1"/>
                  </a:solidFill>
                </a:rPr>
                <a:t>projects</a:t>
              </a:r>
              <a:endParaRPr lang="de-AT" sz="1600" dirty="0" smtClean="0">
                <a:solidFill>
                  <a:schemeClr val="bg1"/>
                </a:solidFill>
              </a:endParaRPr>
            </a:p>
          </p:txBody>
        </p:sp>
      </p:grpSp>
      <p:sp>
        <p:nvSpPr>
          <p:cNvPr id="21" name="Rechteck 20"/>
          <p:cNvSpPr/>
          <p:nvPr/>
        </p:nvSpPr>
        <p:spPr>
          <a:xfrm>
            <a:off x="5428964" y="2226697"/>
            <a:ext cx="4241258" cy="657501"/>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Textfeld 19"/>
          <p:cNvSpPr txBox="1"/>
          <p:nvPr/>
        </p:nvSpPr>
        <p:spPr>
          <a:xfrm>
            <a:off x="5428963" y="2226697"/>
            <a:ext cx="2122019" cy="615553"/>
          </a:xfrm>
          <a:prstGeom prst="rect">
            <a:avLst/>
          </a:prstGeom>
          <a:noFill/>
        </p:spPr>
        <p:txBody>
          <a:bodyPr wrap="square" rtlCol="0">
            <a:spAutoFit/>
          </a:bodyPr>
          <a:lstStyle/>
          <a:p>
            <a:r>
              <a:rPr lang="de-AT" b="1" dirty="0" smtClean="0">
                <a:solidFill>
                  <a:srgbClr val="003366"/>
                </a:solidFill>
              </a:rPr>
              <a:t>Media</a:t>
            </a:r>
          </a:p>
          <a:p>
            <a:r>
              <a:rPr lang="de-AT" sz="1600" dirty="0" smtClean="0">
                <a:solidFill>
                  <a:srgbClr val="003366"/>
                </a:solidFill>
              </a:rPr>
              <a:t>Festival (Cinema)</a:t>
            </a:r>
            <a:endParaRPr lang="de-AT" sz="1600" dirty="0">
              <a:solidFill>
                <a:srgbClr val="003366"/>
              </a:solidFill>
            </a:endParaRPr>
          </a:p>
        </p:txBody>
      </p:sp>
      <p:sp>
        <p:nvSpPr>
          <p:cNvPr id="22" name="Inhaltsplatzhalter 8"/>
          <p:cNvSpPr txBox="1">
            <a:spLocks/>
          </p:cNvSpPr>
          <p:nvPr/>
        </p:nvSpPr>
        <p:spPr>
          <a:xfrm>
            <a:off x="5428963" y="2414560"/>
            <a:ext cx="424125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smtClean="0"/>
          </a:p>
          <a:p>
            <a:endParaRPr lang="en-US" sz="2000" dirty="0" smtClean="0"/>
          </a:p>
          <a:p>
            <a:r>
              <a:rPr lang="en-US" sz="2000" dirty="0" smtClean="0"/>
              <a:t>Lump sum</a:t>
            </a:r>
          </a:p>
          <a:p>
            <a:r>
              <a:rPr lang="en-US" sz="2000" dirty="0" smtClean="0"/>
              <a:t>Budget between 19.000 and 75.000</a:t>
            </a:r>
          </a:p>
          <a:p>
            <a:r>
              <a:rPr lang="en-US" sz="2000" dirty="0" smtClean="0"/>
              <a:t>Eligible partners</a:t>
            </a:r>
          </a:p>
          <a:p>
            <a:pPr lvl="1"/>
            <a:r>
              <a:rPr lang="fr-FR" sz="1200" dirty="0" err="1"/>
              <a:t>private</a:t>
            </a:r>
            <a:r>
              <a:rPr lang="fr-FR" sz="1200" dirty="0"/>
              <a:t> </a:t>
            </a:r>
            <a:r>
              <a:rPr lang="fr-FR" sz="1200" dirty="0" err="1"/>
              <a:t>companies</a:t>
            </a:r>
            <a:r>
              <a:rPr lang="fr-FR" sz="1200" dirty="0"/>
              <a:t>, non-profit </a:t>
            </a:r>
            <a:r>
              <a:rPr lang="fr-FR" sz="1200" dirty="0" smtClean="0"/>
              <a:t>organisations, associations</a:t>
            </a:r>
            <a:r>
              <a:rPr lang="fr-FR" sz="1200" dirty="0"/>
              <a:t>, </a:t>
            </a:r>
            <a:r>
              <a:rPr lang="fr-FR" sz="1200" dirty="0" err="1"/>
              <a:t>charities</a:t>
            </a:r>
            <a:r>
              <a:rPr lang="fr-FR" sz="1200" dirty="0"/>
              <a:t>, </a:t>
            </a:r>
            <a:r>
              <a:rPr lang="fr-FR" sz="1200" dirty="0" err="1"/>
              <a:t>foundations</a:t>
            </a:r>
            <a:r>
              <a:rPr lang="fr-FR" sz="1200" dirty="0"/>
              <a:t>, </a:t>
            </a:r>
            <a:r>
              <a:rPr lang="fr-FR" sz="1200" dirty="0" err="1" smtClean="0"/>
              <a:t>municipalities</a:t>
            </a:r>
            <a:r>
              <a:rPr lang="fr-FR" sz="1200" dirty="0" smtClean="0"/>
              <a:t> / </a:t>
            </a:r>
            <a:r>
              <a:rPr lang="fr-FR" sz="1200" dirty="0" err="1" smtClean="0"/>
              <a:t>Town</a:t>
            </a:r>
            <a:r>
              <a:rPr lang="fr-FR" sz="1200" dirty="0" smtClean="0"/>
              <a:t> </a:t>
            </a:r>
            <a:r>
              <a:rPr lang="fr-FR" sz="1200" dirty="0" err="1"/>
              <a:t>Councils</a:t>
            </a:r>
            <a:r>
              <a:rPr lang="fr-FR" sz="1200" dirty="0"/>
              <a:t>, </a:t>
            </a:r>
            <a:r>
              <a:rPr lang="fr-FR" sz="1200" dirty="0" err="1" smtClean="0"/>
              <a:t>etc</a:t>
            </a:r>
            <a:endParaRPr lang="de-AT" dirty="0" smtClean="0"/>
          </a:p>
          <a:p>
            <a:pPr lvl="1"/>
            <a:r>
              <a:rPr lang="de-AT" sz="1200" dirty="0" smtClean="0"/>
              <a:t>EU </a:t>
            </a:r>
            <a:r>
              <a:rPr lang="de-AT" sz="1200" dirty="0" err="1" smtClean="0"/>
              <a:t>member</a:t>
            </a:r>
            <a:r>
              <a:rPr lang="de-AT" sz="1200" dirty="0" smtClean="0"/>
              <a:t> </a:t>
            </a:r>
            <a:r>
              <a:rPr lang="de-AT" sz="1200" dirty="0" err="1" smtClean="0"/>
              <a:t>states</a:t>
            </a:r>
            <a:r>
              <a:rPr lang="de-AT" sz="1200" dirty="0" smtClean="0"/>
              <a:t> / </a:t>
            </a:r>
            <a:r>
              <a:rPr lang="de-AT" sz="1200" dirty="0" err="1" smtClean="0"/>
              <a:t>candidate</a:t>
            </a:r>
            <a:r>
              <a:rPr lang="de-AT" sz="1200" dirty="0" smtClean="0"/>
              <a:t> countries / European </a:t>
            </a:r>
            <a:r>
              <a:rPr lang="de-AT" sz="1200" dirty="0" err="1" smtClean="0"/>
              <a:t>Neighbourhood</a:t>
            </a:r>
            <a:r>
              <a:rPr lang="de-AT" sz="1200" dirty="0" smtClean="0"/>
              <a:t> </a:t>
            </a:r>
            <a:r>
              <a:rPr lang="de-AT" sz="1200" dirty="0" err="1" smtClean="0"/>
              <a:t>policy</a:t>
            </a:r>
            <a:r>
              <a:rPr lang="de-AT" sz="1200" dirty="0" smtClean="0"/>
              <a:t>, etc.</a:t>
            </a:r>
          </a:p>
        </p:txBody>
      </p:sp>
    </p:spTree>
    <p:extLst>
      <p:ext uri="{BB962C8B-B14F-4D97-AF65-F5344CB8AC3E}">
        <p14:creationId xmlns:p14="http://schemas.microsoft.com/office/powerpoint/2010/main" val="1681776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smtClean="0"/>
              <a:t>Creative Europe</a:t>
            </a:r>
            <a:endParaRPr lang="de-AT" dirty="0"/>
          </a:p>
        </p:txBody>
      </p:sp>
      <p:sp>
        <p:nvSpPr>
          <p:cNvPr id="9" name="Inhaltsplatzhalter 8"/>
          <p:cNvSpPr>
            <a:spLocks noGrp="1"/>
          </p:cNvSpPr>
          <p:nvPr>
            <p:ph idx="1"/>
          </p:nvPr>
        </p:nvSpPr>
        <p:spPr>
          <a:xfrm>
            <a:off x="838200" y="2976664"/>
            <a:ext cx="6671552" cy="3789234"/>
          </a:xfrm>
        </p:spPr>
        <p:txBody>
          <a:bodyPr>
            <a:normAutofit/>
          </a:bodyPr>
          <a:lstStyle/>
          <a:p>
            <a:r>
              <a:rPr lang="en-US" sz="2000" dirty="0" smtClean="0"/>
              <a:t>Funding rate: 80%</a:t>
            </a:r>
          </a:p>
          <a:p>
            <a:r>
              <a:rPr lang="en-US" sz="2000" dirty="0" smtClean="0"/>
              <a:t>Budget 100.000 - 200.000</a:t>
            </a:r>
            <a:r>
              <a:rPr lang="en-US" sz="2000" dirty="0"/>
              <a:t> </a:t>
            </a:r>
            <a:r>
              <a:rPr lang="en-US" sz="2000" dirty="0" smtClean="0"/>
              <a:t>EUR</a:t>
            </a:r>
          </a:p>
          <a:p>
            <a:r>
              <a:rPr lang="en-US" sz="2000" dirty="0" smtClean="0"/>
              <a:t>Eligible partners</a:t>
            </a:r>
          </a:p>
          <a:p>
            <a:pPr lvl="1"/>
            <a:r>
              <a:rPr lang="en-US" sz="1600" dirty="0"/>
              <a:t>The project leader and at least one of the partners must be active in the cultural and creative sectors. The additional partners may be active in relevant sectors such as the public, social, healthcare, educational spheres or any other field that could support the integration of refugees</a:t>
            </a:r>
            <a:r>
              <a:rPr lang="en-US" sz="1600" dirty="0" smtClean="0"/>
              <a:t>.</a:t>
            </a:r>
          </a:p>
          <a:p>
            <a:pPr lvl="1"/>
            <a:r>
              <a:rPr lang="en-US" sz="1600" dirty="0" smtClean="0"/>
              <a:t>The </a:t>
            </a:r>
            <a:r>
              <a:rPr lang="en-US" sz="1600" dirty="0"/>
              <a:t>Member States of the European Union,</a:t>
            </a:r>
          </a:p>
          <a:p>
            <a:pPr lvl="1"/>
            <a:r>
              <a:rPr lang="en-US" sz="1600" dirty="0" smtClean="0"/>
              <a:t>The </a:t>
            </a:r>
            <a:r>
              <a:rPr lang="en-US" sz="1600" dirty="0"/>
              <a:t>EFTA/EEA countries: Iceland and Norway,</a:t>
            </a:r>
          </a:p>
          <a:p>
            <a:pPr lvl="1"/>
            <a:r>
              <a:rPr lang="en-US" sz="1600" dirty="0" smtClean="0"/>
              <a:t>EU </a:t>
            </a:r>
            <a:r>
              <a:rPr lang="en-US" sz="1600" dirty="0"/>
              <a:t>candidate countries: Turkey, Albania, Serbia, Montenegro and North Macedonia,</a:t>
            </a:r>
          </a:p>
          <a:p>
            <a:pPr lvl="1"/>
            <a:r>
              <a:rPr lang="en-US" sz="1600" dirty="0" smtClean="0"/>
              <a:t>Potential </a:t>
            </a:r>
            <a:r>
              <a:rPr lang="en-US" sz="1600" dirty="0"/>
              <a:t>candidate: Bosnia and Herzegovina</a:t>
            </a:r>
            <a:endParaRPr lang="de-AT" dirty="0"/>
          </a:p>
        </p:txBody>
      </p:sp>
      <p:sp>
        <p:nvSpPr>
          <p:cNvPr id="11" name="Rechteck 10"/>
          <p:cNvSpPr/>
          <p:nvPr/>
        </p:nvSpPr>
        <p:spPr>
          <a:xfrm>
            <a:off x="838199" y="2149546"/>
            <a:ext cx="6671553" cy="7298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p:cNvSpPr txBox="1"/>
          <p:nvPr/>
        </p:nvSpPr>
        <p:spPr>
          <a:xfrm>
            <a:off x="838200" y="2149545"/>
            <a:ext cx="2160000" cy="615553"/>
          </a:xfrm>
          <a:prstGeom prst="rect">
            <a:avLst/>
          </a:prstGeom>
          <a:noFill/>
        </p:spPr>
        <p:txBody>
          <a:bodyPr wrap="square" rtlCol="0">
            <a:spAutoFit/>
          </a:bodyPr>
          <a:lstStyle/>
          <a:p>
            <a:r>
              <a:rPr lang="de-AT" b="1" dirty="0" smtClean="0">
                <a:solidFill>
                  <a:schemeClr val="bg1">
                    <a:lumMod val="85000"/>
                  </a:schemeClr>
                </a:solidFill>
              </a:rPr>
              <a:t>Cross-</a:t>
            </a:r>
            <a:r>
              <a:rPr lang="de-AT" b="1" dirty="0" err="1" smtClean="0">
                <a:solidFill>
                  <a:schemeClr val="bg1">
                    <a:lumMod val="85000"/>
                  </a:schemeClr>
                </a:solidFill>
              </a:rPr>
              <a:t>sectoral</a:t>
            </a:r>
            <a:endParaRPr lang="de-AT" b="1" dirty="0" smtClean="0">
              <a:solidFill>
                <a:schemeClr val="bg1">
                  <a:lumMod val="85000"/>
                </a:schemeClr>
              </a:solidFill>
            </a:endParaRPr>
          </a:p>
          <a:p>
            <a:r>
              <a:rPr lang="de-AT" sz="1600" dirty="0" err="1" smtClean="0">
                <a:solidFill>
                  <a:schemeClr val="bg1">
                    <a:lumMod val="85000"/>
                  </a:schemeClr>
                </a:solidFill>
              </a:rPr>
              <a:t>Refugee</a:t>
            </a:r>
            <a:r>
              <a:rPr lang="de-AT" sz="1600" dirty="0" smtClean="0">
                <a:solidFill>
                  <a:schemeClr val="bg1">
                    <a:lumMod val="85000"/>
                  </a:schemeClr>
                </a:solidFill>
              </a:rPr>
              <a:t> Integration</a:t>
            </a:r>
          </a:p>
        </p:txBody>
      </p:sp>
      <p:sp>
        <p:nvSpPr>
          <p:cNvPr id="14" name="Inhaltsplatzhalter 8"/>
          <p:cNvSpPr txBox="1">
            <a:spLocks/>
          </p:cNvSpPr>
          <p:nvPr/>
        </p:nvSpPr>
        <p:spPr>
          <a:xfrm>
            <a:off x="7688672" y="2149545"/>
            <a:ext cx="4153711" cy="3789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To support cultural, audio-visual and cross-sectorial projects that aim to </a:t>
            </a:r>
            <a:r>
              <a:rPr lang="en-US" sz="1400" b="1" dirty="0"/>
              <a:t>facilitate the integration of refugees into European communities</a:t>
            </a:r>
            <a:r>
              <a:rPr lang="en-US" sz="1400" dirty="0"/>
              <a:t>  by fostering respect and understanding for diversity, democratic values and citizenship, intercultural dialogue , tolerance and respect for other cultures. </a:t>
            </a:r>
            <a:endParaRPr lang="en-US" sz="1400" dirty="0" smtClean="0"/>
          </a:p>
          <a:p>
            <a:r>
              <a:rPr lang="en-US" sz="1400" dirty="0" smtClean="0"/>
              <a:t>Project content:</a:t>
            </a:r>
          </a:p>
          <a:p>
            <a:pPr lvl="1"/>
            <a:r>
              <a:rPr lang="en-US" sz="1400" dirty="0" smtClean="0"/>
              <a:t>help </a:t>
            </a:r>
            <a:r>
              <a:rPr lang="en-US" sz="1400" dirty="0"/>
              <a:t>refugees and migrants </a:t>
            </a:r>
            <a:r>
              <a:rPr lang="en-US" sz="1400" dirty="0" smtClean="0"/>
              <a:t>socialize</a:t>
            </a:r>
            <a:endParaRPr lang="en-US" sz="1400" dirty="0"/>
          </a:p>
          <a:p>
            <a:pPr lvl="1"/>
            <a:r>
              <a:rPr lang="en-US" sz="1400" dirty="0" smtClean="0"/>
              <a:t>learning platforms</a:t>
            </a:r>
            <a:endParaRPr lang="en-US" sz="1400" dirty="0"/>
          </a:p>
          <a:p>
            <a:pPr lvl="1"/>
            <a:r>
              <a:rPr lang="en-US" sz="1400" dirty="0" smtClean="0"/>
              <a:t>give </a:t>
            </a:r>
            <a:r>
              <a:rPr lang="en-US" sz="1400" dirty="0"/>
              <a:t>EU citizens the opportunity to discover, learn from and understand </a:t>
            </a:r>
            <a:r>
              <a:rPr lang="en-US" sz="1400" dirty="0" smtClean="0"/>
              <a:t>refugees </a:t>
            </a:r>
            <a:r>
              <a:rPr lang="en-US" sz="1400" dirty="0"/>
              <a:t>and </a:t>
            </a:r>
            <a:r>
              <a:rPr lang="en-US" sz="1400" dirty="0" smtClean="0"/>
              <a:t>migrants</a:t>
            </a:r>
            <a:endParaRPr lang="en-US" sz="1400" dirty="0"/>
          </a:p>
          <a:p>
            <a:pPr lvl="1"/>
            <a:r>
              <a:rPr lang="en-US" sz="1400" dirty="0" smtClean="0"/>
              <a:t>support cultural works </a:t>
            </a:r>
            <a:r>
              <a:rPr lang="en-US" sz="1400" dirty="0"/>
              <a:t>across </a:t>
            </a:r>
            <a:r>
              <a:rPr lang="en-US" sz="1400" dirty="0" smtClean="0"/>
              <a:t>Europe</a:t>
            </a:r>
          </a:p>
          <a:p>
            <a:pPr lvl="1"/>
            <a:r>
              <a:rPr lang="en-US" sz="1400" dirty="0" smtClean="0"/>
              <a:t>collaboration </a:t>
            </a:r>
            <a:r>
              <a:rPr lang="en-US" sz="1400" dirty="0"/>
              <a:t>with </a:t>
            </a:r>
            <a:r>
              <a:rPr lang="en-US" sz="1400" dirty="0" err="1"/>
              <a:t>organisations</a:t>
            </a:r>
            <a:r>
              <a:rPr lang="en-US" sz="1400" dirty="0"/>
              <a:t> in other </a:t>
            </a:r>
            <a:r>
              <a:rPr lang="en-US" sz="1400" dirty="0" smtClean="0"/>
              <a:t>sectors</a:t>
            </a:r>
            <a:endParaRPr lang="de-AT" sz="1400" dirty="0"/>
          </a:p>
        </p:txBody>
      </p:sp>
    </p:spTree>
    <p:extLst>
      <p:ext uri="{BB962C8B-B14F-4D97-AF65-F5344CB8AC3E}">
        <p14:creationId xmlns:p14="http://schemas.microsoft.com/office/powerpoint/2010/main" val="19146732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Creative Europe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grpSp>
        <p:nvGrpSpPr>
          <p:cNvPr id="12" name="Gruppieren 11"/>
          <p:cNvGrpSpPr/>
          <p:nvPr/>
        </p:nvGrpSpPr>
        <p:grpSpPr>
          <a:xfrm>
            <a:off x="349829" y="4897857"/>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8" name="Textfeld 37"/>
          <p:cNvSpPr txBox="1"/>
          <p:nvPr/>
        </p:nvSpPr>
        <p:spPr>
          <a:xfrm>
            <a:off x="1235972" y="5108056"/>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sp>
        <p:nvSpPr>
          <p:cNvPr id="56" name="Ellipse 55"/>
          <p:cNvSpPr/>
          <p:nvPr/>
        </p:nvSpPr>
        <p:spPr>
          <a:xfrm>
            <a:off x="4339490" y="583643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96001" y="600465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
        <p:nvSpPr>
          <p:cNvPr id="37" name="Ellipse 36"/>
          <p:cNvSpPr/>
          <p:nvPr/>
        </p:nvSpPr>
        <p:spPr>
          <a:xfrm>
            <a:off x="4399242" y="3521415"/>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40" name="Ellipse 39"/>
          <p:cNvSpPr/>
          <p:nvPr/>
        </p:nvSpPr>
        <p:spPr>
          <a:xfrm>
            <a:off x="4399242" y="2670907"/>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200" dirty="0">
                <a:sym typeface="Webdings" panose="05030102010509060703" pitchFamily="18" charset="2"/>
              </a:rPr>
              <a:t></a:t>
            </a:r>
            <a:endParaRPr lang="de-AT" sz="7200" dirty="0"/>
          </a:p>
        </p:txBody>
      </p:sp>
      <p:sp>
        <p:nvSpPr>
          <p:cNvPr id="49" name="Textfeld 48"/>
          <p:cNvSpPr txBox="1"/>
          <p:nvPr/>
        </p:nvSpPr>
        <p:spPr>
          <a:xfrm>
            <a:off x="5182231" y="2812459"/>
            <a:ext cx="2581491" cy="369332"/>
          </a:xfrm>
          <a:prstGeom prst="rect">
            <a:avLst/>
          </a:prstGeom>
          <a:noFill/>
        </p:spPr>
        <p:txBody>
          <a:bodyPr wrap="square" rtlCol="0">
            <a:spAutoFit/>
          </a:bodyPr>
          <a:lstStyle/>
          <a:p>
            <a:r>
              <a:rPr lang="de-AT" dirty="0" smtClean="0"/>
              <a:t>Big </a:t>
            </a:r>
            <a:r>
              <a:rPr lang="de-AT" dirty="0" err="1" smtClean="0"/>
              <a:t>organisations</a:t>
            </a:r>
            <a:endParaRPr lang="de-AT" dirty="0"/>
          </a:p>
        </p:txBody>
      </p:sp>
      <p:sp>
        <p:nvSpPr>
          <p:cNvPr id="51" name="Textfeld 50"/>
          <p:cNvSpPr txBox="1"/>
          <p:nvPr/>
        </p:nvSpPr>
        <p:spPr>
          <a:xfrm>
            <a:off x="5182231" y="3697607"/>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52" name="Ellipse 51"/>
          <p:cNvSpPr/>
          <p:nvPr/>
        </p:nvSpPr>
        <p:spPr>
          <a:xfrm>
            <a:off x="8397307" y="2676469"/>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sp>
        <p:nvSpPr>
          <p:cNvPr id="53" name="Textfeld 52"/>
          <p:cNvSpPr txBox="1"/>
          <p:nvPr/>
        </p:nvSpPr>
        <p:spPr>
          <a:xfrm>
            <a:off x="9206077" y="2865671"/>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40801836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74216" y="1162049"/>
            <a:ext cx="11231274" cy="977730"/>
            <a:chOff x="174216" y="1162049"/>
            <a:chExt cx="11231274" cy="97773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16" y="1162050"/>
              <a:ext cx="2092083" cy="977729"/>
            </a:xfrm>
            <a:prstGeom prst="rect">
              <a:avLst/>
            </a:prstGeom>
          </p:spPr>
        </p:pic>
        <p:pic>
          <p:nvPicPr>
            <p:cNvPr id="30" name="Grafik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162049"/>
              <a:ext cx="2092083" cy="977729"/>
            </a:xfrm>
            <a:prstGeom prst="rect">
              <a:avLst/>
            </a:prstGeom>
          </p:spPr>
        </p:pic>
        <p:pic>
          <p:nvPicPr>
            <p:cNvPr id="37" name="Grafik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010" y="1162049"/>
              <a:ext cx="2092083" cy="977729"/>
            </a:xfrm>
            <a:prstGeom prst="rect">
              <a:avLst/>
            </a:prstGeom>
          </p:spPr>
        </p:pic>
        <p:pic>
          <p:nvPicPr>
            <p:cNvPr id="38" name="Grafik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3407" y="1162049"/>
              <a:ext cx="2092083" cy="977729"/>
            </a:xfrm>
            <a:prstGeom prst="rect">
              <a:avLst/>
            </a:prstGeom>
          </p:spPr>
        </p:pic>
      </p:grpSp>
      <p:grpSp>
        <p:nvGrpSpPr>
          <p:cNvPr id="6" name="Gruppieren 5"/>
          <p:cNvGrpSpPr/>
          <p:nvPr/>
        </p:nvGrpSpPr>
        <p:grpSpPr>
          <a:xfrm>
            <a:off x="-38100" y="2202941"/>
            <a:ext cx="12966788" cy="977730"/>
            <a:chOff x="-38100" y="2202941"/>
            <a:chExt cx="12966788" cy="977730"/>
          </a:xfrm>
        </p:grpSpPr>
        <p:grpSp>
          <p:nvGrpSpPr>
            <p:cNvPr id="43" name="Gruppieren 42"/>
            <p:cNvGrpSpPr/>
            <p:nvPr/>
          </p:nvGrpSpPr>
          <p:grpSpPr>
            <a:xfrm>
              <a:off x="1697414" y="2202941"/>
              <a:ext cx="11231274" cy="977730"/>
              <a:chOff x="174216" y="1162049"/>
              <a:chExt cx="11231274" cy="977730"/>
            </a:xfrm>
          </p:grpSpPr>
          <p:pic>
            <p:nvPicPr>
              <p:cNvPr id="44" name="Grafik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16" y="1162050"/>
                <a:ext cx="2092083" cy="977729"/>
              </a:xfrm>
              <a:prstGeom prst="rect">
                <a:avLst/>
              </a:prstGeom>
            </p:spPr>
          </p:pic>
          <p:pic>
            <p:nvPicPr>
              <p:cNvPr id="45" name="Grafik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162049"/>
                <a:ext cx="2092083" cy="977729"/>
              </a:xfrm>
              <a:prstGeom prst="rect">
                <a:avLst/>
              </a:prstGeom>
            </p:spPr>
          </p:pic>
          <p:pic>
            <p:nvPicPr>
              <p:cNvPr id="46" name="Grafik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010" y="1162049"/>
                <a:ext cx="2092083" cy="977729"/>
              </a:xfrm>
              <a:prstGeom prst="rect">
                <a:avLst/>
              </a:prstGeom>
            </p:spPr>
          </p:pic>
          <p:pic>
            <p:nvPicPr>
              <p:cNvPr id="47" name="Grafik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3407" y="1162049"/>
                <a:ext cx="2092083" cy="977729"/>
              </a:xfrm>
              <a:prstGeom prst="rect">
                <a:avLst/>
              </a:prstGeom>
            </p:spPr>
          </p:pic>
        </p:grpSp>
        <p:pic>
          <p:nvPicPr>
            <p:cNvPr id="48" name="Grafik 47"/>
            <p:cNvPicPr>
              <a:picLocks noChangeAspect="1"/>
            </p:cNvPicPr>
            <p:nvPr/>
          </p:nvPicPr>
          <p:blipFill rotWithShape="1">
            <a:blip r:embed="rId2" cstate="print">
              <a:extLst>
                <a:ext uri="{28A0092B-C50C-407E-A947-70E740481C1C}">
                  <a14:useLocalDpi xmlns:a14="http://schemas.microsoft.com/office/drawing/2010/main" val="0"/>
                </a:ext>
              </a:extLst>
            </a:blip>
            <a:srcRect l="62659"/>
            <a:stretch/>
          </p:blipFill>
          <p:spPr>
            <a:xfrm>
              <a:off x="-38100" y="2202941"/>
              <a:ext cx="781200" cy="977729"/>
            </a:xfrm>
            <a:prstGeom prst="rect">
              <a:avLst/>
            </a:prstGeom>
          </p:spPr>
        </p:pic>
      </p:grpSp>
      <p:grpSp>
        <p:nvGrpSpPr>
          <p:cNvPr id="49" name="Gruppieren 48"/>
          <p:cNvGrpSpPr/>
          <p:nvPr/>
        </p:nvGrpSpPr>
        <p:grpSpPr>
          <a:xfrm>
            <a:off x="174216" y="3243832"/>
            <a:ext cx="11231274" cy="977730"/>
            <a:chOff x="174216" y="1162049"/>
            <a:chExt cx="11231274" cy="977730"/>
          </a:xfrm>
        </p:grpSpPr>
        <p:pic>
          <p:nvPicPr>
            <p:cNvPr id="50" name="Grafik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16" y="1162050"/>
              <a:ext cx="2092083" cy="977729"/>
            </a:xfrm>
            <a:prstGeom prst="rect">
              <a:avLst/>
            </a:prstGeom>
          </p:spPr>
        </p:pic>
        <p:pic>
          <p:nvPicPr>
            <p:cNvPr id="51" name="Grafik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162049"/>
              <a:ext cx="2092083" cy="977729"/>
            </a:xfrm>
            <a:prstGeom prst="rect">
              <a:avLst/>
            </a:prstGeom>
          </p:spPr>
        </p:pic>
        <p:pic>
          <p:nvPicPr>
            <p:cNvPr id="52" name="Grafik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010" y="1162049"/>
              <a:ext cx="2092083" cy="977729"/>
            </a:xfrm>
            <a:prstGeom prst="rect">
              <a:avLst/>
            </a:prstGeom>
          </p:spPr>
        </p:pic>
        <p:pic>
          <p:nvPicPr>
            <p:cNvPr id="53" name="Grafik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3407" y="1162049"/>
              <a:ext cx="2092083" cy="977729"/>
            </a:xfrm>
            <a:prstGeom prst="rect">
              <a:avLst/>
            </a:prstGeom>
          </p:spPr>
        </p:pic>
      </p:grpSp>
      <p:grpSp>
        <p:nvGrpSpPr>
          <p:cNvPr id="54" name="Gruppieren 53"/>
          <p:cNvGrpSpPr/>
          <p:nvPr/>
        </p:nvGrpSpPr>
        <p:grpSpPr>
          <a:xfrm>
            <a:off x="-38100" y="4284722"/>
            <a:ext cx="12966788" cy="977730"/>
            <a:chOff x="-38100" y="2202941"/>
            <a:chExt cx="12966788" cy="977730"/>
          </a:xfrm>
        </p:grpSpPr>
        <p:grpSp>
          <p:nvGrpSpPr>
            <p:cNvPr id="55" name="Gruppieren 54"/>
            <p:cNvGrpSpPr/>
            <p:nvPr/>
          </p:nvGrpSpPr>
          <p:grpSpPr>
            <a:xfrm>
              <a:off x="1697414" y="2202941"/>
              <a:ext cx="11231274" cy="977730"/>
              <a:chOff x="174216" y="1162049"/>
              <a:chExt cx="11231274" cy="977730"/>
            </a:xfrm>
          </p:grpSpPr>
          <p:pic>
            <p:nvPicPr>
              <p:cNvPr id="57" name="Grafik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16" y="1162050"/>
                <a:ext cx="2092083" cy="977729"/>
              </a:xfrm>
              <a:prstGeom prst="rect">
                <a:avLst/>
              </a:prstGeom>
            </p:spPr>
          </p:pic>
          <p:pic>
            <p:nvPicPr>
              <p:cNvPr id="58" name="Grafik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613" y="1162049"/>
                <a:ext cx="2092083" cy="977729"/>
              </a:xfrm>
              <a:prstGeom prst="rect">
                <a:avLst/>
              </a:prstGeom>
            </p:spPr>
          </p:pic>
          <p:pic>
            <p:nvPicPr>
              <p:cNvPr id="71" name="Grafik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010" y="1162049"/>
                <a:ext cx="2092083" cy="977729"/>
              </a:xfrm>
              <a:prstGeom prst="rect">
                <a:avLst/>
              </a:prstGeom>
            </p:spPr>
          </p:pic>
          <p:pic>
            <p:nvPicPr>
              <p:cNvPr id="72" name="Grafik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3407" y="1162049"/>
                <a:ext cx="2092083" cy="977729"/>
              </a:xfrm>
              <a:prstGeom prst="rect">
                <a:avLst/>
              </a:prstGeom>
            </p:spPr>
          </p:pic>
        </p:grpSp>
        <p:pic>
          <p:nvPicPr>
            <p:cNvPr id="56" name="Grafik 55"/>
            <p:cNvPicPr>
              <a:picLocks noChangeAspect="1"/>
            </p:cNvPicPr>
            <p:nvPr/>
          </p:nvPicPr>
          <p:blipFill rotWithShape="1">
            <a:blip r:embed="rId2" cstate="print">
              <a:extLst>
                <a:ext uri="{28A0092B-C50C-407E-A947-70E740481C1C}">
                  <a14:useLocalDpi xmlns:a14="http://schemas.microsoft.com/office/drawing/2010/main" val="0"/>
                </a:ext>
              </a:extLst>
            </a:blip>
            <a:srcRect l="62659"/>
            <a:stretch/>
          </p:blipFill>
          <p:spPr>
            <a:xfrm>
              <a:off x="-38100" y="2202941"/>
              <a:ext cx="781200" cy="977729"/>
            </a:xfrm>
            <a:prstGeom prst="rect">
              <a:avLst/>
            </a:prstGeom>
          </p:spPr>
        </p:pic>
      </p:grpSp>
    </p:spTree>
    <p:extLst>
      <p:ext uri="{BB962C8B-B14F-4D97-AF65-F5344CB8AC3E}">
        <p14:creationId xmlns:p14="http://schemas.microsoft.com/office/powerpoint/2010/main" val="1890191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4"/>
          <p:cNvPicPr>
            <a:picLocks noChangeAspect="1"/>
          </p:cNvPicPr>
          <p:nvPr/>
        </p:nvPicPr>
        <p:blipFill rotWithShape="1">
          <a:blip r:embed="rId3"/>
          <a:srcRect l="5113" r="5901" b="8594"/>
          <a:stretch/>
        </p:blipFill>
        <p:spPr>
          <a:xfrm>
            <a:off x="2565400" y="1779558"/>
            <a:ext cx="7239000" cy="5091142"/>
          </a:xfrm>
          <a:prstGeom prst="rect">
            <a:avLst/>
          </a:prstGeom>
        </p:spPr>
      </p:pic>
      <p:sp>
        <p:nvSpPr>
          <p:cNvPr id="7" name="Textfeld 4"/>
          <p:cNvSpPr txBox="1"/>
          <p:nvPr/>
        </p:nvSpPr>
        <p:spPr>
          <a:xfrm>
            <a:off x="625264" y="6611779"/>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European </a:t>
            </a:r>
            <a:r>
              <a:rPr lang="de-AT" sz="1000" dirty="0" err="1" smtClean="0"/>
              <a:t>Commission</a:t>
            </a:r>
            <a:endParaRPr lang="de-AT" sz="1000" dirty="0"/>
          </a:p>
        </p:txBody>
      </p:sp>
      <p:sp>
        <p:nvSpPr>
          <p:cNvPr id="8" name="Rechteck 7"/>
          <p:cNvSpPr/>
          <p:nvPr/>
        </p:nvSpPr>
        <p:spPr>
          <a:xfrm>
            <a:off x="4965700" y="1915412"/>
            <a:ext cx="2514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2"/>
          <p:cNvSpPr>
            <a:spLocks noGrp="1"/>
          </p:cNvSpPr>
          <p:nvPr>
            <p:ph type="title"/>
          </p:nvPr>
        </p:nvSpPr>
        <p:spPr/>
        <p:txBody>
          <a:bodyPr/>
          <a:lstStyle/>
          <a:p>
            <a:r>
              <a:rPr lang="de-AT" dirty="0" err="1"/>
              <a:t>Horizon</a:t>
            </a:r>
            <a:r>
              <a:rPr lang="de-AT" dirty="0"/>
              <a:t> 2020 - </a:t>
            </a:r>
            <a:r>
              <a:rPr lang="de-AT" dirty="0" err="1" smtClean="0"/>
              <a:t>Overview</a:t>
            </a:r>
            <a:endParaRPr lang="de-AT" dirty="0"/>
          </a:p>
        </p:txBody>
      </p:sp>
    </p:spTree>
    <p:extLst>
      <p:ext uri="{BB962C8B-B14F-4D97-AF65-F5344CB8AC3E}">
        <p14:creationId xmlns:p14="http://schemas.microsoft.com/office/powerpoint/2010/main" val="29830260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4965700" y="1915412"/>
            <a:ext cx="2514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2"/>
          <p:cNvSpPr>
            <a:spLocks noGrp="1"/>
          </p:cNvSpPr>
          <p:nvPr>
            <p:ph type="title"/>
          </p:nvPr>
        </p:nvSpPr>
        <p:spPr/>
        <p:txBody>
          <a:bodyPr/>
          <a:lstStyle/>
          <a:p>
            <a:r>
              <a:rPr lang="de-AT" dirty="0" err="1"/>
              <a:t>Horizon</a:t>
            </a:r>
            <a:r>
              <a:rPr lang="de-AT" dirty="0"/>
              <a:t> 2020 - </a:t>
            </a:r>
            <a:r>
              <a:rPr lang="de-AT" dirty="0" err="1" smtClean="0"/>
              <a:t>Overview</a:t>
            </a:r>
            <a:endParaRPr lang="de-AT" dirty="0"/>
          </a:p>
        </p:txBody>
      </p:sp>
      <p:sp>
        <p:nvSpPr>
          <p:cNvPr id="9" name="Rechteck 8"/>
          <p:cNvSpPr/>
          <p:nvPr/>
        </p:nvSpPr>
        <p:spPr>
          <a:xfrm>
            <a:off x="952500" y="3079808"/>
            <a:ext cx="2160000" cy="216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944587" y="4872580"/>
            <a:ext cx="2155549" cy="338554"/>
          </a:xfrm>
          <a:prstGeom prst="rect">
            <a:avLst/>
          </a:prstGeom>
          <a:noFill/>
        </p:spPr>
        <p:txBody>
          <a:bodyPr wrap="square" rtlCol="0">
            <a:spAutoFit/>
          </a:bodyPr>
          <a:lstStyle/>
          <a:p>
            <a:r>
              <a:rPr lang="de-AT" sz="1600" b="1" dirty="0" err="1" smtClean="0">
                <a:solidFill>
                  <a:schemeClr val="tx2">
                    <a:lumMod val="50000"/>
                  </a:schemeClr>
                </a:solidFill>
                <a:latin typeface="+mj-lt"/>
              </a:rPr>
              <a:t>Characteristics</a:t>
            </a:r>
            <a:endParaRPr lang="de-AT" sz="1600" b="1" dirty="0" smtClean="0">
              <a:solidFill>
                <a:schemeClr val="tx2">
                  <a:lumMod val="50000"/>
                </a:schemeClr>
              </a:solidFill>
              <a:latin typeface="+mj-lt"/>
            </a:endParaRPr>
          </a:p>
        </p:txBody>
      </p:sp>
      <p:sp>
        <p:nvSpPr>
          <p:cNvPr id="11" name="Rechteck 10"/>
          <p:cNvSpPr/>
          <p:nvPr/>
        </p:nvSpPr>
        <p:spPr>
          <a:xfrm>
            <a:off x="3699600" y="3114674"/>
            <a:ext cx="2160000" cy="21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3660614" y="4885280"/>
            <a:ext cx="2149414" cy="338554"/>
          </a:xfrm>
          <a:prstGeom prst="rect">
            <a:avLst/>
          </a:prstGeom>
          <a:noFill/>
        </p:spPr>
        <p:txBody>
          <a:bodyPr wrap="square" rtlCol="0">
            <a:spAutoFit/>
          </a:bodyPr>
          <a:lstStyle/>
          <a:p>
            <a:r>
              <a:rPr lang="de-AT" sz="1600" b="1" dirty="0" err="1" smtClean="0">
                <a:solidFill>
                  <a:srgbClr val="C00000"/>
                </a:solidFill>
                <a:latin typeface="+mj-lt"/>
              </a:rPr>
              <a:t>Types</a:t>
            </a:r>
            <a:r>
              <a:rPr lang="de-AT" sz="1600" b="1" dirty="0" smtClean="0">
                <a:solidFill>
                  <a:srgbClr val="C00000"/>
                </a:solidFill>
                <a:latin typeface="+mj-lt"/>
              </a:rPr>
              <a:t> </a:t>
            </a:r>
            <a:r>
              <a:rPr lang="de-AT" sz="1600" b="1" dirty="0" err="1" smtClean="0">
                <a:solidFill>
                  <a:srgbClr val="C00000"/>
                </a:solidFill>
                <a:latin typeface="+mj-lt"/>
              </a:rPr>
              <a:t>of</a:t>
            </a:r>
            <a:r>
              <a:rPr lang="de-AT" sz="1600" b="1" dirty="0" smtClean="0">
                <a:solidFill>
                  <a:srgbClr val="C00000"/>
                </a:solidFill>
                <a:latin typeface="+mj-lt"/>
              </a:rPr>
              <a:t> Action</a:t>
            </a:r>
            <a:endParaRPr lang="en-US" sz="1600" dirty="0">
              <a:solidFill>
                <a:srgbClr val="C00000"/>
              </a:solidFill>
              <a:latin typeface="+mj-lt"/>
            </a:endParaRPr>
          </a:p>
        </p:txBody>
      </p:sp>
      <p:sp>
        <p:nvSpPr>
          <p:cNvPr id="13" name="Rechteck 12"/>
          <p:cNvSpPr/>
          <p:nvPr/>
        </p:nvSpPr>
        <p:spPr>
          <a:xfrm>
            <a:off x="6446700" y="3114674"/>
            <a:ext cx="2160000" cy="2160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Textfeld 13"/>
          <p:cNvSpPr txBox="1"/>
          <p:nvPr/>
        </p:nvSpPr>
        <p:spPr>
          <a:xfrm>
            <a:off x="6431267" y="4901254"/>
            <a:ext cx="2098065" cy="338554"/>
          </a:xfrm>
          <a:prstGeom prst="rect">
            <a:avLst/>
          </a:prstGeom>
          <a:noFill/>
        </p:spPr>
        <p:txBody>
          <a:bodyPr wrap="square" rtlCol="0">
            <a:spAutoFit/>
          </a:bodyPr>
          <a:lstStyle/>
          <a:p>
            <a:r>
              <a:rPr lang="de-AT" sz="1600" b="1" dirty="0" err="1" smtClean="0">
                <a:solidFill>
                  <a:schemeClr val="accent4"/>
                </a:solidFill>
                <a:latin typeface="+mj-lt"/>
              </a:rPr>
              <a:t>Funding</a:t>
            </a:r>
            <a:r>
              <a:rPr lang="de-AT" sz="1600" b="1" dirty="0" smtClean="0">
                <a:solidFill>
                  <a:schemeClr val="accent4"/>
                </a:solidFill>
                <a:latin typeface="+mj-lt"/>
              </a:rPr>
              <a:t> Rates</a:t>
            </a:r>
          </a:p>
        </p:txBody>
      </p:sp>
      <p:sp>
        <p:nvSpPr>
          <p:cNvPr id="15" name="Rechteck 14"/>
          <p:cNvSpPr/>
          <p:nvPr/>
        </p:nvSpPr>
        <p:spPr>
          <a:xfrm>
            <a:off x="9193800" y="3114674"/>
            <a:ext cx="2160000" cy="2160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Textfeld 15"/>
          <p:cNvSpPr txBox="1"/>
          <p:nvPr/>
        </p:nvSpPr>
        <p:spPr>
          <a:xfrm>
            <a:off x="9193800" y="4872580"/>
            <a:ext cx="2313285" cy="338554"/>
          </a:xfrm>
          <a:prstGeom prst="rect">
            <a:avLst/>
          </a:prstGeom>
          <a:noFill/>
        </p:spPr>
        <p:txBody>
          <a:bodyPr wrap="square" rtlCol="0">
            <a:spAutoFit/>
          </a:bodyPr>
          <a:lstStyle/>
          <a:p>
            <a:r>
              <a:rPr lang="de-AT" sz="1600" b="1" dirty="0" err="1" smtClean="0">
                <a:solidFill>
                  <a:schemeClr val="accent3">
                    <a:lumMod val="60000"/>
                    <a:lumOff val="40000"/>
                  </a:schemeClr>
                </a:solidFill>
                <a:latin typeface="+mj-lt"/>
              </a:rPr>
              <a:t>Funding</a:t>
            </a:r>
            <a:r>
              <a:rPr lang="de-AT" sz="1600" b="1" dirty="0" smtClean="0">
                <a:solidFill>
                  <a:schemeClr val="accent3">
                    <a:lumMod val="60000"/>
                    <a:lumOff val="40000"/>
                  </a:schemeClr>
                </a:solidFill>
                <a:latin typeface="+mj-lt"/>
              </a:rPr>
              <a:t> &amp; Tenders</a:t>
            </a:r>
            <a:endParaRPr lang="de-AT" sz="1600" dirty="0">
              <a:solidFill>
                <a:schemeClr val="accent3">
                  <a:lumMod val="60000"/>
                  <a:lumOff val="40000"/>
                </a:schemeClr>
              </a:solidFill>
              <a:latin typeface="+mj-lt"/>
            </a:endParaRPr>
          </a:p>
        </p:txBody>
      </p:sp>
    </p:spTree>
    <p:extLst>
      <p:ext uri="{BB962C8B-B14F-4D97-AF65-F5344CB8AC3E}">
        <p14:creationId xmlns:p14="http://schemas.microsoft.com/office/powerpoint/2010/main" val="27502738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Horizon</a:t>
            </a:r>
            <a:r>
              <a:rPr lang="de-AT" dirty="0" smtClean="0"/>
              <a:t> 2020</a:t>
            </a:r>
            <a:endParaRPr lang="de-AT" dirty="0"/>
          </a:p>
        </p:txBody>
      </p:sp>
      <p:sp>
        <p:nvSpPr>
          <p:cNvPr id="18" name="Rechteck 17"/>
          <p:cNvSpPr/>
          <p:nvPr/>
        </p:nvSpPr>
        <p:spPr>
          <a:xfrm>
            <a:off x="5227244" y="1587679"/>
            <a:ext cx="5040000" cy="504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p:cNvSpPr/>
          <p:nvPr/>
        </p:nvSpPr>
        <p:spPr>
          <a:xfrm>
            <a:off x="5413102" y="5013885"/>
            <a:ext cx="4683398" cy="144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p:cNvSpPr/>
          <p:nvPr/>
        </p:nvSpPr>
        <p:spPr>
          <a:xfrm>
            <a:off x="5413102" y="3387679"/>
            <a:ext cx="4683398" cy="144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 name="Textfeld 33"/>
          <p:cNvSpPr txBox="1"/>
          <p:nvPr/>
        </p:nvSpPr>
        <p:spPr>
          <a:xfrm>
            <a:off x="5413102" y="3456786"/>
            <a:ext cx="2419080" cy="1200329"/>
          </a:xfrm>
          <a:prstGeom prst="rect">
            <a:avLst/>
          </a:prstGeom>
          <a:noFill/>
        </p:spPr>
        <p:txBody>
          <a:bodyPr wrap="square" rtlCol="0">
            <a:spAutoFit/>
          </a:bodyPr>
          <a:lstStyle/>
          <a:p>
            <a:r>
              <a:rPr lang="en-US" sz="1200" b="1" dirty="0" smtClean="0">
                <a:solidFill>
                  <a:schemeClr val="bg2"/>
                </a:solidFill>
              </a:rPr>
              <a:t>Call</a:t>
            </a:r>
          </a:p>
          <a:p>
            <a:pPr marL="171450" indent="-171450">
              <a:buFont typeface="Wingdings" panose="05000000000000000000" pitchFamily="2" charset="2"/>
              <a:buChar char="§"/>
            </a:pPr>
            <a:r>
              <a:rPr lang="en-US" sz="1200" dirty="0">
                <a:solidFill>
                  <a:schemeClr val="bg2"/>
                </a:solidFill>
              </a:rPr>
              <a:t>Challenge-based</a:t>
            </a:r>
          </a:p>
          <a:p>
            <a:pPr marL="171450" indent="-171450">
              <a:buFont typeface="Wingdings" panose="05000000000000000000" pitchFamily="2" charset="2"/>
              <a:buChar char="§"/>
            </a:pPr>
            <a:r>
              <a:rPr lang="en-US" sz="1200" dirty="0">
                <a:solidFill>
                  <a:schemeClr val="bg2"/>
                </a:solidFill>
              </a:rPr>
              <a:t>Open to innovative proposals</a:t>
            </a:r>
          </a:p>
          <a:p>
            <a:pPr marL="171450" indent="-171450">
              <a:buFont typeface="Wingdings" panose="05000000000000000000" pitchFamily="2" charset="2"/>
              <a:buChar char="§"/>
            </a:pPr>
            <a:r>
              <a:rPr lang="en-US" sz="1200" dirty="0">
                <a:solidFill>
                  <a:schemeClr val="bg2"/>
                </a:solidFill>
              </a:rPr>
              <a:t>Less </a:t>
            </a:r>
            <a:r>
              <a:rPr lang="en-US" sz="1200" dirty="0" smtClean="0">
                <a:solidFill>
                  <a:schemeClr val="bg2"/>
                </a:solidFill>
              </a:rPr>
              <a:t>prescriptive </a:t>
            </a:r>
          </a:p>
          <a:p>
            <a:pPr marL="171450" indent="-171450">
              <a:buFont typeface="Wingdings" panose="05000000000000000000" pitchFamily="2" charset="2"/>
              <a:buChar char="§"/>
            </a:pPr>
            <a:r>
              <a:rPr lang="en-US" sz="1200" dirty="0" smtClean="0">
                <a:solidFill>
                  <a:schemeClr val="bg2"/>
                </a:solidFill>
              </a:rPr>
              <a:t>Descriptions </a:t>
            </a:r>
            <a:r>
              <a:rPr lang="en-US" sz="1200" dirty="0">
                <a:solidFill>
                  <a:schemeClr val="bg2"/>
                </a:solidFill>
              </a:rPr>
              <a:t>allow to propose innovative solutions</a:t>
            </a:r>
          </a:p>
        </p:txBody>
      </p:sp>
      <p:sp>
        <p:nvSpPr>
          <p:cNvPr id="37" name="Textfeld 36"/>
          <p:cNvSpPr txBox="1"/>
          <p:nvPr/>
        </p:nvSpPr>
        <p:spPr>
          <a:xfrm>
            <a:off x="5344776" y="5112923"/>
            <a:ext cx="4243724" cy="1015663"/>
          </a:xfrm>
          <a:prstGeom prst="rect">
            <a:avLst/>
          </a:prstGeom>
          <a:noFill/>
        </p:spPr>
        <p:txBody>
          <a:bodyPr wrap="square" rtlCol="0">
            <a:spAutoFit/>
          </a:bodyPr>
          <a:lstStyle/>
          <a:p>
            <a:r>
              <a:rPr lang="en-US" sz="1200" b="1" dirty="0" smtClean="0">
                <a:solidFill>
                  <a:schemeClr val="accent1">
                    <a:lumMod val="60000"/>
                    <a:lumOff val="40000"/>
                  </a:schemeClr>
                </a:solidFill>
              </a:rPr>
              <a:t>Proposal</a:t>
            </a:r>
          </a:p>
          <a:p>
            <a:r>
              <a:rPr lang="en-US" sz="1200" dirty="0">
                <a:solidFill>
                  <a:schemeClr val="accent1">
                    <a:lumMod val="60000"/>
                    <a:lumOff val="40000"/>
                  </a:schemeClr>
                </a:solidFill>
              </a:rPr>
              <a:t>bring together different disciplines, sectors &amp; actors to tackle</a:t>
            </a:r>
            <a:br>
              <a:rPr lang="en-US" sz="1200" dirty="0">
                <a:solidFill>
                  <a:schemeClr val="accent1">
                    <a:lumMod val="60000"/>
                    <a:lumOff val="40000"/>
                  </a:schemeClr>
                </a:solidFill>
              </a:rPr>
            </a:br>
            <a:r>
              <a:rPr lang="en-US" sz="1200" dirty="0">
                <a:solidFill>
                  <a:schemeClr val="accent1">
                    <a:lumMod val="60000"/>
                    <a:lumOff val="40000"/>
                  </a:schemeClr>
                </a:solidFill>
              </a:rPr>
              <a:t>specific challenges</a:t>
            </a:r>
            <a:br>
              <a:rPr lang="en-US" sz="1200" dirty="0">
                <a:solidFill>
                  <a:schemeClr val="accent1">
                    <a:lumMod val="60000"/>
                    <a:lumOff val="40000"/>
                  </a:schemeClr>
                </a:solidFill>
              </a:rPr>
            </a:br>
            <a:r>
              <a:rPr lang="en-US" sz="1200" dirty="0">
                <a:solidFill>
                  <a:schemeClr val="accent1">
                    <a:lumMod val="60000"/>
                    <a:lumOff val="40000"/>
                  </a:schemeClr>
                </a:solidFill>
              </a:rPr>
              <a:t>e.g. scientists, industry, SMEs, end-users ... </a:t>
            </a:r>
          </a:p>
          <a:p>
            <a:endParaRPr lang="en-US" sz="1200" b="1" dirty="0" smtClean="0">
              <a:solidFill>
                <a:srgbClr val="FFCC00"/>
              </a:solidFill>
            </a:endParaRPr>
          </a:p>
        </p:txBody>
      </p:sp>
      <p:sp>
        <p:nvSpPr>
          <p:cNvPr id="17" name="Textfeld 16"/>
          <p:cNvSpPr txBox="1"/>
          <p:nvPr/>
        </p:nvSpPr>
        <p:spPr>
          <a:xfrm>
            <a:off x="5344776" y="2724977"/>
            <a:ext cx="1906924" cy="369332"/>
          </a:xfrm>
          <a:prstGeom prst="rect">
            <a:avLst/>
          </a:prstGeom>
          <a:noFill/>
        </p:spPr>
        <p:txBody>
          <a:bodyPr wrap="square" rtlCol="0">
            <a:spAutoFit/>
          </a:bodyPr>
          <a:lstStyle/>
          <a:p>
            <a:r>
              <a:rPr lang="de-AT" dirty="0" err="1" smtClean="0">
                <a:solidFill>
                  <a:schemeClr val="tx2">
                    <a:lumMod val="75000"/>
                  </a:schemeClr>
                </a:solidFill>
              </a:rPr>
              <a:t>Characteristics</a:t>
            </a:r>
            <a:endParaRPr lang="de-AT" dirty="0">
              <a:solidFill>
                <a:schemeClr val="tx2">
                  <a:lumMod val="75000"/>
                </a:schemeClr>
              </a:solidFill>
            </a:endParaRPr>
          </a:p>
        </p:txBody>
      </p:sp>
      <p:sp>
        <p:nvSpPr>
          <p:cNvPr id="19" name="Textfeld 18"/>
          <p:cNvSpPr txBox="1"/>
          <p:nvPr/>
        </p:nvSpPr>
        <p:spPr>
          <a:xfrm>
            <a:off x="7677420" y="3641452"/>
            <a:ext cx="2419080" cy="1015663"/>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chemeClr val="bg2"/>
                </a:solidFill>
              </a:rPr>
              <a:t>Emphasis on impact </a:t>
            </a:r>
            <a:endParaRPr lang="en-US" sz="1200" dirty="0" smtClean="0">
              <a:solidFill>
                <a:schemeClr val="bg2"/>
              </a:solidFill>
            </a:endParaRPr>
          </a:p>
          <a:p>
            <a:pPr marL="171450" indent="-171450">
              <a:buFont typeface="Wingdings" panose="05000000000000000000" pitchFamily="2" charset="2"/>
              <a:buChar char="§"/>
            </a:pPr>
            <a:r>
              <a:rPr lang="en-US" sz="1200" dirty="0" smtClean="0">
                <a:solidFill>
                  <a:schemeClr val="bg2"/>
                </a:solidFill>
              </a:rPr>
              <a:t>Emphasis </a:t>
            </a:r>
            <a:r>
              <a:rPr lang="en-US" sz="1200" dirty="0">
                <a:solidFill>
                  <a:schemeClr val="bg2"/>
                </a:solidFill>
              </a:rPr>
              <a:t>on innovation</a:t>
            </a:r>
          </a:p>
          <a:p>
            <a:pPr marL="171450" indent="-171450">
              <a:buFont typeface="Wingdings" panose="05000000000000000000" pitchFamily="2" charset="2"/>
              <a:buChar char="§"/>
            </a:pPr>
            <a:r>
              <a:rPr lang="en-US" sz="1200" dirty="0">
                <a:solidFill>
                  <a:schemeClr val="bg2"/>
                </a:solidFill>
              </a:rPr>
              <a:t>Emphasis on excellence</a:t>
            </a:r>
          </a:p>
          <a:p>
            <a:pPr marL="171450" indent="-171450">
              <a:buFont typeface="Wingdings" panose="05000000000000000000" pitchFamily="2" charset="2"/>
              <a:buChar char="§"/>
            </a:pPr>
            <a:r>
              <a:rPr lang="en-US" sz="1200" dirty="0">
                <a:solidFill>
                  <a:schemeClr val="bg2"/>
                </a:solidFill>
              </a:rPr>
              <a:t>Support all stages in the research and </a:t>
            </a:r>
            <a:r>
              <a:rPr lang="en-US" sz="1200" dirty="0" smtClean="0">
                <a:solidFill>
                  <a:schemeClr val="bg2"/>
                </a:solidFill>
              </a:rPr>
              <a:t>innovation</a:t>
            </a:r>
            <a:endParaRPr lang="en-US" sz="1200" dirty="0">
              <a:solidFill>
                <a:schemeClr val="bg2"/>
              </a:solidFill>
            </a:endParaRPr>
          </a:p>
        </p:txBody>
      </p:sp>
    </p:spTree>
    <p:extLst>
      <p:ext uri="{BB962C8B-B14F-4D97-AF65-F5344CB8AC3E}">
        <p14:creationId xmlns:p14="http://schemas.microsoft.com/office/powerpoint/2010/main" val="27384992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Horizon</a:t>
            </a:r>
            <a:r>
              <a:rPr lang="de-AT" dirty="0" smtClean="0"/>
              <a:t> 2020</a:t>
            </a:r>
            <a:endParaRPr lang="de-AT" dirty="0"/>
          </a:p>
        </p:txBody>
      </p:sp>
      <p:sp>
        <p:nvSpPr>
          <p:cNvPr id="18" name="Rechteck 17"/>
          <p:cNvSpPr/>
          <p:nvPr/>
        </p:nvSpPr>
        <p:spPr>
          <a:xfrm>
            <a:off x="5227244" y="1587679"/>
            <a:ext cx="5040000" cy="504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5344776" y="2724977"/>
            <a:ext cx="1906924" cy="369332"/>
          </a:xfrm>
          <a:prstGeom prst="rect">
            <a:avLst/>
          </a:prstGeom>
          <a:noFill/>
        </p:spPr>
        <p:txBody>
          <a:bodyPr wrap="square" rtlCol="0">
            <a:spAutoFit/>
          </a:bodyPr>
          <a:lstStyle/>
          <a:p>
            <a:r>
              <a:rPr lang="de-AT" dirty="0" err="1" smtClean="0">
                <a:solidFill>
                  <a:srgbClr val="C00000"/>
                </a:solidFill>
              </a:rPr>
              <a:t>Types</a:t>
            </a:r>
            <a:r>
              <a:rPr lang="de-AT" dirty="0" smtClean="0">
                <a:solidFill>
                  <a:srgbClr val="C00000"/>
                </a:solidFill>
              </a:rPr>
              <a:t> </a:t>
            </a:r>
            <a:r>
              <a:rPr lang="de-AT" dirty="0" err="1" smtClean="0">
                <a:solidFill>
                  <a:srgbClr val="C00000"/>
                </a:solidFill>
              </a:rPr>
              <a:t>of</a:t>
            </a:r>
            <a:r>
              <a:rPr lang="de-AT" dirty="0" smtClean="0">
                <a:solidFill>
                  <a:srgbClr val="C00000"/>
                </a:solidFill>
              </a:rPr>
              <a:t> Action</a:t>
            </a:r>
            <a:endParaRPr lang="de-AT" dirty="0">
              <a:solidFill>
                <a:srgbClr val="C00000"/>
              </a:solidFill>
            </a:endParaRPr>
          </a:p>
        </p:txBody>
      </p:sp>
      <p:sp>
        <p:nvSpPr>
          <p:cNvPr id="11" name="Textfeld 4"/>
          <p:cNvSpPr txBox="1"/>
          <p:nvPr/>
        </p:nvSpPr>
        <p:spPr>
          <a:xfrm rot="16200000">
            <a:off x="8844125" y="5764858"/>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European </a:t>
            </a:r>
            <a:r>
              <a:rPr lang="de-AT" sz="1000" dirty="0" err="1" smtClean="0"/>
              <a:t>Commission</a:t>
            </a:r>
            <a:endParaRPr lang="de-AT" sz="1000" dirty="0"/>
          </a:p>
        </p:txBody>
      </p:sp>
      <p:pic>
        <p:nvPicPr>
          <p:cNvPr id="7" name="Grafik 6"/>
          <p:cNvPicPr>
            <a:picLocks noChangeAspect="1"/>
          </p:cNvPicPr>
          <p:nvPr/>
        </p:nvPicPr>
        <p:blipFill rotWithShape="1">
          <a:blip r:embed="rId2"/>
          <a:srcRect l="872" t="14204" r="733"/>
          <a:stretch/>
        </p:blipFill>
        <p:spPr>
          <a:xfrm>
            <a:off x="2636195" y="3094309"/>
            <a:ext cx="7146401" cy="3468917"/>
          </a:xfrm>
          <a:prstGeom prst="rect">
            <a:avLst/>
          </a:prstGeom>
        </p:spPr>
      </p:pic>
    </p:spTree>
    <p:extLst>
      <p:ext uri="{BB962C8B-B14F-4D97-AF65-F5344CB8AC3E}">
        <p14:creationId xmlns:p14="http://schemas.microsoft.com/office/powerpoint/2010/main" val="1978560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Initial </a:t>
            </a:r>
            <a:r>
              <a:rPr lang="de-AT" dirty="0" err="1" smtClean="0"/>
              <a:t>Thoughts</a:t>
            </a:r>
            <a:r>
              <a:rPr lang="de-AT" dirty="0" smtClean="0"/>
              <a:t> </a:t>
            </a:r>
            <a:r>
              <a:rPr lang="de-AT" dirty="0" err="1" smtClean="0"/>
              <a:t>towards</a:t>
            </a:r>
            <a:r>
              <a:rPr lang="de-AT" dirty="0" smtClean="0"/>
              <a:t> </a:t>
            </a:r>
            <a:r>
              <a:rPr lang="de-AT" dirty="0" err="1" smtClean="0"/>
              <a:t>Funding</a:t>
            </a:r>
            <a:endParaRPr lang="de-AT" dirty="0"/>
          </a:p>
        </p:txBody>
      </p:sp>
      <p:sp>
        <p:nvSpPr>
          <p:cNvPr id="3" name="Inhaltsplatzhalter 2"/>
          <p:cNvSpPr>
            <a:spLocks noGrp="1"/>
          </p:cNvSpPr>
          <p:nvPr>
            <p:ph idx="1"/>
          </p:nvPr>
        </p:nvSpPr>
        <p:spPr/>
        <p:txBody>
          <a:bodyPr/>
          <a:lstStyle/>
          <a:p>
            <a:pPr marL="0" indent="0">
              <a:buNone/>
            </a:pPr>
            <a:r>
              <a:rPr lang="de-AT" dirty="0" err="1" smtClean="0">
                <a:solidFill>
                  <a:srgbClr val="FF9900"/>
                </a:solidFill>
              </a:rPr>
              <a:t>Civil</a:t>
            </a:r>
            <a:r>
              <a:rPr lang="de-AT" dirty="0" smtClean="0">
                <a:solidFill>
                  <a:srgbClr val="FF9900"/>
                </a:solidFill>
              </a:rPr>
              <a:t> Society </a:t>
            </a:r>
            <a:r>
              <a:rPr lang="de-AT" dirty="0" err="1" smtClean="0">
                <a:solidFill>
                  <a:srgbClr val="FF9900"/>
                </a:solidFill>
              </a:rPr>
              <a:t>Organisations</a:t>
            </a:r>
            <a:endParaRPr lang="de-AT" dirty="0" smtClean="0">
              <a:solidFill>
                <a:srgbClr val="FF9900"/>
              </a:solidFill>
            </a:endParaRPr>
          </a:p>
          <a:p>
            <a:pPr marL="0" indent="0">
              <a:buNone/>
            </a:pPr>
            <a:r>
              <a:rPr lang="de-AT" dirty="0" err="1" smtClean="0"/>
              <a:t>Government</a:t>
            </a:r>
            <a:r>
              <a:rPr lang="de-AT" dirty="0" smtClean="0"/>
              <a:t> </a:t>
            </a:r>
            <a:r>
              <a:rPr lang="de-AT" dirty="0" err="1" smtClean="0"/>
              <a:t>bias</a:t>
            </a:r>
            <a:r>
              <a:rPr lang="de-AT" dirty="0" smtClean="0"/>
              <a:t> vs. ‚Mission </a:t>
            </a:r>
            <a:r>
              <a:rPr lang="de-AT" dirty="0" err="1" smtClean="0"/>
              <a:t>drift</a:t>
            </a:r>
            <a:r>
              <a:rPr lang="de-AT" dirty="0" smtClean="0"/>
              <a:t>‘</a:t>
            </a:r>
          </a:p>
          <a:p>
            <a:pPr marL="0" indent="0">
              <a:buNone/>
            </a:pPr>
            <a:endParaRPr lang="de-AT" dirty="0"/>
          </a:p>
          <a:p>
            <a:pPr marL="0" indent="0">
              <a:buNone/>
            </a:pPr>
            <a:r>
              <a:rPr lang="de-AT" dirty="0" err="1" smtClean="0">
                <a:solidFill>
                  <a:srgbClr val="FF9900"/>
                </a:solidFill>
              </a:rPr>
              <a:t>Local</a:t>
            </a:r>
            <a:r>
              <a:rPr lang="de-AT" dirty="0" smtClean="0">
                <a:solidFill>
                  <a:srgbClr val="FF9900"/>
                </a:solidFill>
              </a:rPr>
              <a:t> &amp; regional </a:t>
            </a:r>
            <a:r>
              <a:rPr lang="de-AT" dirty="0" err="1" smtClean="0">
                <a:solidFill>
                  <a:srgbClr val="FF9900"/>
                </a:solidFill>
              </a:rPr>
              <a:t>administrations</a:t>
            </a:r>
            <a:endParaRPr lang="de-AT" dirty="0" smtClean="0">
              <a:solidFill>
                <a:srgbClr val="FF9900"/>
              </a:solidFill>
            </a:endParaRPr>
          </a:p>
          <a:p>
            <a:pPr marL="0" indent="0">
              <a:buNone/>
            </a:pPr>
            <a:r>
              <a:rPr lang="de-AT" dirty="0" smtClean="0"/>
              <a:t>Innovative </a:t>
            </a:r>
            <a:r>
              <a:rPr lang="de-AT" dirty="0" err="1" smtClean="0"/>
              <a:t>capacities</a:t>
            </a:r>
            <a:endParaRPr lang="de-AT" dirty="0" smtClean="0"/>
          </a:p>
          <a:p>
            <a:pPr marL="0" indent="0">
              <a:buNone/>
            </a:pPr>
            <a:endParaRPr lang="de-AT" dirty="0"/>
          </a:p>
          <a:p>
            <a:pPr marL="0" indent="0">
              <a:buNone/>
            </a:pPr>
            <a:endParaRPr lang="de-AT" dirty="0"/>
          </a:p>
        </p:txBody>
      </p:sp>
      <p:sp>
        <p:nvSpPr>
          <p:cNvPr id="4" name="Geschweifte Klammer rechts 3"/>
          <p:cNvSpPr/>
          <p:nvPr/>
        </p:nvSpPr>
        <p:spPr>
          <a:xfrm>
            <a:off x="6917267" y="3158067"/>
            <a:ext cx="677333" cy="1735667"/>
          </a:xfrm>
          <a:prstGeom prst="rightBrace">
            <a:avLst/>
          </a:prstGeom>
          <a:ln w="28575">
            <a:solidFill>
              <a:srgbClr val="FF9900"/>
            </a:solidFill>
          </a:ln>
        </p:spPr>
        <p:style>
          <a:lnRef idx="1">
            <a:schemeClr val="accent2"/>
          </a:lnRef>
          <a:fillRef idx="0">
            <a:schemeClr val="accent2"/>
          </a:fillRef>
          <a:effectRef idx="0">
            <a:schemeClr val="accent2"/>
          </a:effectRef>
          <a:fontRef idx="minor">
            <a:schemeClr val="tx1"/>
          </a:fontRef>
        </p:style>
        <p:txBody>
          <a:bodyPr rtlCol="0" anchor="ctr"/>
          <a:lstStyle/>
          <a:p>
            <a:pPr algn="just"/>
            <a:endParaRPr lang="de-AT" dirty="0"/>
          </a:p>
        </p:txBody>
      </p:sp>
      <p:sp>
        <p:nvSpPr>
          <p:cNvPr id="5" name="Textfeld 4"/>
          <p:cNvSpPr txBox="1"/>
          <p:nvPr/>
        </p:nvSpPr>
        <p:spPr>
          <a:xfrm>
            <a:off x="7992534" y="3764290"/>
            <a:ext cx="2810933" cy="523220"/>
          </a:xfrm>
          <a:prstGeom prst="rect">
            <a:avLst/>
          </a:prstGeom>
          <a:noFill/>
        </p:spPr>
        <p:txBody>
          <a:bodyPr wrap="square" rtlCol="0">
            <a:spAutoFit/>
          </a:bodyPr>
          <a:lstStyle/>
          <a:p>
            <a:r>
              <a:rPr lang="de-AT" sz="2800" dirty="0">
                <a:solidFill>
                  <a:srgbClr val="FF9900"/>
                </a:solidFill>
                <a:latin typeface="+mj-lt"/>
              </a:rPr>
              <a:t>Need </a:t>
            </a:r>
            <a:r>
              <a:rPr lang="de-AT" sz="2800" dirty="0" err="1">
                <a:solidFill>
                  <a:srgbClr val="FF9900"/>
                </a:solidFill>
                <a:latin typeface="+mj-lt"/>
              </a:rPr>
              <a:t>to</a:t>
            </a:r>
            <a:r>
              <a:rPr lang="de-AT" sz="2800" dirty="0">
                <a:solidFill>
                  <a:srgbClr val="FF9900"/>
                </a:solidFill>
                <a:latin typeface="+mj-lt"/>
              </a:rPr>
              <a:t> </a:t>
            </a:r>
            <a:r>
              <a:rPr lang="de-AT" sz="2800" dirty="0" err="1">
                <a:solidFill>
                  <a:srgbClr val="FF9900"/>
                </a:solidFill>
                <a:latin typeface="+mj-lt"/>
              </a:rPr>
              <a:t>Diversify</a:t>
            </a:r>
            <a:endParaRPr lang="de-AT" sz="2800" dirty="0">
              <a:solidFill>
                <a:srgbClr val="FF9900"/>
              </a:solidFill>
              <a:latin typeface="+mj-lt"/>
            </a:endParaRPr>
          </a:p>
        </p:txBody>
      </p:sp>
    </p:spTree>
    <p:extLst>
      <p:ext uri="{BB962C8B-B14F-4D97-AF65-F5344CB8AC3E}">
        <p14:creationId xmlns:p14="http://schemas.microsoft.com/office/powerpoint/2010/main" val="34780610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Horizon</a:t>
            </a:r>
            <a:r>
              <a:rPr lang="de-AT" dirty="0" smtClean="0"/>
              <a:t> 2020</a:t>
            </a:r>
            <a:endParaRPr lang="de-AT" dirty="0"/>
          </a:p>
        </p:txBody>
      </p:sp>
      <p:sp>
        <p:nvSpPr>
          <p:cNvPr id="18" name="Rechteck 17"/>
          <p:cNvSpPr/>
          <p:nvPr/>
        </p:nvSpPr>
        <p:spPr>
          <a:xfrm>
            <a:off x="5227244" y="1587679"/>
            <a:ext cx="5040000" cy="5040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5344776" y="2724977"/>
            <a:ext cx="1906924" cy="369332"/>
          </a:xfrm>
          <a:prstGeom prst="rect">
            <a:avLst/>
          </a:prstGeom>
          <a:noFill/>
        </p:spPr>
        <p:txBody>
          <a:bodyPr wrap="square" rtlCol="0">
            <a:spAutoFit/>
          </a:bodyPr>
          <a:lstStyle/>
          <a:p>
            <a:r>
              <a:rPr lang="de-AT" dirty="0" err="1" smtClean="0">
                <a:solidFill>
                  <a:schemeClr val="accent4"/>
                </a:solidFill>
              </a:rPr>
              <a:t>Funding</a:t>
            </a:r>
            <a:r>
              <a:rPr lang="de-AT" dirty="0" smtClean="0">
                <a:solidFill>
                  <a:schemeClr val="accent4"/>
                </a:solidFill>
              </a:rPr>
              <a:t> Rates</a:t>
            </a:r>
            <a:endParaRPr lang="de-AT" dirty="0">
              <a:solidFill>
                <a:schemeClr val="accent4"/>
              </a:solidFill>
            </a:endParaRPr>
          </a:p>
        </p:txBody>
      </p:sp>
      <p:pic>
        <p:nvPicPr>
          <p:cNvPr id="7" name="Grafik 6"/>
          <p:cNvPicPr>
            <a:picLocks noChangeAspect="1"/>
          </p:cNvPicPr>
          <p:nvPr/>
        </p:nvPicPr>
        <p:blipFill>
          <a:blip r:embed="rId2"/>
          <a:stretch>
            <a:fillRect/>
          </a:stretch>
        </p:blipFill>
        <p:spPr>
          <a:xfrm>
            <a:off x="1612237" y="4064001"/>
            <a:ext cx="7678100" cy="2311400"/>
          </a:xfrm>
          <a:prstGeom prst="rect">
            <a:avLst/>
          </a:prstGeom>
          <a:effectLst>
            <a:outerShdw blurRad="50800" dist="38100" dir="2700000" algn="tl" rotWithShape="0">
              <a:prstClr val="black">
                <a:alpha val="40000"/>
              </a:prstClr>
            </a:outerShdw>
          </a:effectLst>
        </p:spPr>
      </p:pic>
      <p:sp>
        <p:nvSpPr>
          <p:cNvPr id="6" name="Textfeld 5"/>
          <p:cNvSpPr txBox="1"/>
          <p:nvPr/>
        </p:nvSpPr>
        <p:spPr>
          <a:xfrm>
            <a:off x="3942168" y="6381458"/>
            <a:ext cx="2153832" cy="246221"/>
          </a:xfrm>
          <a:prstGeom prst="rect">
            <a:avLst/>
          </a:prstGeom>
          <a:noFill/>
        </p:spPr>
        <p:txBody>
          <a:bodyPr wrap="square" rtlCol="0">
            <a:spAutoFit/>
          </a:bodyPr>
          <a:lstStyle/>
          <a:p>
            <a:pPr algn="ctr"/>
            <a:r>
              <a:rPr lang="de-AT" sz="1000" dirty="0" smtClean="0"/>
              <a:t>© FFG</a:t>
            </a:r>
            <a:endParaRPr lang="de-AT" sz="1000" dirty="0"/>
          </a:p>
        </p:txBody>
      </p:sp>
    </p:spTree>
    <p:extLst>
      <p:ext uri="{BB962C8B-B14F-4D97-AF65-F5344CB8AC3E}">
        <p14:creationId xmlns:p14="http://schemas.microsoft.com/office/powerpoint/2010/main" val="9225183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Horizon</a:t>
            </a:r>
            <a:r>
              <a:rPr lang="de-AT" dirty="0" smtClean="0"/>
              <a:t> 2020</a:t>
            </a:r>
            <a:endParaRPr lang="de-AT" dirty="0"/>
          </a:p>
        </p:txBody>
      </p:sp>
      <p:sp>
        <p:nvSpPr>
          <p:cNvPr id="18" name="Rechteck 17"/>
          <p:cNvSpPr/>
          <p:nvPr/>
        </p:nvSpPr>
        <p:spPr>
          <a:xfrm>
            <a:off x="5227244" y="1587679"/>
            <a:ext cx="5040000" cy="5040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5344776" y="2724977"/>
            <a:ext cx="2541924" cy="369332"/>
          </a:xfrm>
          <a:prstGeom prst="rect">
            <a:avLst/>
          </a:prstGeom>
          <a:noFill/>
        </p:spPr>
        <p:txBody>
          <a:bodyPr wrap="square" rtlCol="0">
            <a:spAutoFit/>
          </a:bodyPr>
          <a:lstStyle/>
          <a:p>
            <a:r>
              <a:rPr lang="de-AT" dirty="0" err="1" smtClean="0">
                <a:solidFill>
                  <a:schemeClr val="accent3">
                    <a:lumMod val="60000"/>
                    <a:lumOff val="40000"/>
                  </a:schemeClr>
                </a:solidFill>
              </a:rPr>
              <a:t>Funding</a:t>
            </a:r>
            <a:r>
              <a:rPr lang="de-AT" dirty="0" smtClean="0">
                <a:solidFill>
                  <a:schemeClr val="accent3">
                    <a:lumMod val="60000"/>
                    <a:lumOff val="40000"/>
                  </a:schemeClr>
                </a:solidFill>
              </a:rPr>
              <a:t> &amp; Tenders</a:t>
            </a:r>
            <a:endParaRPr lang="de-AT" dirty="0">
              <a:solidFill>
                <a:schemeClr val="accent3">
                  <a:lumMod val="60000"/>
                  <a:lumOff val="40000"/>
                </a:schemeClr>
              </a:solidFill>
            </a:endParaRPr>
          </a:p>
        </p:txBody>
      </p:sp>
      <p:pic>
        <p:nvPicPr>
          <p:cNvPr id="6" name="Grafik 5"/>
          <p:cNvPicPr>
            <a:picLocks noChangeAspect="1"/>
          </p:cNvPicPr>
          <p:nvPr/>
        </p:nvPicPr>
        <p:blipFill>
          <a:blip r:embed="rId2"/>
          <a:stretch>
            <a:fillRect/>
          </a:stretch>
        </p:blipFill>
        <p:spPr>
          <a:xfrm>
            <a:off x="3718451" y="3510288"/>
            <a:ext cx="5590294" cy="2955206"/>
          </a:xfrm>
          <a:prstGeom prst="rect">
            <a:avLst/>
          </a:prstGeom>
          <a:effectLst>
            <a:outerShdw blurRad="50800" dist="38100" dir="2700000" algn="tl" rotWithShape="0">
              <a:prstClr val="black">
                <a:alpha val="40000"/>
              </a:prstClr>
            </a:outerShdw>
          </a:effectLst>
        </p:spPr>
      </p:pic>
      <p:pic>
        <p:nvPicPr>
          <p:cNvPr id="8" name="Grafik 7"/>
          <p:cNvPicPr>
            <a:picLocks noChangeAspect="1"/>
          </p:cNvPicPr>
          <p:nvPr/>
        </p:nvPicPr>
        <p:blipFill>
          <a:blip r:embed="rId3"/>
          <a:stretch>
            <a:fillRect/>
          </a:stretch>
        </p:blipFill>
        <p:spPr>
          <a:xfrm>
            <a:off x="169083" y="2167643"/>
            <a:ext cx="4999395" cy="1853332"/>
          </a:xfrm>
          <a:prstGeom prst="rect">
            <a:avLst/>
          </a:prstGeom>
          <a:effectLst>
            <a:outerShdw blurRad="50800" dist="38100" dir="2700000" algn="tl" rotWithShape="0">
              <a:prstClr val="black">
                <a:alpha val="40000"/>
              </a:prstClr>
            </a:outerShdw>
          </a:effectLst>
        </p:spPr>
      </p:pic>
      <p:sp>
        <p:nvSpPr>
          <p:cNvPr id="9" name="Textfeld 5"/>
          <p:cNvSpPr txBox="1"/>
          <p:nvPr/>
        </p:nvSpPr>
        <p:spPr>
          <a:xfrm>
            <a:off x="-727620" y="4130813"/>
            <a:ext cx="3836542" cy="36933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b="1" u="sng" dirty="0" smtClean="0">
                <a:solidFill>
                  <a:srgbClr val="FFC000"/>
                </a:solidFill>
              </a:rPr>
              <a:t>www.euro-access.eu</a:t>
            </a:r>
            <a:endParaRPr lang="de-AT" b="1" u="sng" dirty="0">
              <a:solidFill>
                <a:srgbClr val="FFC000"/>
              </a:solidFill>
            </a:endParaRPr>
          </a:p>
        </p:txBody>
      </p:sp>
      <p:sp>
        <p:nvSpPr>
          <p:cNvPr id="11" name="Textfeld 7"/>
          <p:cNvSpPr txBox="1"/>
          <p:nvPr/>
        </p:nvSpPr>
        <p:spPr>
          <a:xfrm rot="16200000">
            <a:off x="8384323" y="5648482"/>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solidFill>
                  <a:schemeClr val="accent3">
                    <a:lumMod val="60000"/>
                    <a:lumOff val="40000"/>
                  </a:schemeClr>
                </a:solidFill>
              </a:rPr>
              <a:t>© European </a:t>
            </a:r>
            <a:r>
              <a:rPr lang="de-AT" sz="1000" dirty="0" err="1" smtClean="0">
                <a:solidFill>
                  <a:schemeClr val="accent3">
                    <a:lumMod val="60000"/>
                    <a:lumOff val="40000"/>
                  </a:schemeClr>
                </a:solidFill>
              </a:rPr>
              <a:t>Commission</a:t>
            </a:r>
            <a:endParaRPr lang="de-AT" sz="1000" dirty="0">
              <a:solidFill>
                <a:schemeClr val="accent3">
                  <a:lumMod val="60000"/>
                  <a:lumOff val="40000"/>
                </a:schemeClr>
              </a:solidFill>
            </a:endParaRPr>
          </a:p>
        </p:txBody>
      </p:sp>
      <p:sp>
        <p:nvSpPr>
          <p:cNvPr id="12" name="Textfeld 8"/>
          <p:cNvSpPr txBox="1"/>
          <p:nvPr/>
        </p:nvSpPr>
        <p:spPr>
          <a:xfrm rot="5400000">
            <a:off x="-966975" y="3162995"/>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a:t>
            </a:r>
            <a:r>
              <a:rPr lang="de-AT" sz="1000" dirty="0" err="1" smtClean="0"/>
              <a:t>EuroAccess</a:t>
            </a:r>
            <a:r>
              <a:rPr lang="de-AT" sz="1000" dirty="0" smtClean="0"/>
              <a:t> </a:t>
            </a:r>
            <a:r>
              <a:rPr lang="de-AT" sz="1000" dirty="0" err="1" smtClean="0"/>
              <a:t>Macro-Regions</a:t>
            </a:r>
            <a:endParaRPr lang="de-AT" sz="1000" dirty="0"/>
          </a:p>
        </p:txBody>
      </p:sp>
    </p:spTree>
    <p:extLst>
      <p:ext uri="{BB962C8B-B14F-4D97-AF65-F5344CB8AC3E}">
        <p14:creationId xmlns:p14="http://schemas.microsoft.com/office/powerpoint/2010/main" val="3848602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Horizon</a:t>
            </a:r>
            <a:r>
              <a:rPr lang="de-AT" dirty="0"/>
              <a:t> 2020 - </a:t>
            </a:r>
            <a:r>
              <a:rPr lang="de-AT" dirty="0" smtClean="0"/>
              <a:t>Summary </a:t>
            </a:r>
            <a:r>
              <a:rPr lang="de-AT" dirty="0" err="1" smtClean="0"/>
              <a:t>for</a:t>
            </a:r>
            <a:r>
              <a:rPr lang="de-AT" dirty="0" smtClean="0"/>
              <a:t> 2019 &amp; 2020</a:t>
            </a:r>
            <a:endParaRPr lang="de-AT" dirty="0"/>
          </a:p>
        </p:txBody>
      </p:sp>
      <p:sp>
        <p:nvSpPr>
          <p:cNvPr id="3" name="Inhaltsplatzhalter 2"/>
          <p:cNvSpPr>
            <a:spLocks noGrp="1"/>
          </p:cNvSpPr>
          <p:nvPr>
            <p:ph idx="1"/>
          </p:nvPr>
        </p:nvSpPr>
        <p:spPr/>
        <p:txBody>
          <a:bodyPr>
            <a:normAutofit/>
          </a:bodyPr>
          <a:lstStyle/>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endParaRPr lang="de-AT" dirty="0"/>
          </a:p>
        </p:txBody>
      </p:sp>
      <p:graphicFrame>
        <p:nvGraphicFramePr>
          <p:cNvPr id="4" name="Diagramm 3"/>
          <p:cNvGraphicFramePr/>
          <p:nvPr>
            <p:extLst>
              <p:ext uri="{D42A27DB-BD31-4B8C-83A1-F6EECF244321}">
                <p14:modId xmlns:p14="http://schemas.microsoft.com/office/powerpoint/2010/main" val="4075877211"/>
              </p:ext>
            </p:extLst>
          </p:nvPr>
        </p:nvGraphicFramePr>
        <p:xfrm>
          <a:off x="469900" y="1978912"/>
          <a:ext cx="11099800" cy="457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4112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Horizon</a:t>
            </a:r>
            <a:r>
              <a:rPr lang="de-AT" dirty="0" smtClean="0"/>
              <a:t> 2020-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grpSp>
        <p:nvGrpSpPr>
          <p:cNvPr id="12" name="Gruppieren 11"/>
          <p:cNvGrpSpPr/>
          <p:nvPr/>
        </p:nvGrpSpPr>
        <p:grpSpPr>
          <a:xfrm>
            <a:off x="373131" y="5801365"/>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8" name="Textfeld 37"/>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sp>
        <p:nvSpPr>
          <p:cNvPr id="56" name="Ellipse 55"/>
          <p:cNvSpPr/>
          <p:nvPr/>
        </p:nvSpPr>
        <p:spPr>
          <a:xfrm>
            <a:off x="4339490" y="583643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96001" y="600465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
        <p:nvSpPr>
          <p:cNvPr id="49" name="Ellipse 48"/>
          <p:cNvSpPr/>
          <p:nvPr/>
        </p:nvSpPr>
        <p:spPr>
          <a:xfrm>
            <a:off x="4399242" y="3521415"/>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58" name="Ellipse 57"/>
          <p:cNvSpPr/>
          <p:nvPr/>
        </p:nvSpPr>
        <p:spPr>
          <a:xfrm>
            <a:off x="4399242" y="2670907"/>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200" dirty="0">
                <a:sym typeface="Webdings" panose="05030102010509060703" pitchFamily="18" charset="2"/>
              </a:rPr>
              <a:t></a:t>
            </a:r>
            <a:endParaRPr lang="de-AT" sz="7200" dirty="0"/>
          </a:p>
        </p:txBody>
      </p:sp>
      <p:sp>
        <p:nvSpPr>
          <p:cNvPr id="59" name="Textfeld 58"/>
          <p:cNvSpPr txBox="1"/>
          <p:nvPr/>
        </p:nvSpPr>
        <p:spPr>
          <a:xfrm>
            <a:off x="5182231" y="2812459"/>
            <a:ext cx="2581491" cy="369332"/>
          </a:xfrm>
          <a:prstGeom prst="rect">
            <a:avLst/>
          </a:prstGeom>
          <a:noFill/>
        </p:spPr>
        <p:txBody>
          <a:bodyPr wrap="square" rtlCol="0">
            <a:spAutoFit/>
          </a:bodyPr>
          <a:lstStyle/>
          <a:p>
            <a:r>
              <a:rPr lang="de-AT" dirty="0" smtClean="0"/>
              <a:t>Big </a:t>
            </a:r>
            <a:r>
              <a:rPr lang="de-AT" dirty="0" err="1" smtClean="0"/>
              <a:t>organisations</a:t>
            </a:r>
            <a:endParaRPr lang="de-AT" dirty="0"/>
          </a:p>
        </p:txBody>
      </p:sp>
      <p:sp>
        <p:nvSpPr>
          <p:cNvPr id="60" name="Textfeld 59"/>
          <p:cNvSpPr txBox="1"/>
          <p:nvPr/>
        </p:nvSpPr>
        <p:spPr>
          <a:xfrm>
            <a:off x="5182231" y="3697607"/>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61" name="Ellipse 60"/>
          <p:cNvSpPr/>
          <p:nvPr/>
        </p:nvSpPr>
        <p:spPr>
          <a:xfrm>
            <a:off x="8509234" y="2672616"/>
            <a:ext cx="720000" cy="72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62" name="Ellipse 61"/>
          <p:cNvSpPr/>
          <p:nvPr/>
        </p:nvSpPr>
        <p:spPr>
          <a:xfrm>
            <a:off x="8509234" y="4376698"/>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grpSp>
        <p:nvGrpSpPr>
          <p:cNvPr id="68" name="Gruppieren 67"/>
          <p:cNvGrpSpPr/>
          <p:nvPr/>
        </p:nvGrpSpPr>
        <p:grpSpPr>
          <a:xfrm>
            <a:off x="8517487" y="3438449"/>
            <a:ext cx="862599" cy="1107996"/>
            <a:chOff x="9633573" y="4148713"/>
            <a:chExt cx="862599" cy="1107996"/>
          </a:xfrm>
        </p:grpSpPr>
        <p:sp>
          <p:nvSpPr>
            <p:cNvPr id="69" name="Ellipse 68"/>
            <p:cNvSpPr/>
            <p:nvPr/>
          </p:nvSpPr>
          <p:spPr>
            <a:xfrm>
              <a:off x="9633573" y="4235779"/>
              <a:ext cx="720000" cy="72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0" name="Rechteck 69"/>
            <p:cNvSpPr/>
            <p:nvPr/>
          </p:nvSpPr>
          <p:spPr>
            <a:xfrm>
              <a:off x="9823600" y="4148713"/>
              <a:ext cx="672572" cy="1107996"/>
            </a:xfrm>
            <a:prstGeom prst="rect">
              <a:avLst/>
            </a:prstGeom>
          </p:spPr>
          <p:txBody>
            <a:bodyPr wrap="square">
              <a:spAutoFit/>
            </a:bodyPr>
            <a:lstStyle/>
            <a:p>
              <a:r>
                <a:rPr lang="de-AT" sz="6600" dirty="0">
                  <a:solidFill>
                    <a:schemeClr val="bg1"/>
                  </a:solidFill>
                  <a:sym typeface="Wingdings" panose="05000000000000000000" pitchFamily="2" charset="2"/>
                </a:rPr>
                <a:t></a:t>
              </a:r>
              <a:endParaRPr lang="de-AT" sz="6600" dirty="0">
                <a:solidFill>
                  <a:schemeClr val="bg1"/>
                </a:solidFill>
              </a:endParaRPr>
            </a:p>
          </p:txBody>
        </p:sp>
      </p:grpSp>
      <p:sp>
        <p:nvSpPr>
          <p:cNvPr id="71" name="Textfeld 70"/>
          <p:cNvSpPr txBox="1"/>
          <p:nvPr/>
        </p:nvSpPr>
        <p:spPr>
          <a:xfrm>
            <a:off x="9318004" y="2817885"/>
            <a:ext cx="2581491" cy="369332"/>
          </a:xfrm>
          <a:prstGeom prst="rect">
            <a:avLst/>
          </a:prstGeom>
          <a:noFill/>
        </p:spPr>
        <p:txBody>
          <a:bodyPr wrap="square" rtlCol="0">
            <a:spAutoFit/>
          </a:bodyPr>
          <a:lstStyle/>
          <a:p>
            <a:r>
              <a:rPr lang="de-AT" dirty="0" smtClean="0"/>
              <a:t>Knowledge </a:t>
            </a:r>
            <a:r>
              <a:rPr lang="de-AT" dirty="0" err="1" smtClean="0"/>
              <a:t>exchange</a:t>
            </a:r>
            <a:endParaRPr lang="de-AT" dirty="0"/>
          </a:p>
        </p:txBody>
      </p:sp>
      <p:sp>
        <p:nvSpPr>
          <p:cNvPr id="72" name="Textfeld 71"/>
          <p:cNvSpPr txBox="1"/>
          <p:nvPr/>
        </p:nvSpPr>
        <p:spPr>
          <a:xfrm>
            <a:off x="9318004" y="3693770"/>
            <a:ext cx="2581491" cy="369332"/>
          </a:xfrm>
          <a:prstGeom prst="rect">
            <a:avLst/>
          </a:prstGeom>
          <a:noFill/>
        </p:spPr>
        <p:txBody>
          <a:bodyPr wrap="square" rtlCol="0">
            <a:spAutoFit/>
          </a:bodyPr>
          <a:lstStyle/>
          <a:p>
            <a:r>
              <a:rPr lang="de-AT" dirty="0" err="1" smtClean="0"/>
              <a:t>Capacity</a:t>
            </a:r>
            <a:r>
              <a:rPr lang="de-AT" dirty="0" smtClean="0"/>
              <a:t> </a:t>
            </a:r>
            <a:r>
              <a:rPr lang="de-AT" dirty="0" err="1" smtClean="0"/>
              <a:t>building</a:t>
            </a:r>
            <a:endParaRPr lang="de-AT" dirty="0"/>
          </a:p>
        </p:txBody>
      </p:sp>
      <p:sp>
        <p:nvSpPr>
          <p:cNvPr id="74" name="Textfeld 73"/>
          <p:cNvSpPr txBox="1"/>
          <p:nvPr/>
        </p:nvSpPr>
        <p:spPr>
          <a:xfrm>
            <a:off x="9318004" y="4565900"/>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2480272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74216" y="1288200"/>
            <a:ext cx="13176165" cy="1282700"/>
            <a:chOff x="174216" y="1288200"/>
            <a:chExt cx="13176165" cy="128270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16" y="1288200"/>
              <a:ext cx="2565400" cy="1282700"/>
            </a:xfrm>
            <a:prstGeom prst="rect">
              <a:avLst/>
            </a:prstGeom>
          </p:spPr>
        </p:pic>
        <p:pic>
          <p:nvPicPr>
            <p:cNvPr id="27" name="Grafik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3930" y="1288200"/>
              <a:ext cx="2565400" cy="1282700"/>
            </a:xfrm>
            <a:prstGeom prst="rect">
              <a:avLst/>
            </a:prstGeom>
          </p:spPr>
        </p:pic>
        <p:pic>
          <p:nvPicPr>
            <p:cNvPr id="28" name="Grafik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267" y="1288200"/>
              <a:ext cx="2565400" cy="1282700"/>
            </a:xfrm>
            <a:prstGeom prst="rect">
              <a:avLst/>
            </a:prstGeom>
          </p:spPr>
        </p:pic>
        <p:pic>
          <p:nvPicPr>
            <p:cNvPr id="29" name="Grafik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4981" y="1288200"/>
              <a:ext cx="2565400" cy="1282700"/>
            </a:xfrm>
            <a:prstGeom prst="rect">
              <a:avLst/>
            </a:prstGeom>
          </p:spPr>
        </p:pic>
      </p:grpSp>
      <p:grpSp>
        <p:nvGrpSpPr>
          <p:cNvPr id="7" name="Gruppieren 6"/>
          <p:cNvGrpSpPr/>
          <p:nvPr/>
        </p:nvGrpSpPr>
        <p:grpSpPr>
          <a:xfrm>
            <a:off x="-459014" y="2342300"/>
            <a:ext cx="12296281" cy="1288200"/>
            <a:chOff x="-459014" y="2342300"/>
            <a:chExt cx="12296281" cy="1288200"/>
          </a:xfrm>
        </p:grpSpPr>
        <p:grpSp>
          <p:nvGrpSpPr>
            <p:cNvPr id="32" name="Gruppieren 31"/>
            <p:cNvGrpSpPr/>
            <p:nvPr/>
          </p:nvGrpSpPr>
          <p:grpSpPr>
            <a:xfrm>
              <a:off x="2180816" y="2342300"/>
              <a:ext cx="9656451" cy="1282700"/>
              <a:chOff x="174216" y="1288200"/>
              <a:chExt cx="9656451" cy="1282700"/>
            </a:xfrm>
          </p:grpSpPr>
          <p:pic>
            <p:nvPicPr>
              <p:cNvPr id="33" name="Grafik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16" y="1288200"/>
                <a:ext cx="2565400" cy="1282700"/>
              </a:xfrm>
              <a:prstGeom prst="rect">
                <a:avLst/>
              </a:prstGeom>
            </p:spPr>
          </p:pic>
          <p:pic>
            <p:nvPicPr>
              <p:cNvPr id="34" name="Grafik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3930" y="1288200"/>
                <a:ext cx="2565400" cy="1282700"/>
              </a:xfrm>
              <a:prstGeom prst="rect">
                <a:avLst/>
              </a:prstGeom>
            </p:spPr>
          </p:pic>
          <p:pic>
            <p:nvPicPr>
              <p:cNvPr id="35" name="Grafik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267" y="1288200"/>
                <a:ext cx="2565400" cy="1282700"/>
              </a:xfrm>
              <a:prstGeom prst="rect">
                <a:avLst/>
              </a:prstGeom>
            </p:spPr>
          </p:pic>
        </p:grpSp>
        <p:pic>
          <p:nvPicPr>
            <p:cNvPr id="39" name="Grafik 38"/>
            <p:cNvPicPr>
              <a:picLocks noChangeAspect="1"/>
            </p:cNvPicPr>
            <p:nvPr/>
          </p:nvPicPr>
          <p:blipFill rotWithShape="1">
            <a:blip r:embed="rId2" cstate="print">
              <a:extLst>
                <a:ext uri="{28A0092B-C50C-407E-A947-70E740481C1C}">
                  <a14:useLocalDpi xmlns:a14="http://schemas.microsoft.com/office/drawing/2010/main" val="0"/>
                </a:ext>
              </a:extLst>
            </a:blip>
            <a:srcRect l="34298"/>
            <a:stretch/>
          </p:blipFill>
          <p:spPr>
            <a:xfrm>
              <a:off x="-459014" y="2347800"/>
              <a:ext cx="1685516" cy="1282700"/>
            </a:xfrm>
            <a:prstGeom prst="rect">
              <a:avLst/>
            </a:prstGeom>
          </p:spPr>
        </p:pic>
      </p:grpSp>
      <p:grpSp>
        <p:nvGrpSpPr>
          <p:cNvPr id="40" name="Gruppieren 39"/>
          <p:cNvGrpSpPr/>
          <p:nvPr/>
        </p:nvGrpSpPr>
        <p:grpSpPr>
          <a:xfrm>
            <a:off x="174216" y="3625000"/>
            <a:ext cx="13176165" cy="1282700"/>
            <a:chOff x="174216" y="1288200"/>
            <a:chExt cx="13176165" cy="1282700"/>
          </a:xfrm>
        </p:grpSpPr>
        <p:pic>
          <p:nvPicPr>
            <p:cNvPr id="41" name="Grafik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16" y="1288200"/>
              <a:ext cx="2565400" cy="1282700"/>
            </a:xfrm>
            <a:prstGeom prst="rect">
              <a:avLst/>
            </a:prstGeom>
          </p:spPr>
        </p:pic>
        <p:pic>
          <p:nvPicPr>
            <p:cNvPr id="42" name="Grafik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3930" y="1288200"/>
              <a:ext cx="2565400" cy="1282700"/>
            </a:xfrm>
            <a:prstGeom prst="rect">
              <a:avLst/>
            </a:prstGeom>
          </p:spPr>
        </p:pic>
        <p:pic>
          <p:nvPicPr>
            <p:cNvPr id="59" name="Grafik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267" y="1288200"/>
              <a:ext cx="2565400" cy="1282700"/>
            </a:xfrm>
            <a:prstGeom prst="rect">
              <a:avLst/>
            </a:prstGeom>
          </p:spPr>
        </p:pic>
        <p:pic>
          <p:nvPicPr>
            <p:cNvPr id="60" name="Grafik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4981" y="1288200"/>
              <a:ext cx="2565400" cy="1282700"/>
            </a:xfrm>
            <a:prstGeom prst="rect">
              <a:avLst/>
            </a:prstGeom>
          </p:spPr>
        </p:pic>
      </p:grpSp>
    </p:spTree>
    <p:extLst>
      <p:ext uri="{BB962C8B-B14F-4D97-AF65-F5344CB8AC3E}">
        <p14:creationId xmlns:p14="http://schemas.microsoft.com/office/powerpoint/2010/main" val="40063237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smtClean="0"/>
              <a:t>European Social Fund (ESF)</a:t>
            </a:r>
            <a:endParaRPr lang="de-AT" dirty="0"/>
          </a:p>
        </p:txBody>
      </p:sp>
      <p:sp>
        <p:nvSpPr>
          <p:cNvPr id="5" name="Rechteck 4"/>
          <p:cNvSpPr/>
          <p:nvPr/>
        </p:nvSpPr>
        <p:spPr>
          <a:xfrm>
            <a:off x="952500" y="3079808"/>
            <a:ext cx="2160000" cy="216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p:cNvSpPr txBox="1"/>
          <p:nvPr/>
        </p:nvSpPr>
        <p:spPr>
          <a:xfrm>
            <a:off x="969315" y="3481593"/>
            <a:ext cx="2155549" cy="1815882"/>
          </a:xfrm>
          <a:prstGeom prst="rect">
            <a:avLst/>
          </a:prstGeom>
          <a:noFill/>
        </p:spPr>
        <p:txBody>
          <a:bodyPr wrap="square" rtlCol="0">
            <a:spAutoFit/>
          </a:bodyPr>
          <a:lstStyle/>
          <a:p>
            <a:r>
              <a:rPr lang="de-AT" sz="1600" b="1" dirty="0" err="1" smtClean="0">
                <a:solidFill>
                  <a:schemeClr val="accent6">
                    <a:lumMod val="50000"/>
                  </a:schemeClr>
                </a:solidFill>
                <a:latin typeface="+mj-lt"/>
              </a:rPr>
              <a:t>Thematic</a:t>
            </a:r>
            <a:r>
              <a:rPr lang="de-AT" sz="1600" b="1" dirty="0" smtClean="0">
                <a:solidFill>
                  <a:schemeClr val="accent6">
                    <a:lumMod val="50000"/>
                  </a:schemeClr>
                </a:solidFill>
                <a:latin typeface="+mj-lt"/>
              </a:rPr>
              <a:t> Areas</a:t>
            </a:r>
          </a:p>
          <a:p>
            <a:pPr marL="171450" indent="-171450">
              <a:buFont typeface="Wingdings" panose="05000000000000000000" pitchFamily="2" charset="2"/>
              <a:buChar char="§"/>
            </a:pPr>
            <a:r>
              <a:rPr lang="en-US" sz="1200" dirty="0" smtClean="0">
                <a:solidFill>
                  <a:schemeClr val="accent6">
                    <a:lumMod val="50000"/>
                  </a:schemeClr>
                </a:solidFill>
                <a:latin typeface="+mj-lt"/>
              </a:rPr>
              <a:t>employment &amp; mobility </a:t>
            </a:r>
            <a:r>
              <a:rPr lang="en-US" sz="1200" dirty="0">
                <a:solidFill>
                  <a:schemeClr val="accent6">
                    <a:lumMod val="50000"/>
                  </a:schemeClr>
                </a:solidFill>
                <a:latin typeface="+mj-lt"/>
              </a:rPr>
              <a:t>of employees</a:t>
            </a:r>
          </a:p>
          <a:p>
            <a:pPr marL="171450" indent="-171450">
              <a:buFont typeface="Wingdings" panose="05000000000000000000" pitchFamily="2" charset="2"/>
              <a:buChar char="§"/>
            </a:pPr>
            <a:r>
              <a:rPr lang="en-US" sz="1200" dirty="0">
                <a:solidFill>
                  <a:schemeClr val="accent6">
                    <a:lumMod val="50000"/>
                  </a:schemeClr>
                </a:solidFill>
                <a:latin typeface="+mj-lt"/>
              </a:rPr>
              <a:t>fostering social inclusion </a:t>
            </a:r>
            <a:r>
              <a:rPr lang="en-US" sz="1200" dirty="0" smtClean="0">
                <a:solidFill>
                  <a:schemeClr val="accent6">
                    <a:lumMod val="50000"/>
                  </a:schemeClr>
                </a:solidFill>
                <a:latin typeface="+mj-lt"/>
              </a:rPr>
              <a:t>&amp; </a:t>
            </a:r>
            <a:r>
              <a:rPr lang="en-US" sz="1200" dirty="0">
                <a:solidFill>
                  <a:schemeClr val="accent6">
                    <a:lumMod val="50000"/>
                  </a:schemeClr>
                </a:solidFill>
                <a:latin typeface="+mj-lt"/>
              </a:rPr>
              <a:t>fighting poverty </a:t>
            </a:r>
            <a:endParaRPr lang="en-US" sz="1200" dirty="0" smtClean="0">
              <a:solidFill>
                <a:schemeClr val="accent6">
                  <a:lumMod val="50000"/>
                </a:schemeClr>
              </a:solidFill>
              <a:latin typeface="+mj-lt"/>
            </a:endParaRPr>
          </a:p>
          <a:p>
            <a:pPr marL="171450" indent="-171450">
              <a:buFont typeface="Wingdings" panose="05000000000000000000" pitchFamily="2" charset="2"/>
              <a:buChar char="§"/>
            </a:pPr>
            <a:r>
              <a:rPr lang="en-US" sz="1200" dirty="0" smtClean="0">
                <a:solidFill>
                  <a:schemeClr val="accent6">
                    <a:lumMod val="50000"/>
                  </a:schemeClr>
                </a:solidFill>
                <a:latin typeface="+mj-lt"/>
              </a:rPr>
              <a:t>investment </a:t>
            </a:r>
            <a:r>
              <a:rPr lang="en-US" sz="1200" dirty="0">
                <a:solidFill>
                  <a:schemeClr val="accent6">
                    <a:lumMod val="50000"/>
                  </a:schemeClr>
                </a:solidFill>
                <a:latin typeface="+mj-lt"/>
              </a:rPr>
              <a:t>in education, training, and lifelong learning</a:t>
            </a:r>
          </a:p>
          <a:p>
            <a:pPr marL="171450" indent="-171450">
              <a:buFont typeface="Wingdings" panose="05000000000000000000" pitchFamily="2" charset="2"/>
              <a:buChar char="§"/>
            </a:pPr>
            <a:r>
              <a:rPr lang="en-US" sz="1200" dirty="0">
                <a:solidFill>
                  <a:schemeClr val="accent6">
                    <a:lumMod val="50000"/>
                  </a:schemeClr>
                </a:solidFill>
                <a:latin typeface="+mj-lt"/>
              </a:rPr>
              <a:t>improvement of institutional </a:t>
            </a:r>
            <a:r>
              <a:rPr lang="en-US" sz="1200" dirty="0" smtClean="0">
                <a:solidFill>
                  <a:schemeClr val="accent6">
                    <a:lumMod val="50000"/>
                  </a:schemeClr>
                </a:solidFill>
                <a:latin typeface="+mj-lt"/>
              </a:rPr>
              <a:t>capacities</a:t>
            </a:r>
            <a:endParaRPr lang="en-US" sz="1200" dirty="0">
              <a:solidFill>
                <a:schemeClr val="accent6">
                  <a:lumMod val="50000"/>
                </a:schemeClr>
              </a:solidFill>
              <a:latin typeface="+mj-lt"/>
            </a:endParaRPr>
          </a:p>
        </p:txBody>
      </p:sp>
      <p:sp>
        <p:nvSpPr>
          <p:cNvPr id="7" name="Rechteck 6"/>
          <p:cNvSpPr/>
          <p:nvPr/>
        </p:nvSpPr>
        <p:spPr>
          <a:xfrm>
            <a:off x="3699600" y="3114674"/>
            <a:ext cx="2160000" cy="21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p:cNvSpPr txBox="1"/>
          <p:nvPr/>
        </p:nvSpPr>
        <p:spPr>
          <a:xfrm>
            <a:off x="3687236" y="4457082"/>
            <a:ext cx="2149414" cy="830997"/>
          </a:xfrm>
          <a:prstGeom prst="rect">
            <a:avLst/>
          </a:prstGeom>
          <a:noFill/>
        </p:spPr>
        <p:txBody>
          <a:bodyPr wrap="square" rtlCol="0">
            <a:spAutoFit/>
          </a:bodyPr>
          <a:lstStyle/>
          <a:p>
            <a:r>
              <a:rPr lang="de-AT" sz="1600" b="1" dirty="0" smtClean="0">
                <a:solidFill>
                  <a:srgbClr val="002060"/>
                </a:solidFill>
                <a:latin typeface="+mj-lt"/>
              </a:rPr>
              <a:t>Calls</a:t>
            </a:r>
          </a:p>
          <a:p>
            <a:r>
              <a:rPr lang="en-US" sz="1600" dirty="0" smtClean="0">
                <a:solidFill>
                  <a:srgbClr val="002060"/>
                </a:solidFill>
                <a:latin typeface="+mj-lt"/>
              </a:rPr>
              <a:t>Announced at national (regional) level</a:t>
            </a:r>
            <a:endParaRPr lang="en-US" sz="1600" dirty="0">
              <a:solidFill>
                <a:srgbClr val="002060"/>
              </a:solidFill>
              <a:latin typeface="+mj-lt"/>
            </a:endParaRPr>
          </a:p>
        </p:txBody>
      </p:sp>
      <p:sp>
        <p:nvSpPr>
          <p:cNvPr id="9" name="Rechteck 8"/>
          <p:cNvSpPr/>
          <p:nvPr/>
        </p:nvSpPr>
        <p:spPr>
          <a:xfrm>
            <a:off x="6446700" y="3114674"/>
            <a:ext cx="2160000" cy="2160000"/>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6422864" y="3962634"/>
            <a:ext cx="2098065" cy="1569660"/>
          </a:xfrm>
          <a:prstGeom prst="rect">
            <a:avLst/>
          </a:prstGeom>
          <a:noFill/>
        </p:spPr>
        <p:txBody>
          <a:bodyPr wrap="square" rtlCol="0">
            <a:spAutoFit/>
          </a:bodyPr>
          <a:lstStyle/>
          <a:p>
            <a:r>
              <a:rPr lang="de-AT" sz="1600" b="1" dirty="0" err="1" smtClean="0">
                <a:solidFill>
                  <a:schemeClr val="accent4">
                    <a:lumMod val="60000"/>
                    <a:lumOff val="40000"/>
                  </a:schemeClr>
                </a:solidFill>
                <a:latin typeface="+mj-lt"/>
              </a:rPr>
              <a:t>Eligible</a:t>
            </a:r>
            <a:r>
              <a:rPr lang="de-AT" sz="1600" b="1" dirty="0" smtClean="0">
                <a:solidFill>
                  <a:schemeClr val="accent4">
                    <a:lumMod val="60000"/>
                    <a:lumOff val="40000"/>
                  </a:schemeClr>
                </a:solidFill>
                <a:latin typeface="+mj-lt"/>
              </a:rPr>
              <a:t> </a:t>
            </a:r>
            <a:r>
              <a:rPr lang="de-AT" sz="1600" b="1" dirty="0" err="1" smtClean="0">
                <a:solidFill>
                  <a:schemeClr val="accent4">
                    <a:lumMod val="60000"/>
                    <a:lumOff val="40000"/>
                  </a:schemeClr>
                </a:solidFill>
                <a:latin typeface="+mj-lt"/>
              </a:rPr>
              <a:t>Applicants</a:t>
            </a:r>
            <a:endParaRPr lang="de-AT" sz="1600" b="1" dirty="0" smtClean="0">
              <a:solidFill>
                <a:schemeClr val="accent4">
                  <a:lumMod val="60000"/>
                  <a:lumOff val="40000"/>
                </a:schemeClr>
              </a:solidFill>
              <a:latin typeface="+mj-lt"/>
            </a:endParaRPr>
          </a:p>
          <a:p>
            <a:r>
              <a:rPr lang="en-US" sz="1600" dirty="0">
                <a:solidFill>
                  <a:schemeClr val="accent4">
                    <a:lumMod val="60000"/>
                    <a:lumOff val="40000"/>
                  </a:schemeClr>
                </a:solidFill>
                <a:latin typeface="+mj-lt"/>
              </a:rPr>
              <a:t>Public organizations and private Organizations – no private Persons</a:t>
            </a:r>
          </a:p>
          <a:p>
            <a:endParaRPr lang="de-AT" sz="1600" b="1" dirty="0" smtClean="0">
              <a:solidFill>
                <a:srgbClr val="C00000"/>
              </a:solidFill>
              <a:latin typeface="+mj-lt"/>
            </a:endParaRPr>
          </a:p>
        </p:txBody>
      </p:sp>
      <p:sp>
        <p:nvSpPr>
          <p:cNvPr id="11" name="Rechteck 10"/>
          <p:cNvSpPr/>
          <p:nvPr/>
        </p:nvSpPr>
        <p:spPr>
          <a:xfrm>
            <a:off x="9193800" y="3114674"/>
            <a:ext cx="2160000" cy="216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9154814" y="4722064"/>
            <a:ext cx="2313285" cy="584775"/>
          </a:xfrm>
          <a:prstGeom prst="rect">
            <a:avLst/>
          </a:prstGeom>
          <a:noFill/>
        </p:spPr>
        <p:txBody>
          <a:bodyPr wrap="square" rtlCol="0">
            <a:spAutoFit/>
          </a:bodyPr>
          <a:lstStyle/>
          <a:p>
            <a:r>
              <a:rPr lang="de-AT" sz="1600" b="1" dirty="0" smtClean="0">
                <a:solidFill>
                  <a:srgbClr val="FF0066"/>
                </a:solidFill>
                <a:latin typeface="+mj-lt"/>
              </a:rPr>
              <a:t>Co-</a:t>
            </a:r>
            <a:r>
              <a:rPr lang="de-AT" sz="1600" b="1" dirty="0" err="1" smtClean="0">
                <a:solidFill>
                  <a:srgbClr val="FF0066"/>
                </a:solidFill>
                <a:latin typeface="+mj-lt"/>
              </a:rPr>
              <a:t>financing</a:t>
            </a:r>
            <a:r>
              <a:rPr lang="de-AT" sz="1600" b="1" dirty="0" smtClean="0">
                <a:solidFill>
                  <a:srgbClr val="FF0066"/>
                </a:solidFill>
                <a:latin typeface="+mj-lt"/>
              </a:rPr>
              <a:t> rate</a:t>
            </a:r>
          </a:p>
          <a:p>
            <a:r>
              <a:rPr lang="de-AT" sz="1600" dirty="0" err="1" smtClean="0">
                <a:solidFill>
                  <a:srgbClr val="FF0066"/>
                </a:solidFill>
                <a:latin typeface="+mj-lt"/>
              </a:rPr>
              <a:t>Up</a:t>
            </a:r>
            <a:r>
              <a:rPr lang="de-AT" sz="1600" dirty="0" smtClean="0">
                <a:solidFill>
                  <a:srgbClr val="FF0066"/>
                </a:solidFill>
                <a:latin typeface="+mj-lt"/>
              </a:rPr>
              <a:t> </a:t>
            </a:r>
            <a:r>
              <a:rPr lang="de-AT" sz="1600" dirty="0" err="1" smtClean="0">
                <a:solidFill>
                  <a:srgbClr val="FF0066"/>
                </a:solidFill>
                <a:latin typeface="+mj-lt"/>
              </a:rPr>
              <a:t>to</a:t>
            </a:r>
            <a:r>
              <a:rPr lang="de-AT" sz="1600" dirty="0" smtClean="0">
                <a:solidFill>
                  <a:srgbClr val="FF0066"/>
                </a:solidFill>
                <a:latin typeface="+mj-lt"/>
              </a:rPr>
              <a:t> 50%</a:t>
            </a:r>
            <a:endParaRPr lang="de-AT" sz="1600" dirty="0">
              <a:solidFill>
                <a:srgbClr val="FF0066"/>
              </a:solidFill>
              <a:latin typeface="+mj-lt"/>
            </a:endParaRPr>
          </a:p>
        </p:txBody>
      </p:sp>
    </p:spTree>
    <p:extLst>
      <p:ext uri="{BB962C8B-B14F-4D97-AF65-F5344CB8AC3E}">
        <p14:creationId xmlns:p14="http://schemas.microsoft.com/office/powerpoint/2010/main" val="39152697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ESF – </a:t>
            </a:r>
            <a:r>
              <a:rPr lang="de-AT" dirty="0" err="1" smtClean="0"/>
              <a:t>How</a:t>
            </a:r>
            <a:r>
              <a:rPr lang="de-AT" dirty="0" smtClean="0"/>
              <a:t> </a:t>
            </a:r>
            <a:r>
              <a:rPr lang="de-AT" dirty="0" err="1" smtClean="0"/>
              <a:t>to</a:t>
            </a:r>
            <a:r>
              <a:rPr lang="de-AT" dirty="0" smtClean="0"/>
              <a:t> find </a:t>
            </a:r>
            <a:r>
              <a:rPr lang="de-AT" dirty="0"/>
              <a:t>Calls and </a:t>
            </a:r>
            <a:r>
              <a:rPr lang="de-AT" dirty="0" err="1" smtClean="0"/>
              <a:t>my</a:t>
            </a:r>
            <a:r>
              <a:rPr lang="de-AT" dirty="0" smtClean="0"/>
              <a:t> </a:t>
            </a:r>
            <a:r>
              <a:rPr lang="de-AT" dirty="0" err="1" smtClean="0"/>
              <a:t>Contact</a:t>
            </a:r>
            <a:r>
              <a:rPr lang="de-AT" dirty="0" smtClean="0"/>
              <a:t> Point?</a:t>
            </a:r>
            <a:endParaRPr lang="de-AT" dirty="0"/>
          </a:p>
        </p:txBody>
      </p:sp>
      <p:sp>
        <p:nvSpPr>
          <p:cNvPr id="4" name="Inhaltsplatzhalter 2"/>
          <p:cNvSpPr>
            <a:spLocks noGrp="1"/>
          </p:cNvSpPr>
          <p:nvPr/>
        </p:nvSpPr>
        <p:spPr>
          <a:xfrm>
            <a:off x="838200" y="195625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dirty="0" smtClean="0"/>
              <a:t/>
            </a:r>
            <a:br>
              <a:rPr lang="de-AT" dirty="0" smtClean="0"/>
            </a:br>
            <a:r>
              <a:rPr lang="de-AT" dirty="0"/>
              <a:t/>
            </a:r>
            <a:br>
              <a:rPr lang="de-AT" dirty="0"/>
            </a:br>
            <a:endParaRPr lang="de-AT" sz="1600" b="1" dirty="0" smtClean="0">
              <a:solidFill>
                <a:srgbClr val="FFC000"/>
              </a:solidFill>
            </a:endParaRPr>
          </a:p>
        </p:txBody>
      </p:sp>
      <p:pic>
        <p:nvPicPr>
          <p:cNvPr id="5" name="Grafik 4"/>
          <p:cNvPicPr>
            <a:picLocks noChangeAspect="1"/>
          </p:cNvPicPr>
          <p:nvPr/>
        </p:nvPicPr>
        <p:blipFill>
          <a:blip r:embed="rId2"/>
          <a:stretch>
            <a:fillRect/>
          </a:stretch>
        </p:blipFill>
        <p:spPr>
          <a:xfrm>
            <a:off x="6203559" y="2372612"/>
            <a:ext cx="5742991" cy="4390684"/>
          </a:xfrm>
          <a:prstGeom prst="rect">
            <a:avLst/>
          </a:prstGeom>
          <a:effectLst>
            <a:outerShdw blurRad="50800" dist="38100" dir="2700000" algn="tl" rotWithShape="0">
              <a:prstClr val="black">
                <a:alpha val="40000"/>
              </a:prstClr>
            </a:outerShdw>
          </a:effectLst>
        </p:spPr>
      </p:pic>
      <p:sp>
        <p:nvSpPr>
          <p:cNvPr id="6" name="Textfeld 4"/>
          <p:cNvSpPr txBox="1"/>
          <p:nvPr/>
        </p:nvSpPr>
        <p:spPr>
          <a:xfrm>
            <a:off x="7701763" y="6103322"/>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European </a:t>
            </a:r>
            <a:r>
              <a:rPr lang="de-AT" sz="1000" dirty="0" err="1" smtClean="0"/>
              <a:t>Commission</a:t>
            </a:r>
            <a:endParaRPr lang="de-AT" sz="1000" dirty="0"/>
          </a:p>
        </p:txBody>
      </p:sp>
      <p:pic>
        <p:nvPicPr>
          <p:cNvPr id="7" name="Grafik 6"/>
          <p:cNvPicPr>
            <a:picLocks noChangeAspect="1"/>
          </p:cNvPicPr>
          <p:nvPr/>
        </p:nvPicPr>
        <p:blipFill>
          <a:blip r:embed="rId3"/>
          <a:stretch>
            <a:fillRect/>
          </a:stretch>
        </p:blipFill>
        <p:spPr>
          <a:xfrm>
            <a:off x="449949" y="3900677"/>
            <a:ext cx="6141861" cy="2276857"/>
          </a:xfrm>
          <a:prstGeom prst="rect">
            <a:avLst/>
          </a:prstGeom>
          <a:effectLst>
            <a:outerShdw blurRad="50800" dist="38100" dir="2700000" algn="tl" rotWithShape="0">
              <a:prstClr val="black">
                <a:alpha val="40000"/>
              </a:prstClr>
            </a:outerShdw>
          </a:effectLst>
        </p:spPr>
      </p:pic>
      <p:sp>
        <p:nvSpPr>
          <p:cNvPr id="8" name="Textfeld 6"/>
          <p:cNvSpPr txBox="1"/>
          <p:nvPr/>
        </p:nvSpPr>
        <p:spPr>
          <a:xfrm>
            <a:off x="156550" y="6177521"/>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a:t>
            </a:r>
            <a:r>
              <a:rPr lang="de-AT" sz="1000" dirty="0" err="1" smtClean="0"/>
              <a:t>EuroAccess</a:t>
            </a:r>
            <a:r>
              <a:rPr lang="de-AT" sz="1000" dirty="0" smtClean="0"/>
              <a:t> </a:t>
            </a:r>
            <a:r>
              <a:rPr lang="de-AT" sz="1000" dirty="0" err="1" smtClean="0"/>
              <a:t>Macro-Regions</a:t>
            </a:r>
            <a:endParaRPr lang="de-AT" sz="1000" dirty="0"/>
          </a:p>
        </p:txBody>
      </p:sp>
      <p:sp>
        <p:nvSpPr>
          <p:cNvPr id="9" name="Textfeld 8"/>
          <p:cNvSpPr txBox="1"/>
          <p:nvPr/>
        </p:nvSpPr>
        <p:spPr>
          <a:xfrm>
            <a:off x="6203559" y="1994233"/>
            <a:ext cx="6769100" cy="369332"/>
          </a:xfrm>
          <a:prstGeom prst="rect">
            <a:avLst/>
          </a:prstGeom>
          <a:noFill/>
        </p:spPr>
        <p:txBody>
          <a:bodyPr wrap="square" rtlCol="0">
            <a:spAutoFit/>
          </a:bodyPr>
          <a:lstStyle/>
          <a:p>
            <a:r>
              <a:rPr lang="de-AT" b="1" dirty="0">
                <a:solidFill>
                  <a:srgbClr val="FFC000"/>
                </a:solidFill>
                <a:hlinkClick r:id="rId4"/>
              </a:rPr>
              <a:t>https://ec.europa.eu/esf/main.jsp?catId=45&amp;langId=en</a:t>
            </a:r>
            <a:endParaRPr lang="de-AT" dirty="0">
              <a:solidFill>
                <a:srgbClr val="FFC000"/>
              </a:solidFill>
            </a:endParaRPr>
          </a:p>
        </p:txBody>
      </p:sp>
      <p:sp>
        <p:nvSpPr>
          <p:cNvPr id="10" name="Textfeld 4"/>
          <p:cNvSpPr txBox="1"/>
          <p:nvPr/>
        </p:nvSpPr>
        <p:spPr>
          <a:xfrm rot="5400000">
            <a:off x="10963202" y="5992912"/>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European </a:t>
            </a:r>
            <a:r>
              <a:rPr lang="de-AT" sz="1000" dirty="0" err="1" smtClean="0"/>
              <a:t>Commission</a:t>
            </a:r>
            <a:endParaRPr lang="de-AT" sz="1000" dirty="0"/>
          </a:p>
        </p:txBody>
      </p:sp>
    </p:spTree>
    <p:extLst>
      <p:ext uri="{BB962C8B-B14F-4D97-AF65-F5344CB8AC3E}">
        <p14:creationId xmlns:p14="http://schemas.microsoft.com/office/powerpoint/2010/main" val="886227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ESF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8" name="Ellipse 7"/>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grpSp>
        <p:nvGrpSpPr>
          <p:cNvPr id="12" name="Gruppieren 11"/>
          <p:cNvGrpSpPr/>
          <p:nvPr/>
        </p:nvGrpSpPr>
        <p:grpSpPr>
          <a:xfrm>
            <a:off x="373131" y="5801365"/>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8" name="Textfeld 37"/>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3" name="Textfeld 42"/>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grpSp>
        <p:nvGrpSpPr>
          <p:cNvPr id="51" name="Gruppieren 50"/>
          <p:cNvGrpSpPr/>
          <p:nvPr/>
        </p:nvGrpSpPr>
        <p:grpSpPr>
          <a:xfrm>
            <a:off x="8458221" y="2633219"/>
            <a:ext cx="862599" cy="1107996"/>
            <a:chOff x="9633573" y="4148713"/>
            <a:chExt cx="862599" cy="1107996"/>
          </a:xfrm>
        </p:grpSpPr>
        <p:sp>
          <p:nvSpPr>
            <p:cNvPr id="52" name="Ellipse 51"/>
            <p:cNvSpPr/>
            <p:nvPr/>
          </p:nvSpPr>
          <p:spPr>
            <a:xfrm>
              <a:off x="9633573" y="4235779"/>
              <a:ext cx="720000" cy="72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53" name="Rechteck 52"/>
            <p:cNvSpPr/>
            <p:nvPr/>
          </p:nvSpPr>
          <p:spPr>
            <a:xfrm>
              <a:off x="9823600" y="4148713"/>
              <a:ext cx="672572" cy="1107996"/>
            </a:xfrm>
            <a:prstGeom prst="rect">
              <a:avLst/>
            </a:prstGeom>
          </p:spPr>
          <p:txBody>
            <a:bodyPr wrap="square">
              <a:spAutoFit/>
            </a:bodyPr>
            <a:lstStyle/>
            <a:p>
              <a:r>
                <a:rPr lang="de-AT" sz="6600" dirty="0">
                  <a:solidFill>
                    <a:schemeClr val="bg1"/>
                  </a:solidFill>
                  <a:sym typeface="Wingdings" panose="05000000000000000000" pitchFamily="2" charset="2"/>
                </a:rPr>
                <a:t></a:t>
              </a:r>
              <a:endParaRPr lang="de-AT" sz="6600" dirty="0">
                <a:solidFill>
                  <a:schemeClr val="bg1"/>
                </a:solidFill>
              </a:endParaRPr>
            </a:p>
          </p:txBody>
        </p:sp>
      </p:grpSp>
      <p:sp>
        <p:nvSpPr>
          <p:cNvPr id="54" name="Textfeld 53"/>
          <p:cNvSpPr txBox="1"/>
          <p:nvPr/>
        </p:nvSpPr>
        <p:spPr>
          <a:xfrm>
            <a:off x="9258738" y="2888540"/>
            <a:ext cx="2581491" cy="369332"/>
          </a:xfrm>
          <a:prstGeom prst="rect">
            <a:avLst/>
          </a:prstGeom>
          <a:noFill/>
        </p:spPr>
        <p:txBody>
          <a:bodyPr wrap="square" rtlCol="0">
            <a:spAutoFit/>
          </a:bodyPr>
          <a:lstStyle/>
          <a:p>
            <a:r>
              <a:rPr lang="de-AT" dirty="0" err="1" smtClean="0"/>
              <a:t>Capacity</a:t>
            </a:r>
            <a:r>
              <a:rPr lang="de-AT" dirty="0" smtClean="0"/>
              <a:t> </a:t>
            </a:r>
            <a:r>
              <a:rPr lang="de-AT" dirty="0" err="1" smtClean="0"/>
              <a:t>building</a:t>
            </a:r>
            <a:endParaRPr lang="de-AT" dirty="0"/>
          </a:p>
        </p:txBody>
      </p:sp>
      <p:sp>
        <p:nvSpPr>
          <p:cNvPr id="56" name="Ellipse 55"/>
          <p:cNvSpPr/>
          <p:nvPr/>
        </p:nvSpPr>
        <p:spPr>
          <a:xfrm>
            <a:off x="4339490" y="583643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96001" y="600465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
        <p:nvSpPr>
          <p:cNvPr id="49" name="Ellipse 48"/>
          <p:cNvSpPr/>
          <p:nvPr/>
        </p:nvSpPr>
        <p:spPr>
          <a:xfrm>
            <a:off x="4399242" y="3521415"/>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58" name="Ellipse 57"/>
          <p:cNvSpPr/>
          <p:nvPr/>
        </p:nvSpPr>
        <p:spPr>
          <a:xfrm>
            <a:off x="4399242" y="2670907"/>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200" dirty="0">
                <a:sym typeface="Webdings" panose="05030102010509060703" pitchFamily="18" charset="2"/>
              </a:rPr>
              <a:t></a:t>
            </a:r>
            <a:endParaRPr lang="de-AT" sz="7200" dirty="0"/>
          </a:p>
        </p:txBody>
      </p:sp>
      <p:sp>
        <p:nvSpPr>
          <p:cNvPr id="59" name="Textfeld 58"/>
          <p:cNvSpPr txBox="1"/>
          <p:nvPr/>
        </p:nvSpPr>
        <p:spPr>
          <a:xfrm>
            <a:off x="5182231" y="2812459"/>
            <a:ext cx="2581491" cy="369332"/>
          </a:xfrm>
          <a:prstGeom prst="rect">
            <a:avLst/>
          </a:prstGeom>
          <a:noFill/>
        </p:spPr>
        <p:txBody>
          <a:bodyPr wrap="square" rtlCol="0">
            <a:spAutoFit/>
          </a:bodyPr>
          <a:lstStyle/>
          <a:p>
            <a:r>
              <a:rPr lang="de-AT" dirty="0" smtClean="0"/>
              <a:t>Big </a:t>
            </a:r>
            <a:r>
              <a:rPr lang="de-AT" dirty="0" err="1" smtClean="0"/>
              <a:t>organisations</a:t>
            </a:r>
            <a:endParaRPr lang="de-AT" dirty="0"/>
          </a:p>
        </p:txBody>
      </p:sp>
      <p:sp>
        <p:nvSpPr>
          <p:cNvPr id="60" name="Textfeld 59"/>
          <p:cNvSpPr txBox="1"/>
          <p:nvPr/>
        </p:nvSpPr>
        <p:spPr>
          <a:xfrm>
            <a:off x="5182231" y="3697607"/>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40" name="Ellipse 39"/>
          <p:cNvSpPr/>
          <p:nvPr/>
        </p:nvSpPr>
        <p:spPr>
          <a:xfrm>
            <a:off x="8449968" y="3531680"/>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sp>
        <p:nvSpPr>
          <p:cNvPr id="41" name="Textfeld 40"/>
          <p:cNvSpPr txBox="1"/>
          <p:nvPr/>
        </p:nvSpPr>
        <p:spPr>
          <a:xfrm>
            <a:off x="9258738" y="3720882"/>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130617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smtClean="0"/>
              <a:t>Development Cooperation</a:t>
            </a:r>
            <a:endParaRPr lang="de-AT" dirty="0"/>
          </a:p>
        </p:txBody>
      </p:sp>
    </p:spTree>
    <p:extLst>
      <p:ext uri="{BB962C8B-B14F-4D97-AF65-F5344CB8AC3E}">
        <p14:creationId xmlns:p14="http://schemas.microsoft.com/office/powerpoint/2010/main" val="30487134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65100" y="1533714"/>
            <a:ext cx="12788900" cy="1010316"/>
            <a:chOff x="165100" y="1533714"/>
            <a:chExt cx="12788900" cy="1010316"/>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00" y="1533714"/>
              <a:ext cx="2768600" cy="1010316"/>
            </a:xfrm>
            <a:prstGeom prst="rect">
              <a:avLst/>
            </a:prstGeom>
          </p:spPr>
        </p:pic>
        <p:pic>
          <p:nvPicPr>
            <p:cNvPr id="19" name="Grafik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533714"/>
              <a:ext cx="2768600" cy="1010316"/>
            </a:xfrm>
            <a:prstGeom prst="rect">
              <a:avLst/>
            </a:prstGeom>
          </p:spPr>
        </p:pic>
        <p:pic>
          <p:nvPicPr>
            <p:cNvPr id="20" name="Grafi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300" y="1533714"/>
              <a:ext cx="2768600" cy="1010316"/>
            </a:xfrm>
            <a:prstGeom prst="rect">
              <a:avLst/>
            </a:prstGeom>
          </p:spPr>
        </p:pic>
        <p:pic>
          <p:nvPicPr>
            <p:cNvPr id="21" name="Grafik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400" y="1533714"/>
              <a:ext cx="2768600" cy="1010316"/>
            </a:xfrm>
            <a:prstGeom prst="rect">
              <a:avLst/>
            </a:prstGeom>
          </p:spPr>
        </p:pic>
      </p:grpSp>
      <p:grpSp>
        <p:nvGrpSpPr>
          <p:cNvPr id="23" name="Gruppieren 22"/>
          <p:cNvGrpSpPr/>
          <p:nvPr/>
        </p:nvGrpSpPr>
        <p:grpSpPr>
          <a:xfrm>
            <a:off x="-742950" y="2752914"/>
            <a:ext cx="12788900" cy="1010316"/>
            <a:chOff x="165100" y="1533714"/>
            <a:chExt cx="12788900" cy="1010316"/>
          </a:xfrm>
        </p:grpSpPr>
        <p:pic>
          <p:nvPicPr>
            <p:cNvPr id="24" name="Grafik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00" y="1533714"/>
              <a:ext cx="2768600" cy="1010316"/>
            </a:xfrm>
            <a:prstGeom prst="rect">
              <a:avLst/>
            </a:prstGeom>
          </p:spPr>
        </p:pic>
        <p:pic>
          <p:nvPicPr>
            <p:cNvPr id="25" name="Grafik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533714"/>
              <a:ext cx="2768600" cy="1010316"/>
            </a:xfrm>
            <a:prstGeom prst="rect">
              <a:avLst/>
            </a:prstGeom>
          </p:spPr>
        </p:pic>
        <p:pic>
          <p:nvPicPr>
            <p:cNvPr id="26" name="Grafik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300" y="1533714"/>
              <a:ext cx="2768600" cy="1010316"/>
            </a:xfrm>
            <a:prstGeom prst="rect">
              <a:avLst/>
            </a:prstGeom>
          </p:spPr>
        </p:pic>
        <p:pic>
          <p:nvPicPr>
            <p:cNvPr id="30" name="Grafik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400" y="1533714"/>
              <a:ext cx="2768600" cy="1010316"/>
            </a:xfrm>
            <a:prstGeom prst="rect">
              <a:avLst/>
            </a:prstGeom>
          </p:spPr>
        </p:pic>
      </p:grpSp>
      <p:grpSp>
        <p:nvGrpSpPr>
          <p:cNvPr id="31" name="Gruppieren 30"/>
          <p:cNvGrpSpPr/>
          <p:nvPr/>
        </p:nvGrpSpPr>
        <p:grpSpPr>
          <a:xfrm>
            <a:off x="165100" y="3972114"/>
            <a:ext cx="12788900" cy="1010316"/>
            <a:chOff x="165100" y="1533714"/>
            <a:chExt cx="12788900" cy="1010316"/>
          </a:xfrm>
        </p:grpSpPr>
        <p:pic>
          <p:nvPicPr>
            <p:cNvPr id="36" name="Grafik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00" y="1533714"/>
              <a:ext cx="2768600" cy="1010316"/>
            </a:xfrm>
            <a:prstGeom prst="rect">
              <a:avLst/>
            </a:prstGeom>
          </p:spPr>
        </p:pic>
        <p:pic>
          <p:nvPicPr>
            <p:cNvPr id="37" name="Grafik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533714"/>
              <a:ext cx="2768600" cy="1010316"/>
            </a:xfrm>
            <a:prstGeom prst="rect">
              <a:avLst/>
            </a:prstGeom>
          </p:spPr>
        </p:pic>
        <p:pic>
          <p:nvPicPr>
            <p:cNvPr id="38" name="Grafik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300" y="1533714"/>
              <a:ext cx="2768600" cy="1010316"/>
            </a:xfrm>
            <a:prstGeom prst="rect">
              <a:avLst/>
            </a:prstGeom>
          </p:spPr>
        </p:pic>
        <p:pic>
          <p:nvPicPr>
            <p:cNvPr id="43" name="Grafik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400" y="1533714"/>
              <a:ext cx="2768600" cy="1010316"/>
            </a:xfrm>
            <a:prstGeom prst="rect">
              <a:avLst/>
            </a:prstGeom>
          </p:spPr>
        </p:pic>
      </p:grpSp>
    </p:spTree>
    <p:extLst>
      <p:ext uri="{BB962C8B-B14F-4D97-AF65-F5344CB8AC3E}">
        <p14:creationId xmlns:p14="http://schemas.microsoft.com/office/powerpoint/2010/main" val="856743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Ellipse 38"/>
          <p:cNvSpPr/>
          <p:nvPr/>
        </p:nvSpPr>
        <p:spPr>
          <a:xfrm>
            <a:off x="6471477" y="4579361"/>
            <a:ext cx="346841" cy="357352"/>
          </a:xfrm>
          <a:prstGeom prst="ellipse">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31" name="Ellipse 30"/>
          <p:cNvSpPr>
            <a:spLocks noChangeAspect="1"/>
          </p:cNvSpPr>
          <p:nvPr/>
        </p:nvSpPr>
        <p:spPr>
          <a:xfrm>
            <a:off x="6621728" y="2330856"/>
            <a:ext cx="698821" cy="720000"/>
          </a:xfrm>
          <a:prstGeom prst="ellipse">
            <a:avLst/>
          </a:prstGeom>
          <a:solidFill>
            <a:srgbClr val="00336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6" name="Titel 5"/>
          <p:cNvSpPr>
            <a:spLocks noGrp="1"/>
          </p:cNvSpPr>
          <p:nvPr>
            <p:ph type="title"/>
          </p:nvPr>
        </p:nvSpPr>
        <p:spPr/>
        <p:txBody>
          <a:bodyPr/>
          <a:lstStyle/>
          <a:p>
            <a:r>
              <a:rPr lang="de-AT" dirty="0" err="1" smtClean="0"/>
              <a:t>Funding</a:t>
            </a:r>
            <a:r>
              <a:rPr lang="de-AT" dirty="0" smtClean="0"/>
              <a:t> </a:t>
            </a:r>
            <a:r>
              <a:rPr lang="de-AT" dirty="0" err="1" smtClean="0"/>
              <a:t>Landscape</a:t>
            </a:r>
            <a:endParaRPr lang="de-AT" dirty="0"/>
          </a:p>
        </p:txBody>
      </p:sp>
      <p:sp>
        <p:nvSpPr>
          <p:cNvPr id="8" name="Rechteck 7"/>
          <p:cNvSpPr/>
          <p:nvPr/>
        </p:nvSpPr>
        <p:spPr>
          <a:xfrm>
            <a:off x="2397040" y="2414560"/>
            <a:ext cx="3240000" cy="3240000"/>
          </a:xfrm>
          <a:prstGeom prst="rect">
            <a:avLst/>
          </a:pr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p:cNvSpPr/>
          <p:nvPr/>
        </p:nvSpPr>
        <p:spPr>
          <a:xfrm>
            <a:off x="6513809" y="2414560"/>
            <a:ext cx="3240000" cy="3240000"/>
          </a:xfrm>
          <a:prstGeom prst="rect">
            <a:avLst/>
          </a:pr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Ellipse 10"/>
          <p:cNvSpPr/>
          <p:nvPr/>
        </p:nvSpPr>
        <p:spPr>
          <a:xfrm>
            <a:off x="3843619" y="3855884"/>
            <a:ext cx="346841" cy="357352"/>
          </a:xfrm>
          <a:prstGeom prst="ellipse">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12" name="Textfeld 11"/>
          <p:cNvSpPr txBox="1"/>
          <p:nvPr/>
        </p:nvSpPr>
        <p:spPr>
          <a:xfrm>
            <a:off x="2302447" y="5867391"/>
            <a:ext cx="3240000" cy="338554"/>
          </a:xfrm>
          <a:prstGeom prst="rect">
            <a:avLst/>
          </a:prstGeom>
          <a:noFill/>
        </p:spPr>
        <p:txBody>
          <a:bodyPr wrap="square" rtlCol="0">
            <a:spAutoFit/>
          </a:bodyPr>
          <a:lstStyle/>
          <a:p>
            <a:r>
              <a:rPr lang="de-AT" sz="1600" dirty="0" err="1" smtClean="0">
                <a:solidFill>
                  <a:schemeClr val="accent1">
                    <a:lumMod val="50000"/>
                  </a:schemeClr>
                </a:solidFill>
              </a:rPr>
              <a:t>What</a:t>
            </a:r>
            <a:r>
              <a:rPr lang="de-AT" sz="1600" dirty="0" smtClean="0">
                <a:solidFill>
                  <a:schemeClr val="accent1">
                    <a:lumMod val="50000"/>
                  </a:schemeClr>
                </a:solidFill>
              </a:rPr>
              <a:t> </a:t>
            </a:r>
            <a:r>
              <a:rPr lang="de-AT" sz="1600" dirty="0" err="1" smtClean="0">
                <a:solidFill>
                  <a:schemeClr val="accent1">
                    <a:lumMod val="50000"/>
                  </a:schemeClr>
                </a:solidFill>
              </a:rPr>
              <a:t>we</a:t>
            </a:r>
            <a:r>
              <a:rPr lang="de-AT" sz="1600" dirty="0" smtClean="0">
                <a:solidFill>
                  <a:schemeClr val="accent1">
                    <a:lumMod val="50000"/>
                  </a:schemeClr>
                </a:solidFill>
              </a:rPr>
              <a:t> </a:t>
            </a:r>
            <a:r>
              <a:rPr lang="de-AT" sz="1600" dirty="0" err="1" smtClean="0">
                <a:solidFill>
                  <a:schemeClr val="accent1">
                    <a:lumMod val="50000"/>
                  </a:schemeClr>
                </a:solidFill>
              </a:rPr>
              <a:t>think</a:t>
            </a:r>
            <a:r>
              <a:rPr lang="de-AT" sz="1600" dirty="0" smtClean="0">
                <a:solidFill>
                  <a:schemeClr val="accent1">
                    <a:lumMod val="50000"/>
                  </a:schemeClr>
                </a:solidFill>
              </a:rPr>
              <a:t> </a:t>
            </a:r>
            <a:r>
              <a:rPr lang="de-AT" sz="1600" dirty="0" err="1" smtClean="0">
                <a:solidFill>
                  <a:schemeClr val="accent1">
                    <a:lumMod val="50000"/>
                  </a:schemeClr>
                </a:solidFill>
              </a:rPr>
              <a:t>it</a:t>
            </a:r>
            <a:r>
              <a:rPr lang="de-AT" sz="1600" dirty="0" smtClean="0">
                <a:solidFill>
                  <a:schemeClr val="accent1">
                    <a:lumMod val="50000"/>
                  </a:schemeClr>
                </a:solidFill>
              </a:rPr>
              <a:t> </a:t>
            </a:r>
            <a:r>
              <a:rPr lang="de-AT" sz="1600" dirty="0" err="1" smtClean="0">
                <a:solidFill>
                  <a:schemeClr val="accent1">
                    <a:lumMod val="50000"/>
                  </a:schemeClr>
                </a:solidFill>
              </a:rPr>
              <a:t>looks</a:t>
            </a:r>
            <a:r>
              <a:rPr lang="de-AT" sz="1600" dirty="0" smtClean="0">
                <a:solidFill>
                  <a:schemeClr val="accent1">
                    <a:lumMod val="50000"/>
                  </a:schemeClr>
                </a:solidFill>
              </a:rPr>
              <a:t> like…</a:t>
            </a:r>
            <a:endParaRPr lang="de-AT" sz="1600" dirty="0">
              <a:solidFill>
                <a:schemeClr val="accent1">
                  <a:lumMod val="50000"/>
                </a:schemeClr>
              </a:solidFill>
            </a:endParaRPr>
          </a:p>
        </p:txBody>
      </p:sp>
      <p:sp>
        <p:nvSpPr>
          <p:cNvPr id="13" name="Textfeld 12"/>
          <p:cNvSpPr txBox="1"/>
          <p:nvPr/>
        </p:nvSpPr>
        <p:spPr>
          <a:xfrm>
            <a:off x="6446076" y="5858627"/>
            <a:ext cx="3240000" cy="338554"/>
          </a:xfrm>
          <a:prstGeom prst="rect">
            <a:avLst/>
          </a:prstGeom>
          <a:noFill/>
        </p:spPr>
        <p:txBody>
          <a:bodyPr wrap="square" rtlCol="0">
            <a:spAutoFit/>
          </a:bodyPr>
          <a:lstStyle/>
          <a:p>
            <a:r>
              <a:rPr lang="de-AT" sz="1600" dirty="0" err="1" smtClean="0">
                <a:solidFill>
                  <a:schemeClr val="accent1">
                    <a:lumMod val="50000"/>
                  </a:schemeClr>
                </a:solidFill>
              </a:rPr>
              <a:t>What</a:t>
            </a:r>
            <a:r>
              <a:rPr lang="de-AT" sz="1600" dirty="0" smtClean="0">
                <a:solidFill>
                  <a:schemeClr val="accent1">
                    <a:lumMod val="50000"/>
                  </a:schemeClr>
                </a:solidFill>
              </a:rPr>
              <a:t> </a:t>
            </a:r>
            <a:r>
              <a:rPr lang="de-AT" sz="1600" dirty="0" err="1" smtClean="0">
                <a:solidFill>
                  <a:schemeClr val="accent1">
                    <a:lumMod val="50000"/>
                  </a:schemeClr>
                </a:solidFill>
              </a:rPr>
              <a:t>it</a:t>
            </a:r>
            <a:r>
              <a:rPr lang="de-AT" sz="1600" dirty="0" smtClean="0">
                <a:solidFill>
                  <a:schemeClr val="accent1">
                    <a:lumMod val="50000"/>
                  </a:schemeClr>
                </a:solidFill>
              </a:rPr>
              <a:t> </a:t>
            </a:r>
            <a:r>
              <a:rPr lang="de-AT" sz="1600" dirty="0" err="1" smtClean="0">
                <a:solidFill>
                  <a:schemeClr val="accent1">
                    <a:lumMod val="50000"/>
                  </a:schemeClr>
                </a:solidFill>
              </a:rPr>
              <a:t>actually</a:t>
            </a:r>
            <a:r>
              <a:rPr lang="de-AT" sz="1600" dirty="0" smtClean="0">
                <a:solidFill>
                  <a:schemeClr val="accent1">
                    <a:lumMod val="50000"/>
                  </a:schemeClr>
                </a:solidFill>
              </a:rPr>
              <a:t> </a:t>
            </a:r>
            <a:r>
              <a:rPr lang="de-AT" sz="1600" dirty="0" err="1" smtClean="0">
                <a:solidFill>
                  <a:schemeClr val="accent1">
                    <a:lumMod val="50000"/>
                  </a:schemeClr>
                </a:solidFill>
              </a:rPr>
              <a:t>looks</a:t>
            </a:r>
            <a:r>
              <a:rPr lang="de-AT" sz="1600" dirty="0" smtClean="0">
                <a:solidFill>
                  <a:schemeClr val="accent1">
                    <a:lumMod val="50000"/>
                  </a:schemeClr>
                </a:solidFill>
              </a:rPr>
              <a:t> like…</a:t>
            </a:r>
            <a:endParaRPr lang="de-AT" sz="1600" dirty="0">
              <a:solidFill>
                <a:schemeClr val="accent1">
                  <a:lumMod val="50000"/>
                </a:schemeClr>
              </a:solidFill>
            </a:endParaRPr>
          </a:p>
        </p:txBody>
      </p:sp>
      <p:sp>
        <p:nvSpPr>
          <p:cNvPr id="17" name="Ellipse 16"/>
          <p:cNvSpPr/>
          <p:nvPr/>
        </p:nvSpPr>
        <p:spPr>
          <a:xfrm>
            <a:off x="7960388" y="3867700"/>
            <a:ext cx="346841" cy="357352"/>
          </a:xfrm>
          <a:prstGeom prst="ellipse">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23" name="Ellipse 22"/>
          <p:cNvSpPr/>
          <p:nvPr/>
        </p:nvSpPr>
        <p:spPr>
          <a:xfrm>
            <a:off x="8764429" y="2906003"/>
            <a:ext cx="346841" cy="357352"/>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24" name="Ellipse 23"/>
          <p:cNvSpPr/>
          <p:nvPr/>
        </p:nvSpPr>
        <p:spPr>
          <a:xfrm>
            <a:off x="6993436" y="4866183"/>
            <a:ext cx="346841" cy="357352"/>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25" name="Ellipse 24"/>
          <p:cNvSpPr/>
          <p:nvPr/>
        </p:nvSpPr>
        <p:spPr>
          <a:xfrm>
            <a:off x="7465699" y="2984830"/>
            <a:ext cx="346841" cy="357352"/>
          </a:xfrm>
          <a:prstGeom prst="ellipse">
            <a:avLst/>
          </a:prstGeom>
          <a:solidFill>
            <a:srgbClr val="CC009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26" name="Ellipse 25"/>
          <p:cNvSpPr/>
          <p:nvPr/>
        </p:nvSpPr>
        <p:spPr>
          <a:xfrm>
            <a:off x="8927338" y="4225052"/>
            <a:ext cx="346841" cy="357352"/>
          </a:xfrm>
          <a:prstGeom prst="ellipse">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27" name="Ellipse 26"/>
          <p:cNvSpPr>
            <a:spLocks noChangeAspect="1"/>
          </p:cNvSpPr>
          <p:nvPr/>
        </p:nvSpPr>
        <p:spPr>
          <a:xfrm>
            <a:off x="7812540" y="4692646"/>
            <a:ext cx="698821" cy="720000"/>
          </a:xfrm>
          <a:prstGeom prst="ellipse">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28" name="Ellipse 27"/>
          <p:cNvSpPr>
            <a:spLocks noChangeAspect="1"/>
          </p:cNvSpPr>
          <p:nvPr/>
        </p:nvSpPr>
        <p:spPr>
          <a:xfrm>
            <a:off x="7145840" y="3189788"/>
            <a:ext cx="174709" cy="180000"/>
          </a:xfrm>
          <a:prstGeom prst="ellipse">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29" name="Ellipse 28"/>
          <p:cNvSpPr>
            <a:spLocks noChangeAspect="1"/>
          </p:cNvSpPr>
          <p:nvPr/>
        </p:nvSpPr>
        <p:spPr>
          <a:xfrm>
            <a:off x="8589720" y="3877330"/>
            <a:ext cx="174709" cy="180000"/>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30" name="Ellipse 29"/>
          <p:cNvSpPr>
            <a:spLocks noChangeAspect="1"/>
          </p:cNvSpPr>
          <p:nvPr/>
        </p:nvSpPr>
        <p:spPr>
          <a:xfrm>
            <a:off x="8846823" y="3326376"/>
            <a:ext cx="698821" cy="720000"/>
          </a:xfrm>
          <a:prstGeom prst="ellipse">
            <a:avLst/>
          </a:prstGeom>
          <a:solidFill>
            <a:srgbClr val="CC009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32" name="Rechteck 31"/>
          <p:cNvSpPr/>
          <p:nvPr/>
        </p:nvSpPr>
        <p:spPr>
          <a:xfrm>
            <a:off x="6513809" y="2150660"/>
            <a:ext cx="1619999" cy="25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Ellipse 32"/>
          <p:cNvSpPr/>
          <p:nvPr/>
        </p:nvSpPr>
        <p:spPr>
          <a:xfrm>
            <a:off x="7365756" y="5223535"/>
            <a:ext cx="346841" cy="357352"/>
          </a:xfrm>
          <a:prstGeom prst="ellipse">
            <a:avLst/>
          </a:prstGeom>
          <a:solidFill>
            <a:srgbClr val="CC009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35" name="Ellipse 34"/>
          <p:cNvSpPr/>
          <p:nvPr/>
        </p:nvSpPr>
        <p:spPr>
          <a:xfrm>
            <a:off x="8688331" y="4726125"/>
            <a:ext cx="346841" cy="357352"/>
          </a:xfrm>
          <a:prstGeom prst="ellipse">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36" name="Ellipse 35"/>
          <p:cNvSpPr/>
          <p:nvPr/>
        </p:nvSpPr>
        <p:spPr>
          <a:xfrm>
            <a:off x="9111270" y="5189099"/>
            <a:ext cx="346841" cy="357352"/>
          </a:xfrm>
          <a:prstGeom prst="ellipse">
            <a:avLst/>
          </a:prstGeom>
          <a:solidFill>
            <a:srgbClr val="CC009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37" name="Ellipse 36"/>
          <p:cNvSpPr>
            <a:spLocks noChangeAspect="1"/>
          </p:cNvSpPr>
          <p:nvPr/>
        </p:nvSpPr>
        <p:spPr>
          <a:xfrm>
            <a:off x="7949102" y="2923533"/>
            <a:ext cx="698821" cy="720000"/>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38" name="Ellipse 37"/>
          <p:cNvSpPr>
            <a:spLocks noChangeAspect="1"/>
          </p:cNvSpPr>
          <p:nvPr/>
        </p:nvSpPr>
        <p:spPr>
          <a:xfrm>
            <a:off x="7278401" y="4382558"/>
            <a:ext cx="174709" cy="180000"/>
          </a:xfrm>
          <a:prstGeom prst="ellipse">
            <a:avLst/>
          </a:prstGeom>
          <a:solidFill>
            <a:srgbClr val="CC009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40" name="Rechteck 39"/>
          <p:cNvSpPr/>
          <p:nvPr/>
        </p:nvSpPr>
        <p:spPr>
          <a:xfrm rot="16200000">
            <a:off x="5566110" y="4573252"/>
            <a:ext cx="1619999" cy="25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Ellipse 40"/>
          <p:cNvSpPr>
            <a:spLocks noChangeAspect="1"/>
          </p:cNvSpPr>
          <p:nvPr/>
        </p:nvSpPr>
        <p:spPr>
          <a:xfrm>
            <a:off x="9370756" y="2661333"/>
            <a:ext cx="174709" cy="180000"/>
          </a:xfrm>
          <a:prstGeom prst="ellipse">
            <a:avLst/>
          </a:prstGeom>
          <a:solidFill>
            <a:srgbClr val="00336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42" name="Ellipse 41"/>
          <p:cNvSpPr>
            <a:spLocks noChangeAspect="1"/>
          </p:cNvSpPr>
          <p:nvPr/>
        </p:nvSpPr>
        <p:spPr>
          <a:xfrm>
            <a:off x="6733547" y="3517330"/>
            <a:ext cx="698821" cy="720000"/>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43" name="Ellipse 42"/>
          <p:cNvSpPr/>
          <p:nvPr/>
        </p:nvSpPr>
        <p:spPr>
          <a:xfrm>
            <a:off x="8417588" y="2527677"/>
            <a:ext cx="346841" cy="357352"/>
          </a:xfrm>
          <a:prstGeom prst="ellipse">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
        <p:nvSpPr>
          <p:cNvPr id="44" name="Ellipse 43"/>
          <p:cNvSpPr>
            <a:spLocks noChangeAspect="1"/>
          </p:cNvSpPr>
          <p:nvPr/>
        </p:nvSpPr>
        <p:spPr>
          <a:xfrm>
            <a:off x="6715918" y="5340100"/>
            <a:ext cx="174709" cy="180000"/>
          </a:xfrm>
          <a:prstGeom prst="ellipse">
            <a:avLst/>
          </a:prstGeom>
          <a:solidFill>
            <a:srgbClr val="00336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1017716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1047049"/>
            <a:ext cx="11087100" cy="1325563"/>
          </a:xfrm>
        </p:spPr>
        <p:txBody>
          <a:bodyPr>
            <a:normAutofit/>
          </a:bodyPr>
          <a:lstStyle/>
          <a:p>
            <a:r>
              <a:rPr lang="de-AT" sz="3200" dirty="0"/>
              <a:t>BACID - </a:t>
            </a:r>
            <a:r>
              <a:rPr lang="en-US" sz="3200" dirty="0"/>
              <a:t>Building Administrative </a:t>
            </a:r>
            <a:r>
              <a:rPr lang="en-US" sz="3200" dirty="0" smtClean="0"/>
              <a:t>Capacities in </a:t>
            </a:r>
            <a:r>
              <a:rPr lang="en-US" sz="3200" dirty="0"/>
              <a:t>the Danube Region</a:t>
            </a:r>
            <a:endParaRPr lang="de-AT" sz="3200" dirty="0"/>
          </a:p>
        </p:txBody>
      </p:sp>
      <p:pic>
        <p:nvPicPr>
          <p:cNvPr id="5" name="Picture 4" descr="LOGOS PIC 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763838"/>
            <a:ext cx="11350051" cy="19351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152400" y="2565400"/>
            <a:ext cx="12039600" cy="26289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p:cNvSpPr/>
          <p:nvPr/>
        </p:nvSpPr>
        <p:spPr>
          <a:xfrm>
            <a:off x="838200" y="3817438"/>
            <a:ext cx="2160000" cy="21600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p:cNvSpPr txBox="1"/>
          <p:nvPr/>
        </p:nvSpPr>
        <p:spPr>
          <a:xfrm>
            <a:off x="830287" y="5106870"/>
            <a:ext cx="2155549" cy="830997"/>
          </a:xfrm>
          <a:prstGeom prst="rect">
            <a:avLst/>
          </a:prstGeom>
          <a:noFill/>
        </p:spPr>
        <p:txBody>
          <a:bodyPr wrap="square" rtlCol="0">
            <a:spAutoFit/>
          </a:bodyPr>
          <a:lstStyle/>
          <a:p>
            <a:r>
              <a:rPr lang="de-AT" sz="1600" b="1" dirty="0" err="1" smtClean="0">
                <a:solidFill>
                  <a:schemeClr val="bg1">
                    <a:lumMod val="85000"/>
                  </a:schemeClr>
                </a:solidFill>
                <a:latin typeface="+mj-lt"/>
              </a:rPr>
              <a:t>Financing</a:t>
            </a:r>
            <a:r>
              <a:rPr lang="de-AT" sz="1600" b="1" dirty="0" smtClean="0">
                <a:solidFill>
                  <a:schemeClr val="bg1">
                    <a:lumMod val="85000"/>
                  </a:schemeClr>
                </a:solidFill>
                <a:latin typeface="+mj-lt"/>
              </a:rPr>
              <a:t> Institution</a:t>
            </a:r>
          </a:p>
          <a:p>
            <a:r>
              <a:rPr lang="de-AT" sz="1600" dirty="0" smtClean="0">
                <a:solidFill>
                  <a:schemeClr val="bg1">
                    <a:lumMod val="85000"/>
                  </a:schemeClr>
                </a:solidFill>
                <a:latin typeface="+mj-lt"/>
              </a:rPr>
              <a:t>Austrian Development Agency (ADA)</a:t>
            </a:r>
          </a:p>
        </p:txBody>
      </p:sp>
      <p:sp>
        <p:nvSpPr>
          <p:cNvPr id="9" name="Rechteck 8"/>
          <p:cNvSpPr/>
          <p:nvPr/>
        </p:nvSpPr>
        <p:spPr>
          <a:xfrm>
            <a:off x="3585300" y="3852304"/>
            <a:ext cx="2160000" cy="21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3561464" y="4474809"/>
            <a:ext cx="2149414" cy="1569660"/>
          </a:xfrm>
          <a:prstGeom prst="rect">
            <a:avLst/>
          </a:prstGeom>
          <a:noFill/>
        </p:spPr>
        <p:txBody>
          <a:bodyPr wrap="square" rtlCol="0">
            <a:spAutoFit/>
          </a:bodyPr>
          <a:lstStyle/>
          <a:p>
            <a:r>
              <a:rPr lang="de-AT" sz="1600" b="1" dirty="0" err="1" smtClean="0">
                <a:solidFill>
                  <a:srgbClr val="33CCCC"/>
                </a:solidFill>
                <a:latin typeface="+mj-lt"/>
              </a:rPr>
              <a:t>Managed</a:t>
            </a:r>
            <a:r>
              <a:rPr lang="de-AT" sz="1600" b="1" dirty="0" smtClean="0">
                <a:solidFill>
                  <a:srgbClr val="33CCCC"/>
                </a:solidFill>
                <a:latin typeface="+mj-lt"/>
              </a:rPr>
              <a:t> </a:t>
            </a:r>
            <a:r>
              <a:rPr lang="de-AT" sz="1600" b="1" dirty="0" err="1" smtClean="0">
                <a:solidFill>
                  <a:srgbClr val="33CCCC"/>
                </a:solidFill>
                <a:latin typeface="+mj-lt"/>
              </a:rPr>
              <a:t>by</a:t>
            </a:r>
            <a:endParaRPr lang="de-AT" sz="1600" b="1" dirty="0" smtClean="0">
              <a:solidFill>
                <a:srgbClr val="33CCCC"/>
              </a:solidFill>
              <a:latin typeface="+mj-lt"/>
            </a:endParaRPr>
          </a:p>
          <a:p>
            <a:r>
              <a:rPr lang="en-US" sz="1600" dirty="0">
                <a:solidFill>
                  <a:srgbClr val="33CCCC"/>
                </a:solidFill>
                <a:latin typeface="+mj-lt"/>
              </a:rPr>
              <a:t>Austrian Association of Cities and Towns (AACT) and KDZ (Public Administration Research Center)</a:t>
            </a:r>
          </a:p>
        </p:txBody>
      </p:sp>
      <p:sp>
        <p:nvSpPr>
          <p:cNvPr id="11" name="Rechteck 10"/>
          <p:cNvSpPr/>
          <p:nvPr/>
        </p:nvSpPr>
        <p:spPr>
          <a:xfrm>
            <a:off x="6332400" y="3852304"/>
            <a:ext cx="2160000" cy="21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6274142" y="3787942"/>
            <a:ext cx="2183836" cy="2554545"/>
          </a:xfrm>
          <a:prstGeom prst="rect">
            <a:avLst/>
          </a:prstGeom>
          <a:noFill/>
        </p:spPr>
        <p:txBody>
          <a:bodyPr wrap="square" rtlCol="0">
            <a:spAutoFit/>
          </a:bodyPr>
          <a:lstStyle/>
          <a:p>
            <a:r>
              <a:rPr lang="de-AT" sz="1600" b="1" dirty="0" smtClean="0">
                <a:solidFill>
                  <a:srgbClr val="C00000"/>
                </a:solidFill>
                <a:latin typeface="+mj-lt"/>
              </a:rPr>
              <a:t>Support </a:t>
            </a:r>
            <a:r>
              <a:rPr lang="de-AT" sz="1600" b="1" dirty="0" err="1" smtClean="0">
                <a:solidFill>
                  <a:srgbClr val="C00000"/>
                </a:solidFill>
                <a:latin typeface="+mj-lt"/>
              </a:rPr>
              <a:t>for</a:t>
            </a:r>
            <a:endParaRPr lang="de-AT" sz="1600" b="1" dirty="0" smtClean="0">
              <a:solidFill>
                <a:srgbClr val="C00000"/>
              </a:solidFill>
              <a:latin typeface="+mj-lt"/>
            </a:endParaRPr>
          </a:p>
          <a:p>
            <a:r>
              <a:rPr lang="en-US" sz="1600" dirty="0">
                <a:solidFill>
                  <a:srgbClr val="C00000"/>
                </a:solidFill>
                <a:latin typeface="+mj-lt"/>
              </a:rPr>
              <a:t>small actions of exchange of knowledge between Austrian entities and partners in the countries of the Western Balkans and the Republic of Moldova.</a:t>
            </a:r>
          </a:p>
          <a:p>
            <a:endParaRPr lang="de-AT" sz="1600" b="1" dirty="0" smtClean="0">
              <a:solidFill>
                <a:srgbClr val="C00000"/>
              </a:solidFill>
              <a:latin typeface="+mj-lt"/>
            </a:endParaRPr>
          </a:p>
        </p:txBody>
      </p:sp>
      <p:sp>
        <p:nvSpPr>
          <p:cNvPr id="13" name="Rechteck 12"/>
          <p:cNvSpPr/>
          <p:nvPr/>
        </p:nvSpPr>
        <p:spPr>
          <a:xfrm>
            <a:off x="9079500" y="3852304"/>
            <a:ext cx="2160000" cy="2160000"/>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Textfeld 13"/>
          <p:cNvSpPr txBox="1"/>
          <p:nvPr/>
        </p:nvSpPr>
        <p:spPr>
          <a:xfrm>
            <a:off x="9032834" y="4208776"/>
            <a:ext cx="2313285" cy="1815882"/>
          </a:xfrm>
          <a:prstGeom prst="rect">
            <a:avLst/>
          </a:prstGeom>
          <a:noFill/>
        </p:spPr>
        <p:txBody>
          <a:bodyPr wrap="square" rtlCol="0">
            <a:spAutoFit/>
          </a:bodyPr>
          <a:lstStyle/>
          <a:p>
            <a:r>
              <a:rPr lang="de-AT" sz="1600" b="1" dirty="0" err="1" smtClean="0">
                <a:solidFill>
                  <a:schemeClr val="bg1"/>
                </a:solidFill>
                <a:latin typeface="+mj-lt"/>
              </a:rPr>
              <a:t>Eligible</a:t>
            </a:r>
            <a:r>
              <a:rPr lang="de-AT" sz="1600" b="1" dirty="0" smtClean="0">
                <a:solidFill>
                  <a:schemeClr val="bg1"/>
                </a:solidFill>
                <a:latin typeface="+mj-lt"/>
              </a:rPr>
              <a:t> Partners</a:t>
            </a:r>
          </a:p>
          <a:p>
            <a:r>
              <a:rPr lang="en-US" sz="1600" dirty="0">
                <a:solidFill>
                  <a:schemeClr val="bg1"/>
                </a:solidFill>
                <a:latin typeface="+mj-lt"/>
              </a:rPr>
              <a:t>The applicant has to be registered in Austria/target country.</a:t>
            </a:r>
          </a:p>
          <a:p>
            <a:r>
              <a:rPr lang="en-US" sz="1600" dirty="0">
                <a:solidFill>
                  <a:schemeClr val="bg1"/>
                </a:solidFill>
                <a:latin typeface="+mj-lt"/>
              </a:rPr>
              <a:t>The project has to have a Partner from the target country </a:t>
            </a:r>
            <a:r>
              <a:rPr lang="en-US" sz="1600" dirty="0" smtClean="0">
                <a:solidFill>
                  <a:schemeClr val="bg1"/>
                </a:solidFill>
                <a:latin typeface="+mj-lt"/>
              </a:rPr>
              <a:t>and from Austria</a:t>
            </a:r>
            <a:r>
              <a:rPr lang="en-US" sz="1600" dirty="0">
                <a:solidFill>
                  <a:schemeClr val="bg1"/>
                </a:solidFill>
                <a:latin typeface="+mj-lt"/>
              </a:rPr>
              <a:t>.</a:t>
            </a:r>
          </a:p>
        </p:txBody>
      </p:sp>
    </p:spTree>
    <p:extLst>
      <p:ext uri="{BB962C8B-B14F-4D97-AF65-F5344CB8AC3E}">
        <p14:creationId xmlns:p14="http://schemas.microsoft.com/office/powerpoint/2010/main" val="3426011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AT" sz="3200" dirty="0"/>
              <a:t>BACID - </a:t>
            </a:r>
            <a:r>
              <a:rPr lang="en-US" sz="3200" dirty="0"/>
              <a:t>Building Administrative </a:t>
            </a:r>
            <a:r>
              <a:rPr lang="en-US" sz="3200" dirty="0" smtClean="0"/>
              <a:t>Capacities in </a:t>
            </a:r>
            <a:r>
              <a:rPr lang="en-US" sz="3200" dirty="0"/>
              <a:t>the Danube Region</a:t>
            </a:r>
            <a:endParaRPr lang="de-AT" sz="3200" dirty="0"/>
          </a:p>
        </p:txBody>
      </p:sp>
      <p:sp>
        <p:nvSpPr>
          <p:cNvPr id="19" name="AutoShape 2" descr="Image result for BACID kdz"/>
          <p:cNvSpPr>
            <a:spLocks noChangeAspect="1" noChangeArrowheads="1"/>
          </p:cNvSpPr>
          <p:nvPr/>
        </p:nvSpPr>
        <p:spPr bwMode="auto">
          <a:xfrm>
            <a:off x="928250" y="-1199894"/>
            <a:ext cx="2543175"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6" name="Textfeld 6"/>
          <p:cNvSpPr txBox="1"/>
          <p:nvPr/>
        </p:nvSpPr>
        <p:spPr>
          <a:xfrm>
            <a:off x="2949512" y="2453244"/>
            <a:ext cx="83864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BACID</a:t>
            </a:r>
            <a:endParaRPr lang="de-AT" sz="1000" dirty="0"/>
          </a:p>
        </p:txBody>
      </p:sp>
      <p:sp>
        <p:nvSpPr>
          <p:cNvPr id="21" name="Rechteck 20"/>
          <p:cNvSpPr/>
          <p:nvPr/>
        </p:nvSpPr>
        <p:spPr>
          <a:xfrm>
            <a:off x="4820485" y="2484481"/>
            <a:ext cx="2700000" cy="2700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Textfeld 21"/>
          <p:cNvSpPr txBox="1"/>
          <p:nvPr/>
        </p:nvSpPr>
        <p:spPr>
          <a:xfrm>
            <a:off x="906686" y="4636453"/>
            <a:ext cx="2155549" cy="338554"/>
          </a:xfrm>
          <a:prstGeom prst="rect">
            <a:avLst/>
          </a:prstGeom>
          <a:noFill/>
        </p:spPr>
        <p:txBody>
          <a:bodyPr wrap="square" rtlCol="0">
            <a:spAutoFit/>
          </a:bodyPr>
          <a:lstStyle/>
          <a:p>
            <a:r>
              <a:rPr lang="en-US" sz="1600" b="1" dirty="0">
                <a:solidFill>
                  <a:srgbClr val="993366"/>
                </a:solidFill>
              </a:rPr>
              <a:t>Eligibility of </a:t>
            </a:r>
            <a:r>
              <a:rPr lang="en-US" sz="1600" b="1" dirty="0" smtClean="0">
                <a:solidFill>
                  <a:srgbClr val="993366"/>
                </a:solidFill>
              </a:rPr>
              <a:t>location</a:t>
            </a:r>
            <a:endParaRPr lang="en-US" sz="1600" b="1" dirty="0">
              <a:solidFill>
                <a:srgbClr val="993366"/>
              </a:solidFill>
            </a:endParaRPr>
          </a:p>
        </p:txBody>
      </p:sp>
      <p:sp>
        <p:nvSpPr>
          <p:cNvPr id="25" name="Rechteck 24"/>
          <p:cNvSpPr/>
          <p:nvPr/>
        </p:nvSpPr>
        <p:spPr>
          <a:xfrm>
            <a:off x="8701032" y="2484481"/>
            <a:ext cx="2700000" cy="2700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Textfeld 25"/>
          <p:cNvSpPr txBox="1"/>
          <p:nvPr/>
        </p:nvSpPr>
        <p:spPr>
          <a:xfrm>
            <a:off x="4924311" y="2876157"/>
            <a:ext cx="2596174" cy="2308324"/>
          </a:xfrm>
          <a:prstGeom prst="rect">
            <a:avLst/>
          </a:prstGeom>
          <a:noFill/>
        </p:spPr>
        <p:txBody>
          <a:bodyPr wrap="square" rtlCol="0">
            <a:spAutoFit/>
          </a:bodyPr>
          <a:lstStyle/>
          <a:p>
            <a:r>
              <a:rPr lang="en-US" sz="1600" b="1" dirty="0">
                <a:solidFill>
                  <a:schemeClr val="accent1">
                    <a:lumMod val="50000"/>
                  </a:schemeClr>
                </a:solidFill>
              </a:rPr>
              <a:t>Eligibility of activities</a:t>
            </a:r>
          </a:p>
          <a:p>
            <a:pPr marL="285750" indent="-285750">
              <a:buFont typeface="Wingdings" panose="05000000000000000000" pitchFamily="2" charset="2"/>
              <a:buChar char="§"/>
            </a:pPr>
            <a:r>
              <a:rPr lang="en-US" sz="1600" dirty="0">
                <a:solidFill>
                  <a:schemeClr val="accent1">
                    <a:lumMod val="50000"/>
                  </a:schemeClr>
                </a:solidFill>
                <a:latin typeface="+mj-lt"/>
              </a:rPr>
              <a:t>Expert support and mentoring;</a:t>
            </a:r>
          </a:p>
          <a:p>
            <a:pPr marL="285750" indent="-285750">
              <a:buFont typeface="Wingdings" panose="05000000000000000000" pitchFamily="2" charset="2"/>
              <a:buChar char="§"/>
            </a:pPr>
            <a:r>
              <a:rPr lang="en-US" sz="1600" dirty="0">
                <a:solidFill>
                  <a:schemeClr val="accent1">
                    <a:lumMod val="50000"/>
                  </a:schemeClr>
                </a:solidFill>
                <a:latin typeface="+mj-lt"/>
              </a:rPr>
              <a:t>Workshops, seminars and training;</a:t>
            </a:r>
          </a:p>
          <a:p>
            <a:pPr marL="285750" indent="-285750">
              <a:buFont typeface="Wingdings" panose="05000000000000000000" pitchFamily="2" charset="2"/>
              <a:buChar char="§"/>
            </a:pPr>
            <a:r>
              <a:rPr lang="en-US" sz="1600" dirty="0" smtClean="0">
                <a:solidFill>
                  <a:schemeClr val="accent1">
                    <a:lumMod val="50000"/>
                  </a:schemeClr>
                </a:solidFill>
                <a:latin typeface="+mj-lt"/>
              </a:rPr>
              <a:t>Reports</a:t>
            </a:r>
            <a:r>
              <a:rPr lang="en-US" sz="1600" dirty="0">
                <a:solidFill>
                  <a:schemeClr val="accent1">
                    <a:lumMod val="50000"/>
                  </a:schemeClr>
                </a:solidFill>
                <a:latin typeface="+mj-lt"/>
              </a:rPr>
              <a:t>, studies, surveys and other documents</a:t>
            </a:r>
            <a:br>
              <a:rPr lang="en-US" sz="1600" dirty="0">
                <a:solidFill>
                  <a:schemeClr val="accent1">
                    <a:lumMod val="50000"/>
                  </a:schemeClr>
                </a:solidFill>
                <a:latin typeface="+mj-lt"/>
              </a:rPr>
            </a:br>
            <a:r>
              <a:rPr lang="en-US" sz="1600" dirty="0">
                <a:solidFill>
                  <a:schemeClr val="accent1">
                    <a:lumMod val="50000"/>
                  </a:schemeClr>
                </a:solidFill>
                <a:latin typeface="+mj-lt"/>
              </a:rPr>
              <a:t>(e.g. guidance, roadmap, model decision, </a:t>
            </a:r>
            <a:r>
              <a:rPr lang="en-US" sz="1600" dirty="0" err="1">
                <a:solidFill>
                  <a:schemeClr val="accent1">
                    <a:lumMod val="50000"/>
                  </a:schemeClr>
                </a:solidFill>
                <a:latin typeface="+mj-lt"/>
              </a:rPr>
              <a:t>etc</a:t>
            </a:r>
            <a:r>
              <a:rPr lang="en-US" sz="1600" dirty="0">
                <a:solidFill>
                  <a:schemeClr val="accent1">
                    <a:lumMod val="50000"/>
                  </a:schemeClr>
                </a:solidFill>
                <a:latin typeface="+mj-lt"/>
              </a:rPr>
              <a:t>)</a:t>
            </a:r>
            <a:endParaRPr lang="de-AT" sz="1600" dirty="0" smtClean="0">
              <a:solidFill>
                <a:schemeClr val="accent1">
                  <a:lumMod val="50000"/>
                </a:schemeClr>
              </a:solidFill>
              <a:latin typeface="+mj-lt"/>
            </a:endParaRPr>
          </a:p>
        </p:txBody>
      </p:sp>
      <p:sp>
        <p:nvSpPr>
          <p:cNvPr id="27" name="Textfeld 26"/>
          <p:cNvSpPr txBox="1"/>
          <p:nvPr/>
        </p:nvSpPr>
        <p:spPr>
          <a:xfrm>
            <a:off x="8804858" y="3122378"/>
            <a:ext cx="2596174" cy="2062103"/>
          </a:xfrm>
          <a:prstGeom prst="rect">
            <a:avLst/>
          </a:prstGeom>
          <a:noFill/>
        </p:spPr>
        <p:txBody>
          <a:bodyPr wrap="square" rtlCol="0">
            <a:spAutoFit/>
          </a:bodyPr>
          <a:lstStyle/>
          <a:p>
            <a:r>
              <a:rPr lang="en-US" sz="1600" b="1" dirty="0">
                <a:solidFill>
                  <a:srgbClr val="FFCC00"/>
                </a:solidFill>
              </a:rPr>
              <a:t>Eligibility of costs</a:t>
            </a:r>
          </a:p>
          <a:p>
            <a:pPr marL="285750" indent="-285750">
              <a:buFont typeface="Wingdings" panose="05000000000000000000" pitchFamily="2" charset="2"/>
              <a:buChar char="§"/>
            </a:pPr>
            <a:r>
              <a:rPr lang="en-US" sz="1600" dirty="0">
                <a:solidFill>
                  <a:srgbClr val="FFCC00"/>
                </a:solidFill>
                <a:latin typeface="+mj-lt"/>
              </a:rPr>
              <a:t>max. 10.000 EUR / 6.000 EUR</a:t>
            </a:r>
          </a:p>
          <a:p>
            <a:pPr marL="285750" indent="-285750">
              <a:buFont typeface="Wingdings" panose="05000000000000000000" pitchFamily="2" charset="2"/>
              <a:buChar char="§"/>
            </a:pPr>
            <a:r>
              <a:rPr lang="en-US" sz="1600" dirty="0">
                <a:solidFill>
                  <a:srgbClr val="FFCC00"/>
                </a:solidFill>
                <a:latin typeface="+mj-lt"/>
              </a:rPr>
              <a:t>expert fees</a:t>
            </a:r>
          </a:p>
          <a:p>
            <a:pPr marL="285750" indent="-285750">
              <a:buFont typeface="Wingdings" panose="05000000000000000000" pitchFamily="2" charset="2"/>
              <a:buChar char="§"/>
            </a:pPr>
            <a:r>
              <a:rPr lang="en-US" sz="1600" dirty="0">
                <a:solidFill>
                  <a:srgbClr val="FFCC00"/>
                </a:solidFill>
                <a:latin typeface="+mj-lt"/>
              </a:rPr>
              <a:t>expert per diems</a:t>
            </a:r>
          </a:p>
          <a:p>
            <a:pPr marL="285750" indent="-285750">
              <a:buFont typeface="Wingdings" panose="05000000000000000000" pitchFamily="2" charset="2"/>
              <a:buChar char="§"/>
            </a:pPr>
            <a:r>
              <a:rPr lang="en-US" sz="1600" dirty="0">
                <a:solidFill>
                  <a:srgbClr val="FFCC00"/>
                </a:solidFill>
                <a:latin typeface="+mj-lt"/>
              </a:rPr>
              <a:t>expert travel costs</a:t>
            </a:r>
          </a:p>
          <a:p>
            <a:pPr marL="285750" indent="-285750">
              <a:buFont typeface="Wingdings" panose="05000000000000000000" pitchFamily="2" charset="2"/>
              <a:buChar char="§"/>
            </a:pPr>
            <a:r>
              <a:rPr lang="en-US" sz="1600" dirty="0" err="1">
                <a:solidFill>
                  <a:srgbClr val="FFCC00"/>
                </a:solidFill>
                <a:latin typeface="+mj-lt"/>
              </a:rPr>
              <a:t>organisation</a:t>
            </a:r>
            <a:r>
              <a:rPr lang="en-US" sz="1600" dirty="0">
                <a:solidFill>
                  <a:srgbClr val="FFCC00"/>
                </a:solidFill>
                <a:latin typeface="+mj-lt"/>
              </a:rPr>
              <a:t> costs of events.</a:t>
            </a:r>
          </a:p>
        </p:txBody>
      </p:sp>
      <p:pic>
        <p:nvPicPr>
          <p:cNvPr id="28" name="Inhaltsplatzhalter 19"/>
          <p:cNvPicPr>
            <a:picLocks noChangeAspect="1"/>
          </p:cNvPicPr>
          <p:nvPr/>
        </p:nvPicPr>
        <p:blipFill rotWithShape="1">
          <a:blip r:embed="rId2" cstate="print">
            <a:extLst>
              <a:ext uri="{28A0092B-C50C-407E-A947-70E740481C1C}">
                <a14:useLocalDpi xmlns:a14="http://schemas.microsoft.com/office/drawing/2010/main" val="0"/>
              </a:ext>
            </a:extLst>
          </a:blip>
          <a:srcRect l="2455" t="3832" r="31205" b="2733"/>
          <a:stretch/>
        </p:blipFill>
        <p:spPr>
          <a:xfrm>
            <a:off x="930039" y="2484481"/>
            <a:ext cx="2711688" cy="2700000"/>
          </a:xfrm>
          <a:prstGeom prst="rect">
            <a:avLst/>
          </a:prstGeom>
        </p:spPr>
      </p:pic>
      <p:sp>
        <p:nvSpPr>
          <p:cNvPr id="29" name="Textfeld 28"/>
          <p:cNvSpPr txBox="1"/>
          <p:nvPr/>
        </p:nvSpPr>
        <p:spPr>
          <a:xfrm>
            <a:off x="908475" y="4636453"/>
            <a:ext cx="2155549" cy="338554"/>
          </a:xfrm>
          <a:prstGeom prst="rect">
            <a:avLst/>
          </a:prstGeom>
          <a:noFill/>
        </p:spPr>
        <p:txBody>
          <a:bodyPr wrap="square" rtlCol="0">
            <a:spAutoFit/>
          </a:bodyPr>
          <a:lstStyle/>
          <a:p>
            <a:r>
              <a:rPr lang="en-US" sz="1600" b="1" dirty="0">
                <a:solidFill>
                  <a:srgbClr val="993366"/>
                </a:solidFill>
              </a:rPr>
              <a:t>Eligibility of </a:t>
            </a:r>
            <a:r>
              <a:rPr lang="en-US" sz="1600" b="1" dirty="0" smtClean="0">
                <a:solidFill>
                  <a:srgbClr val="993366"/>
                </a:solidFill>
              </a:rPr>
              <a:t>location</a:t>
            </a:r>
            <a:endParaRPr lang="en-US" sz="1600" b="1" dirty="0">
              <a:solidFill>
                <a:srgbClr val="993366"/>
              </a:solidFill>
            </a:endParaRPr>
          </a:p>
        </p:txBody>
      </p:sp>
      <p:sp>
        <p:nvSpPr>
          <p:cNvPr id="12" name="Textfeld 4"/>
          <p:cNvSpPr txBox="1"/>
          <p:nvPr/>
        </p:nvSpPr>
        <p:spPr>
          <a:xfrm>
            <a:off x="66101" y="5166108"/>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BACID</a:t>
            </a:r>
            <a:endParaRPr lang="de-AT" sz="1000" dirty="0"/>
          </a:p>
        </p:txBody>
      </p:sp>
    </p:spTree>
    <p:extLst>
      <p:ext uri="{BB962C8B-B14F-4D97-AF65-F5344CB8AC3E}">
        <p14:creationId xmlns:p14="http://schemas.microsoft.com/office/powerpoint/2010/main" val="1847476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BACID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10" name="Ellipse 9"/>
          <p:cNvSpPr/>
          <p:nvPr/>
        </p:nvSpPr>
        <p:spPr>
          <a:xfrm>
            <a:off x="4263613" y="2670907"/>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grpSp>
        <p:nvGrpSpPr>
          <p:cNvPr id="12" name="Gruppieren 11"/>
          <p:cNvGrpSpPr/>
          <p:nvPr/>
        </p:nvGrpSpPr>
        <p:grpSpPr>
          <a:xfrm>
            <a:off x="373131" y="5801365"/>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8" name="Textfeld 37"/>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1" name="Textfeld 40"/>
          <p:cNvSpPr txBox="1"/>
          <p:nvPr/>
        </p:nvSpPr>
        <p:spPr>
          <a:xfrm>
            <a:off x="5046602" y="2847099"/>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sp>
        <p:nvSpPr>
          <p:cNvPr id="50" name="Textfeld 49"/>
          <p:cNvSpPr txBox="1"/>
          <p:nvPr/>
        </p:nvSpPr>
        <p:spPr>
          <a:xfrm>
            <a:off x="8761334" y="3707742"/>
            <a:ext cx="2089854" cy="584775"/>
          </a:xfrm>
          <a:prstGeom prst="rect">
            <a:avLst/>
          </a:prstGeom>
          <a:noFill/>
        </p:spPr>
        <p:txBody>
          <a:bodyPr wrap="square" rtlCol="0">
            <a:spAutoFit/>
          </a:bodyPr>
          <a:lstStyle/>
          <a:p>
            <a:r>
              <a:rPr lang="de-AT" sz="3200" dirty="0" smtClean="0">
                <a:solidFill>
                  <a:schemeClr val="bg1"/>
                </a:solidFill>
                <a:sym typeface="Wingdings" panose="05000000000000000000" pitchFamily="2" charset="2"/>
              </a:rPr>
              <a:t></a:t>
            </a:r>
            <a:endParaRPr lang="de-AT" sz="3200" dirty="0">
              <a:solidFill>
                <a:schemeClr val="bg1"/>
              </a:solidFill>
            </a:endParaRPr>
          </a:p>
        </p:txBody>
      </p:sp>
      <p:grpSp>
        <p:nvGrpSpPr>
          <p:cNvPr id="51" name="Gruppieren 50"/>
          <p:cNvGrpSpPr/>
          <p:nvPr/>
        </p:nvGrpSpPr>
        <p:grpSpPr>
          <a:xfrm>
            <a:off x="8458221" y="2633219"/>
            <a:ext cx="862599" cy="1107996"/>
            <a:chOff x="9633573" y="4148713"/>
            <a:chExt cx="862599" cy="1107996"/>
          </a:xfrm>
        </p:grpSpPr>
        <p:sp>
          <p:nvSpPr>
            <p:cNvPr id="52" name="Ellipse 51"/>
            <p:cNvSpPr/>
            <p:nvPr/>
          </p:nvSpPr>
          <p:spPr>
            <a:xfrm>
              <a:off x="9633573" y="4235779"/>
              <a:ext cx="720000" cy="72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53" name="Rechteck 52"/>
            <p:cNvSpPr/>
            <p:nvPr/>
          </p:nvSpPr>
          <p:spPr>
            <a:xfrm>
              <a:off x="9823600" y="4148713"/>
              <a:ext cx="672572" cy="1107996"/>
            </a:xfrm>
            <a:prstGeom prst="rect">
              <a:avLst/>
            </a:prstGeom>
          </p:spPr>
          <p:txBody>
            <a:bodyPr wrap="square">
              <a:spAutoFit/>
            </a:bodyPr>
            <a:lstStyle/>
            <a:p>
              <a:r>
                <a:rPr lang="de-AT" sz="6600" dirty="0">
                  <a:solidFill>
                    <a:schemeClr val="bg1"/>
                  </a:solidFill>
                  <a:sym typeface="Wingdings" panose="05000000000000000000" pitchFamily="2" charset="2"/>
                </a:rPr>
                <a:t></a:t>
              </a:r>
              <a:endParaRPr lang="de-AT" sz="6600" dirty="0">
                <a:solidFill>
                  <a:schemeClr val="bg1"/>
                </a:solidFill>
              </a:endParaRPr>
            </a:p>
          </p:txBody>
        </p:sp>
      </p:grpSp>
      <p:sp>
        <p:nvSpPr>
          <p:cNvPr id="54" name="Textfeld 53"/>
          <p:cNvSpPr txBox="1"/>
          <p:nvPr/>
        </p:nvSpPr>
        <p:spPr>
          <a:xfrm>
            <a:off x="9258738" y="2888540"/>
            <a:ext cx="2581491" cy="369332"/>
          </a:xfrm>
          <a:prstGeom prst="rect">
            <a:avLst/>
          </a:prstGeom>
          <a:noFill/>
        </p:spPr>
        <p:txBody>
          <a:bodyPr wrap="square" rtlCol="0">
            <a:spAutoFit/>
          </a:bodyPr>
          <a:lstStyle/>
          <a:p>
            <a:r>
              <a:rPr lang="de-AT" dirty="0" err="1" smtClean="0"/>
              <a:t>Capacity</a:t>
            </a:r>
            <a:r>
              <a:rPr lang="de-AT" dirty="0" smtClean="0"/>
              <a:t> </a:t>
            </a:r>
            <a:r>
              <a:rPr lang="de-AT" dirty="0" err="1" smtClean="0"/>
              <a:t>building</a:t>
            </a:r>
            <a:endParaRPr lang="de-AT" dirty="0"/>
          </a:p>
        </p:txBody>
      </p:sp>
      <p:sp>
        <p:nvSpPr>
          <p:cNvPr id="56" name="Ellipse 55"/>
          <p:cNvSpPr/>
          <p:nvPr/>
        </p:nvSpPr>
        <p:spPr>
          <a:xfrm>
            <a:off x="4263613" y="5036724"/>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20124" y="5204952"/>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
        <p:nvSpPr>
          <p:cNvPr id="40" name="Ellipse 39"/>
          <p:cNvSpPr/>
          <p:nvPr/>
        </p:nvSpPr>
        <p:spPr>
          <a:xfrm>
            <a:off x="8449968" y="3509752"/>
            <a:ext cx="720000" cy="72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43" name="Textfeld 42"/>
          <p:cNvSpPr txBox="1"/>
          <p:nvPr/>
        </p:nvSpPr>
        <p:spPr>
          <a:xfrm>
            <a:off x="9258738" y="3655021"/>
            <a:ext cx="2581491" cy="369332"/>
          </a:xfrm>
          <a:prstGeom prst="rect">
            <a:avLst/>
          </a:prstGeom>
          <a:noFill/>
        </p:spPr>
        <p:txBody>
          <a:bodyPr wrap="square" rtlCol="0">
            <a:spAutoFit/>
          </a:bodyPr>
          <a:lstStyle/>
          <a:p>
            <a:r>
              <a:rPr lang="de-AT" dirty="0" smtClean="0"/>
              <a:t>Knowledge </a:t>
            </a:r>
            <a:r>
              <a:rPr lang="de-AT" dirty="0" err="1" smtClean="0"/>
              <a:t>exchange</a:t>
            </a:r>
            <a:endParaRPr lang="de-AT" dirty="0"/>
          </a:p>
        </p:txBody>
      </p:sp>
    </p:spTree>
    <p:extLst>
      <p:ext uri="{BB962C8B-B14F-4D97-AF65-F5344CB8AC3E}">
        <p14:creationId xmlns:p14="http://schemas.microsoft.com/office/powerpoint/2010/main" val="29960497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208627" y="1688302"/>
            <a:ext cx="12003039" cy="961946"/>
            <a:chOff x="208627" y="1688302"/>
            <a:chExt cx="12003039" cy="961946"/>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27" y="1746454"/>
              <a:ext cx="1605424" cy="903794"/>
            </a:xfrm>
            <a:prstGeom prst="rect">
              <a:avLst/>
            </a:prstGeom>
          </p:spPr>
        </p:pic>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285" y="1746454"/>
              <a:ext cx="1605424" cy="903794"/>
            </a:xfrm>
            <a:prstGeom prst="rect">
              <a:avLst/>
            </a:prstGeom>
          </p:spPr>
        </p:pic>
        <p:pic>
          <p:nvPicPr>
            <p:cNvPr id="22" name="Grafi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943" y="1746454"/>
              <a:ext cx="1605424" cy="903794"/>
            </a:xfrm>
            <a:prstGeom prst="rect">
              <a:avLst/>
            </a:prstGeom>
          </p:spPr>
        </p:pic>
        <p:pic>
          <p:nvPicPr>
            <p:cNvPr id="27" name="Grafi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601" y="1746454"/>
              <a:ext cx="1605424" cy="903794"/>
            </a:xfrm>
            <a:prstGeom prst="rect">
              <a:avLst/>
            </a:prstGeom>
          </p:spPr>
        </p:pic>
        <p:pic>
          <p:nvPicPr>
            <p:cNvPr id="28" name="Grafi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7259" y="1746454"/>
              <a:ext cx="1605424" cy="903794"/>
            </a:xfrm>
            <a:prstGeom prst="rect">
              <a:avLst/>
            </a:prstGeom>
          </p:spPr>
        </p:pic>
        <p:pic>
          <p:nvPicPr>
            <p:cNvPr id="29" name="Grafik 28"/>
            <p:cNvPicPr>
              <a:picLocks noChangeAspect="1"/>
            </p:cNvPicPr>
            <p:nvPr/>
          </p:nvPicPr>
          <p:blipFill rotWithShape="1">
            <a:blip r:embed="rId2">
              <a:extLst>
                <a:ext uri="{28A0092B-C50C-407E-A947-70E740481C1C}">
                  <a14:useLocalDpi xmlns:a14="http://schemas.microsoft.com/office/drawing/2010/main" val="0"/>
                </a:ext>
              </a:extLst>
            </a:blip>
            <a:srcRect r="88804"/>
            <a:stretch/>
          </p:blipFill>
          <p:spPr>
            <a:xfrm>
              <a:off x="12031918" y="1688302"/>
              <a:ext cx="179748" cy="903794"/>
            </a:xfrm>
            <a:prstGeom prst="rect">
              <a:avLst/>
            </a:prstGeom>
          </p:spPr>
        </p:pic>
      </p:grpSp>
      <p:grpSp>
        <p:nvGrpSpPr>
          <p:cNvPr id="6" name="Gruppieren 5"/>
          <p:cNvGrpSpPr/>
          <p:nvPr/>
        </p:nvGrpSpPr>
        <p:grpSpPr>
          <a:xfrm>
            <a:off x="-550607" y="2902586"/>
            <a:ext cx="14367697" cy="961946"/>
            <a:chOff x="-550607" y="2902586"/>
            <a:chExt cx="14367697" cy="961946"/>
          </a:xfrm>
        </p:grpSpPr>
        <p:grpSp>
          <p:nvGrpSpPr>
            <p:cNvPr id="32" name="Gruppieren 31"/>
            <p:cNvGrpSpPr/>
            <p:nvPr/>
          </p:nvGrpSpPr>
          <p:grpSpPr>
            <a:xfrm>
              <a:off x="1814051" y="2902586"/>
              <a:ext cx="12003039" cy="961946"/>
              <a:chOff x="208627" y="1688302"/>
              <a:chExt cx="12003039" cy="961946"/>
            </a:xfrm>
          </p:grpSpPr>
          <p:pic>
            <p:nvPicPr>
              <p:cNvPr id="33" name="Grafik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27" y="1746454"/>
                <a:ext cx="1605424" cy="903794"/>
              </a:xfrm>
              <a:prstGeom prst="rect">
                <a:avLst/>
              </a:prstGeom>
            </p:spPr>
          </p:pic>
          <p:pic>
            <p:nvPicPr>
              <p:cNvPr id="34" name="Grafik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285" y="1746454"/>
                <a:ext cx="1605424" cy="903794"/>
              </a:xfrm>
              <a:prstGeom prst="rect">
                <a:avLst/>
              </a:prstGeom>
            </p:spPr>
          </p:pic>
          <p:pic>
            <p:nvPicPr>
              <p:cNvPr id="35" name="Grafik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943" y="1746454"/>
                <a:ext cx="1605424" cy="903794"/>
              </a:xfrm>
              <a:prstGeom prst="rect">
                <a:avLst/>
              </a:prstGeom>
            </p:spPr>
          </p:pic>
          <p:pic>
            <p:nvPicPr>
              <p:cNvPr id="39" name="Grafik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601" y="1746454"/>
                <a:ext cx="1605424" cy="903794"/>
              </a:xfrm>
              <a:prstGeom prst="rect">
                <a:avLst/>
              </a:prstGeom>
            </p:spPr>
          </p:pic>
          <p:pic>
            <p:nvPicPr>
              <p:cNvPr id="40" name="Grafik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7259" y="1746454"/>
                <a:ext cx="1605424" cy="903794"/>
              </a:xfrm>
              <a:prstGeom prst="rect">
                <a:avLst/>
              </a:prstGeom>
            </p:spPr>
          </p:pic>
          <p:pic>
            <p:nvPicPr>
              <p:cNvPr id="41" name="Grafik 40"/>
              <p:cNvPicPr>
                <a:picLocks noChangeAspect="1"/>
              </p:cNvPicPr>
              <p:nvPr/>
            </p:nvPicPr>
            <p:blipFill rotWithShape="1">
              <a:blip r:embed="rId2">
                <a:extLst>
                  <a:ext uri="{28A0092B-C50C-407E-A947-70E740481C1C}">
                    <a14:useLocalDpi xmlns:a14="http://schemas.microsoft.com/office/drawing/2010/main" val="0"/>
                  </a:ext>
                </a:extLst>
              </a:blip>
              <a:srcRect r="88804"/>
              <a:stretch/>
            </p:blipFill>
            <p:spPr>
              <a:xfrm>
                <a:off x="12031918" y="1688302"/>
                <a:ext cx="179748" cy="903794"/>
              </a:xfrm>
              <a:prstGeom prst="rect">
                <a:avLst/>
              </a:prstGeom>
            </p:spPr>
          </p:pic>
        </p:grpSp>
        <p:pic>
          <p:nvPicPr>
            <p:cNvPr id="42" name="Grafik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07" y="2960738"/>
              <a:ext cx="1605424" cy="903794"/>
            </a:xfrm>
            <a:prstGeom prst="rect">
              <a:avLst/>
            </a:prstGeom>
          </p:spPr>
        </p:pic>
      </p:grpSp>
      <p:grpSp>
        <p:nvGrpSpPr>
          <p:cNvPr id="44" name="Gruppieren 43"/>
          <p:cNvGrpSpPr/>
          <p:nvPr/>
        </p:nvGrpSpPr>
        <p:grpSpPr>
          <a:xfrm>
            <a:off x="216309" y="4233174"/>
            <a:ext cx="12003039" cy="961946"/>
            <a:chOff x="208627" y="1688302"/>
            <a:chExt cx="12003039" cy="961946"/>
          </a:xfrm>
        </p:grpSpPr>
        <p:pic>
          <p:nvPicPr>
            <p:cNvPr id="45" name="Grafik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27" y="1746454"/>
              <a:ext cx="1605424" cy="903794"/>
            </a:xfrm>
            <a:prstGeom prst="rect">
              <a:avLst/>
            </a:prstGeom>
          </p:spPr>
        </p:pic>
        <p:pic>
          <p:nvPicPr>
            <p:cNvPr id="46" name="Grafik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285" y="1746454"/>
              <a:ext cx="1605424" cy="903794"/>
            </a:xfrm>
            <a:prstGeom prst="rect">
              <a:avLst/>
            </a:prstGeom>
          </p:spPr>
        </p:pic>
        <p:pic>
          <p:nvPicPr>
            <p:cNvPr id="47" name="Grafik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943" y="1746454"/>
              <a:ext cx="1605424" cy="903794"/>
            </a:xfrm>
            <a:prstGeom prst="rect">
              <a:avLst/>
            </a:prstGeom>
          </p:spPr>
        </p:pic>
        <p:pic>
          <p:nvPicPr>
            <p:cNvPr id="48" name="Grafik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601" y="1746454"/>
              <a:ext cx="1605424" cy="903794"/>
            </a:xfrm>
            <a:prstGeom prst="rect">
              <a:avLst/>
            </a:prstGeom>
          </p:spPr>
        </p:pic>
        <p:pic>
          <p:nvPicPr>
            <p:cNvPr id="49" name="Grafik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7259" y="1746454"/>
              <a:ext cx="1605424" cy="903794"/>
            </a:xfrm>
            <a:prstGeom prst="rect">
              <a:avLst/>
            </a:prstGeom>
          </p:spPr>
        </p:pic>
        <p:pic>
          <p:nvPicPr>
            <p:cNvPr id="50" name="Grafik 49"/>
            <p:cNvPicPr>
              <a:picLocks noChangeAspect="1"/>
            </p:cNvPicPr>
            <p:nvPr/>
          </p:nvPicPr>
          <p:blipFill rotWithShape="1">
            <a:blip r:embed="rId2">
              <a:extLst>
                <a:ext uri="{28A0092B-C50C-407E-A947-70E740481C1C}">
                  <a14:useLocalDpi xmlns:a14="http://schemas.microsoft.com/office/drawing/2010/main" val="0"/>
                </a:ext>
              </a:extLst>
            </a:blip>
            <a:srcRect r="88804"/>
            <a:stretch/>
          </p:blipFill>
          <p:spPr>
            <a:xfrm>
              <a:off x="12031918" y="1688302"/>
              <a:ext cx="179748" cy="903794"/>
            </a:xfrm>
            <a:prstGeom prst="rect">
              <a:avLst/>
            </a:prstGeom>
          </p:spPr>
        </p:pic>
      </p:grpSp>
    </p:spTree>
    <p:extLst>
      <p:ext uri="{BB962C8B-B14F-4D97-AF65-F5344CB8AC3E}">
        <p14:creationId xmlns:p14="http://schemas.microsoft.com/office/powerpoint/2010/main" val="111430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err="1" smtClean="0"/>
              <a:t>Norway</a:t>
            </a:r>
            <a:r>
              <a:rPr lang="de-AT" dirty="0" smtClean="0"/>
              <a:t> Grants</a:t>
            </a:r>
            <a:endParaRPr lang="de-AT" dirty="0"/>
          </a:p>
        </p:txBody>
      </p:sp>
      <p:pic>
        <p:nvPicPr>
          <p:cNvPr id="5" name="Inhaltsplatzhalter 4"/>
          <p:cNvPicPr>
            <a:picLocks noGrp="1" noChangeAspect="1"/>
          </p:cNvPicPr>
          <p:nvPr>
            <p:ph idx="1"/>
          </p:nvPr>
        </p:nvPicPr>
        <p:blipFill rotWithShape="1">
          <a:blip r:embed="rId2"/>
          <a:srcRect l="21450" t="45863" r="47707" b="5134"/>
          <a:stretch/>
        </p:blipFill>
        <p:spPr>
          <a:xfrm>
            <a:off x="918210" y="2640331"/>
            <a:ext cx="3246120" cy="3223260"/>
          </a:xfrm>
          <a:prstGeom prst="rect">
            <a:avLst/>
          </a:prstGeom>
        </p:spPr>
      </p:pic>
      <p:sp>
        <p:nvSpPr>
          <p:cNvPr id="11" name="Textfeld 10"/>
          <p:cNvSpPr txBox="1"/>
          <p:nvPr/>
        </p:nvSpPr>
        <p:spPr>
          <a:xfrm>
            <a:off x="918210" y="5494259"/>
            <a:ext cx="3771900" cy="369332"/>
          </a:xfrm>
          <a:prstGeom prst="rect">
            <a:avLst/>
          </a:prstGeom>
          <a:noFill/>
        </p:spPr>
        <p:txBody>
          <a:bodyPr wrap="square" rtlCol="0">
            <a:spAutoFit/>
          </a:bodyPr>
          <a:lstStyle/>
          <a:p>
            <a:r>
              <a:rPr lang="de-AT" b="1" dirty="0" smtClean="0">
                <a:solidFill>
                  <a:srgbClr val="003366"/>
                </a:solidFill>
                <a:latin typeface="+mj-lt"/>
              </a:rPr>
              <a:t>Countries</a:t>
            </a:r>
            <a:endParaRPr lang="de-AT" b="1" dirty="0">
              <a:solidFill>
                <a:srgbClr val="003366"/>
              </a:solidFill>
              <a:latin typeface="+mj-lt"/>
            </a:endParaRPr>
          </a:p>
        </p:txBody>
      </p:sp>
      <p:sp>
        <p:nvSpPr>
          <p:cNvPr id="13" name="Rechteck 12"/>
          <p:cNvSpPr/>
          <p:nvPr/>
        </p:nvSpPr>
        <p:spPr>
          <a:xfrm>
            <a:off x="4690110" y="2631961"/>
            <a:ext cx="1620000" cy="81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a:off x="4690110" y="3441961"/>
            <a:ext cx="1620000" cy="81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a:off x="4690110" y="4251961"/>
            <a:ext cx="1620000" cy="81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p:cNvSpPr/>
          <p:nvPr/>
        </p:nvSpPr>
        <p:spPr>
          <a:xfrm>
            <a:off x="4690110" y="5053591"/>
            <a:ext cx="1620000" cy="81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p:cNvSpPr/>
          <p:nvPr/>
        </p:nvSpPr>
        <p:spPr>
          <a:xfrm>
            <a:off x="6310110" y="2628901"/>
            <a:ext cx="1620000" cy="81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Rechteck 17"/>
          <p:cNvSpPr/>
          <p:nvPr/>
        </p:nvSpPr>
        <p:spPr>
          <a:xfrm>
            <a:off x="6310110" y="3436246"/>
            <a:ext cx="1620000" cy="81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p:cNvSpPr/>
          <p:nvPr/>
        </p:nvSpPr>
        <p:spPr>
          <a:xfrm>
            <a:off x="6310110" y="4255021"/>
            <a:ext cx="1620000" cy="81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
          <p:cNvSpPr/>
          <p:nvPr/>
        </p:nvSpPr>
        <p:spPr>
          <a:xfrm>
            <a:off x="6310110" y="5051806"/>
            <a:ext cx="1620000" cy="81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Textfeld 20"/>
          <p:cNvSpPr txBox="1"/>
          <p:nvPr/>
        </p:nvSpPr>
        <p:spPr>
          <a:xfrm>
            <a:off x="4658476" y="5491199"/>
            <a:ext cx="1363980" cy="369332"/>
          </a:xfrm>
          <a:prstGeom prst="rect">
            <a:avLst/>
          </a:prstGeom>
          <a:noFill/>
        </p:spPr>
        <p:txBody>
          <a:bodyPr wrap="square" rtlCol="0">
            <a:spAutoFit/>
          </a:bodyPr>
          <a:lstStyle/>
          <a:p>
            <a:r>
              <a:rPr lang="de-AT" b="1" dirty="0" smtClean="0">
                <a:solidFill>
                  <a:srgbClr val="003366"/>
                </a:solidFill>
                <a:latin typeface="+mj-lt"/>
              </a:rPr>
              <a:t>Topics</a:t>
            </a:r>
            <a:endParaRPr lang="de-AT" b="1" dirty="0">
              <a:solidFill>
                <a:srgbClr val="003366"/>
              </a:solidFill>
              <a:latin typeface="+mj-lt"/>
            </a:endParaRPr>
          </a:p>
        </p:txBody>
      </p:sp>
      <p:sp>
        <p:nvSpPr>
          <p:cNvPr id="22" name="Textfeld 21"/>
          <p:cNvSpPr txBox="1"/>
          <p:nvPr/>
        </p:nvSpPr>
        <p:spPr>
          <a:xfrm>
            <a:off x="4638050" y="4618504"/>
            <a:ext cx="1363980" cy="461665"/>
          </a:xfrm>
          <a:prstGeom prst="rect">
            <a:avLst/>
          </a:prstGeom>
          <a:noFill/>
        </p:spPr>
        <p:txBody>
          <a:bodyPr wrap="square" rtlCol="0">
            <a:spAutoFit/>
          </a:bodyPr>
          <a:lstStyle/>
          <a:p>
            <a:r>
              <a:rPr lang="de-AT" sz="1200" b="1" dirty="0" smtClean="0">
                <a:solidFill>
                  <a:schemeClr val="accent2">
                    <a:lumMod val="40000"/>
                    <a:lumOff val="60000"/>
                  </a:schemeClr>
                </a:solidFill>
                <a:latin typeface="+mj-lt"/>
              </a:rPr>
              <a:t>Fund </a:t>
            </a:r>
            <a:r>
              <a:rPr lang="de-AT" sz="1200" b="1" dirty="0" err="1" smtClean="0">
                <a:solidFill>
                  <a:schemeClr val="accent2">
                    <a:lumMod val="40000"/>
                    <a:lumOff val="60000"/>
                  </a:schemeClr>
                </a:solidFill>
                <a:latin typeface="+mj-lt"/>
              </a:rPr>
              <a:t>for</a:t>
            </a:r>
            <a:r>
              <a:rPr lang="de-AT" sz="1200" b="1" dirty="0" smtClean="0">
                <a:solidFill>
                  <a:schemeClr val="accent2">
                    <a:lumMod val="40000"/>
                    <a:lumOff val="60000"/>
                  </a:schemeClr>
                </a:solidFill>
                <a:latin typeface="+mj-lt"/>
              </a:rPr>
              <a:t> Regional Cooperation </a:t>
            </a:r>
            <a:endParaRPr lang="de-AT" sz="1200" b="1" dirty="0">
              <a:solidFill>
                <a:schemeClr val="accent2">
                  <a:lumMod val="40000"/>
                  <a:lumOff val="60000"/>
                </a:schemeClr>
              </a:solidFill>
              <a:latin typeface="+mj-lt"/>
            </a:endParaRPr>
          </a:p>
        </p:txBody>
      </p:sp>
      <p:sp>
        <p:nvSpPr>
          <p:cNvPr id="23" name="Textfeld 22"/>
          <p:cNvSpPr txBox="1"/>
          <p:nvPr/>
        </p:nvSpPr>
        <p:spPr>
          <a:xfrm>
            <a:off x="4638050" y="2637768"/>
            <a:ext cx="1363980" cy="830997"/>
          </a:xfrm>
          <a:prstGeom prst="rect">
            <a:avLst/>
          </a:prstGeom>
          <a:noFill/>
        </p:spPr>
        <p:txBody>
          <a:bodyPr wrap="square" rtlCol="0">
            <a:spAutoFit/>
          </a:bodyPr>
          <a:lstStyle/>
          <a:p>
            <a:r>
              <a:rPr lang="de-AT" sz="1200" b="1" dirty="0" smtClean="0">
                <a:solidFill>
                  <a:schemeClr val="accent2">
                    <a:lumMod val="40000"/>
                    <a:lumOff val="60000"/>
                  </a:schemeClr>
                </a:solidFill>
                <a:latin typeface="+mj-lt"/>
              </a:rPr>
              <a:t>Innovation, Research, Education and </a:t>
            </a:r>
            <a:r>
              <a:rPr lang="de-AT" sz="1200" b="1" dirty="0" err="1" smtClean="0">
                <a:solidFill>
                  <a:schemeClr val="accent2">
                    <a:lumMod val="40000"/>
                    <a:lumOff val="60000"/>
                  </a:schemeClr>
                </a:solidFill>
                <a:latin typeface="+mj-lt"/>
              </a:rPr>
              <a:t>Competitiveness</a:t>
            </a:r>
            <a:endParaRPr lang="de-AT" sz="1200" b="1" dirty="0">
              <a:solidFill>
                <a:schemeClr val="accent2">
                  <a:lumMod val="40000"/>
                  <a:lumOff val="60000"/>
                </a:schemeClr>
              </a:solidFill>
              <a:latin typeface="+mj-lt"/>
            </a:endParaRPr>
          </a:p>
        </p:txBody>
      </p:sp>
      <p:sp>
        <p:nvSpPr>
          <p:cNvPr id="24" name="Textfeld 23"/>
          <p:cNvSpPr txBox="1"/>
          <p:nvPr/>
        </p:nvSpPr>
        <p:spPr>
          <a:xfrm>
            <a:off x="6267045" y="3628490"/>
            <a:ext cx="1683270" cy="646331"/>
          </a:xfrm>
          <a:prstGeom prst="rect">
            <a:avLst/>
          </a:prstGeom>
          <a:noFill/>
        </p:spPr>
        <p:txBody>
          <a:bodyPr wrap="square" rtlCol="0">
            <a:spAutoFit/>
          </a:bodyPr>
          <a:lstStyle/>
          <a:p>
            <a:r>
              <a:rPr lang="de-AT" sz="1200" b="1" dirty="0" smtClean="0">
                <a:solidFill>
                  <a:schemeClr val="accent2">
                    <a:lumMod val="40000"/>
                    <a:lumOff val="60000"/>
                  </a:schemeClr>
                </a:solidFill>
                <a:latin typeface="+mj-lt"/>
              </a:rPr>
              <a:t>Social </a:t>
            </a:r>
            <a:r>
              <a:rPr lang="de-AT" sz="1200" b="1" dirty="0" err="1" smtClean="0">
                <a:solidFill>
                  <a:schemeClr val="accent2">
                    <a:lumMod val="40000"/>
                    <a:lumOff val="60000"/>
                  </a:schemeClr>
                </a:solidFill>
                <a:latin typeface="+mj-lt"/>
              </a:rPr>
              <a:t>Inclusion</a:t>
            </a:r>
            <a:r>
              <a:rPr lang="de-AT" sz="1200" b="1" dirty="0" smtClean="0">
                <a:solidFill>
                  <a:schemeClr val="accent2">
                    <a:lumMod val="40000"/>
                    <a:lumOff val="60000"/>
                  </a:schemeClr>
                </a:solidFill>
                <a:latin typeface="+mj-lt"/>
              </a:rPr>
              <a:t>, Youth </a:t>
            </a:r>
            <a:r>
              <a:rPr lang="de-AT" sz="1200" b="1" dirty="0" err="1" smtClean="0">
                <a:solidFill>
                  <a:schemeClr val="accent2">
                    <a:lumMod val="40000"/>
                    <a:lumOff val="60000"/>
                  </a:schemeClr>
                </a:solidFill>
                <a:latin typeface="+mj-lt"/>
              </a:rPr>
              <a:t>Employment</a:t>
            </a:r>
            <a:r>
              <a:rPr lang="de-AT" sz="1200" b="1" dirty="0" smtClean="0">
                <a:solidFill>
                  <a:schemeClr val="accent2">
                    <a:lumMod val="40000"/>
                    <a:lumOff val="60000"/>
                  </a:schemeClr>
                </a:solidFill>
                <a:latin typeface="+mj-lt"/>
              </a:rPr>
              <a:t> and </a:t>
            </a:r>
            <a:r>
              <a:rPr lang="de-AT" sz="1200" b="1" dirty="0" err="1" smtClean="0">
                <a:solidFill>
                  <a:schemeClr val="accent2">
                    <a:lumMod val="40000"/>
                    <a:lumOff val="60000"/>
                  </a:schemeClr>
                </a:solidFill>
                <a:latin typeface="+mj-lt"/>
              </a:rPr>
              <a:t>Poverty</a:t>
            </a:r>
            <a:r>
              <a:rPr lang="de-AT" sz="1200" b="1" dirty="0" smtClean="0">
                <a:solidFill>
                  <a:schemeClr val="accent2">
                    <a:lumMod val="40000"/>
                    <a:lumOff val="60000"/>
                  </a:schemeClr>
                </a:solidFill>
                <a:latin typeface="+mj-lt"/>
              </a:rPr>
              <a:t> </a:t>
            </a:r>
            <a:r>
              <a:rPr lang="de-AT" sz="1200" b="1" dirty="0" err="1" smtClean="0">
                <a:solidFill>
                  <a:schemeClr val="accent2">
                    <a:lumMod val="40000"/>
                    <a:lumOff val="60000"/>
                  </a:schemeClr>
                </a:solidFill>
                <a:latin typeface="+mj-lt"/>
              </a:rPr>
              <a:t>Reduction</a:t>
            </a:r>
            <a:endParaRPr lang="de-AT" sz="1200" b="1" dirty="0">
              <a:solidFill>
                <a:schemeClr val="accent2">
                  <a:lumMod val="40000"/>
                  <a:lumOff val="60000"/>
                </a:schemeClr>
              </a:solidFill>
              <a:latin typeface="+mj-lt"/>
            </a:endParaRPr>
          </a:p>
        </p:txBody>
      </p:sp>
      <p:sp>
        <p:nvSpPr>
          <p:cNvPr id="25" name="Textfeld 24"/>
          <p:cNvSpPr txBox="1"/>
          <p:nvPr/>
        </p:nvSpPr>
        <p:spPr>
          <a:xfrm>
            <a:off x="6267045" y="5084609"/>
            <a:ext cx="1683270" cy="830997"/>
          </a:xfrm>
          <a:prstGeom prst="rect">
            <a:avLst/>
          </a:prstGeom>
          <a:noFill/>
        </p:spPr>
        <p:txBody>
          <a:bodyPr wrap="square" rtlCol="0">
            <a:spAutoFit/>
          </a:bodyPr>
          <a:lstStyle/>
          <a:p>
            <a:r>
              <a:rPr lang="de-AT" sz="1200" b="1" dirty="0" smtClean="0">
                <a:solidFill>
                  <a:schemeClr val="accent2">
                    <a:lumMod val="40000"/>
                    <a:lumOff val="60000"/>
                  </a:schemeClr>
                </a:solidFill>
                <a:latin typeface="+mj-lt"/>
              </a:rPr>
              <a:t>Culture, </a:t>
            </a:r>
            <a:r>
              <a:rPr lang="de-AT" sz="1200" b="1" dirty="0" err="1" smtClean="0">
                <a:solidFill>
                  <a:schemeClr val="accent2">
                    <a:lumMod val="40000"/>
                    <a:lumOff val="60000"/>
                  </a:schemeClr>
                </a:solidFill>
                <a:latin typeface="+mj-lt"/>
              </a:rPr>
              <a:t>Civil</a:t>
            </a:r>
            <a:r>
              <a:rPr lang="de-AT" sz="1200" b="1" dirty="0" smtClean="0">
                <a:solidFill>
                  <a:schemeClr val="accent2">
                    <a:lumMod val="40000"/>
                    <a:lumOff val="60000"/>
                  </a:schemeClr>
                </a:solidFill>
                <a:latin typeface="+mj-lt"/>
              </a:rPr>
              <a:t> Society, </a:t>
            </a:r>
            <a:r>
              <a:rPr lang="de-AT" sz="1200" b="1" dirty="0" err="1" smtClean="0">
                <a:solidFill>
                  <a:schemeClr val="accent2">
                    <a:lumMod val="40000"/>
                    <a:lumOff val="60000"/>
                  </a:schemeClr>
                </a:solidFill>
                <a:latin typeface="+mj-lt"/>
              </a:rPr>
              <a:t>Good</a:t>
            </a:r>
            <a:r>
              <a:rPr lang="de-AT" sz="1200" b="1" dirty="0" smtClean="0">
                <a:solidFill>
                  <a:schemeClr val="accent2">
                    <a:lumMod val="40000"/>
                    <a:lumOff val="60000"/>
                  </a:schemeClr>
                </a:solidFill>
                <a:latin typeface="+mj-lt"/>
              </a:rPr>
              <a:t> </a:t>
            </a:r>
            <a:r>
              <a:rPr lang="de-AT" sz="1200" b="1" dirty="0" err="1" smtClean="0">
                <a:solidFill>
                  <a:schemeClr val="accent2">
                    <a:lumMod val="40000"/>
                    <a:lumOff val="60000"/>
                  </a:schemeClr>
                </a:solidFill>
                <a:latin typeface="+mj-lt"/>
              </a:rPr>
              <a:t>Governance</a:t>
            </a:r>
            <a:r>
              <a:rPr lang="de-AT" sz="1200" b="1" dirty="0" smtClean="0">
                <a:solidFill>
                  <a:schemeClr val="accent2">
                    <a:lumMod val="40000"/>
                    <a:lumOff val="60000"/>
                  </a:schemeClr>
                </a:solidFill>
                <a:latin typeface="+mj-lt"/>
              </a:rPr>
              <a:t> and Fundamental </a:t>
            </a:r>
            <a:r>
              <a:rPr lang="de-AT" sz="1200" b="1" dirty="0" err="1" smtClean="0">
                <a:solidFill>
                  <a:schemeClr val="accent2">
                    <a:lumMod val="40000"/>
                    <a:lumOff val="60000"/>
                  </a:schemeClr>
                </a:solidFill>
                <a:latin typeface="+mj-lt"/>
              </a:rPr>
              <a:t>Rights</a:t>
            </a:r>
            <a:r>
              <a:rPr lang="de-AT" sz="1200" b="1" dirty="0" smtClean="0">
                <a:solidFill>
                  <a:schemeClr val="accent2">
                    <a:lumMod val="40000"/>
                    <a:lumOff val="60000"/>
                  </a:schemeClr>
                </a:solidFill>
                <a:latin typeface="+mj-lt"/>
              </a:rPr>
              <a:t> and </a:t>
            </a:r>
            <a:r>
              <a:rPr lang="de-AT" sz="1200" b="1" dirty="0" err="1" smtClean="0">
                <a:solidFill>
                  <a:schemeClr val="accent2">
                    <a:lumMod val="40000"/>
                    <a:lumOff val="60000"/>
                  </a:schemeClr>
                </a:solidFill>
                <a:latin typeface="+mj-lt"/>
              </a:rPr>
              <a:t>Freedoms</a:t>
            </a:r>
            <a:endParaRPr lang="de-AT" sz="1200" b="1" dirty="0">
              <a:solidFill>
                <a:schemeClr val="accent2">
                  <a:lumMod val="40000"/>
                  <a:lumOff val="60000"/>
                </a:schemeClr>
              </a:solidFill>
              <a:latin typeface="+mj-lt"/>
            </a:endParaRPr>
          </a:p>
        </p:txBody>
      </p:sp>
      <p:sp>
        <p:nvSpPr>
          <p:cNvPr id="26" name="Textfeld 25"/>
          <p:cNvSpPr txBox="1"/>
          <p:nvPr/>
        </p:nvSpPr>
        <p:spPr>
          <a:xfrm>
            <a:off x="4626840" y="3822723"/>
            <a:ext cx="1683270" cy="461665"/>
          </a:xfrm>
          <a:prstGeom prst="rect">
            <a:avLst/>
          </a:prstGeom>
          <a:noFill/>
        </p:spPr>
        <p:txBody>
          <a:bodyPr wrap="square" rtlCol="0">
            <a:spAutoFit/>
          </a:bodyPr>
          <a:lstStyle/>
          <a:p>
            <a:r>
              <a:rPr lang="de-AT" sz="1200" b="1" dirty="0" smtClean="0">
                <a:solidFill>
                  <a:schemeClr val="tx2">
                    <a:lumMod val="60000"/>
                    <a:lumOff val="40000"/>
                  </a:schemeClr>
                </a:solidFill>
                <a:latin typeface="+mj-lt"/>
              </a:rPr>
              <a:t>Fund </a:t>
            </a:r>
            <a:r>
              <a:rPr lang="de-AT" sz="1200" b="1" dirty="0" err="1" smtClean="0">
                <a:solidFill>
                  <a:schemeClr val="tx2">
                    <a:lumMod val="60000"/>
                    <a:lumOff val="40000"/>
                  </a:schemeClr>
                </a:solidFill>
                <a:latin typeface="+mj-lt"/>
              </a:rPr>
              <a:t>for</a:t>
            </a:r>
            <a:r>
              <a:rPr lang="de-AT" sz="1200" b="1" dirty="0" smtClean="0">
                <a:solidFill>
                  <a:schemeClr val="tx2">
                    <a:lumMod val="60000"/>
                    <a:lumOff val="40000"/>
                  </a:schemeClr>
                </a:solidFill>
                <a:latin typeface="+mj-lt"/>
              </a:rPr>
              <a:t> Youth </a:t>
            </a:r>
            <a:r>
              <a:rPr lang="de-AT" sz="1200" b="1" dirty="0" err="1" smtClean="0">
                <a:solidFill>
                  <a:schemeClr val="tx2">
                    <a:lumMod val="60000"/>
                    <a:lumOff val="40000"/>
                  </a:schemeClr>
                </a:solidFill>
                <a:latin typeface="+mj-lt"/>
              </a:rPr>
              <a:t>Employment</a:t>
            </a:r>
            <a:endParaRPr lang="de-AT" sz="1200" b="1" dirty="0">
              <a:solidFill>
                <a:schemeClr val="tx2">
                  <a:lumMod val="60000"/>
                  <a:lumOff val="40000"/>
                </a:schemeClr>
              </a:solidFill>
              <a:latin typeface="+mj-lt"/>
            </a:endParaRPr>
          </a:p>
        </p:txBody>
      </p:sp>
      <p:sp>
        <p:nvSpPr>
          <p:cNvPr id="27" name="Textfeld 26"/>
          <p:cNvSpPr txBox="1"/>
          <p:nvPr/>
        </p:nvSpPr>
        <p:spPr>
          <a:xfrm>
            <a:off x="6246840" y="2833155"/>
            <a:ext cx="1683270" cy="646331"/>
          </a:xfrm>
          <a:prstGeom prst="rect">
            <a:avLst/>
          </a:prstGeom>
          <a:noFill/>
        </p:spPr>
        <p:txBody>
          <a:bodyPr wrap="square" rtlCol="0">
            <a:spAutoFit/>
          </a:bodyPr>
          <a:lstStyle/>
          <a:p>
            <a:r>
              <a:rPr lang="de-AT" sz="1200" b="1" dirty="0" smtClean="0">
                <a:solidFill>
                  <a:schemeClr val="tx2">
                    <a:lumMod val="60000"/>
                    <a:lumOff val="40000"/>
                  </a:schemeClr>
                </a:solidFill>
                <a:latin typeface="+mj-lt"/>
              </a:rPr>
              <a:t>Environment, </a:t>
            </a:r>
            <a:r>
              <a:rPr lang="de-AT" sz="1200" b="1" dirty="0" err="1" smtClean="0">
                <a:solidFill>
                  <a:schemeClr val="tx2">
                    <a:lumMod val="60000"/>
                    <a:lumOff val="40000"/>
                  </a:schemeClr>
                </a:solidFill>
                <a:latin typeface="+mj-lt"/>
              </a:rPr>
              <a:t>Energy</a:t>
            </a:r>
            <a:r>
              <a:rPr lang="de-AT" sz="1200" b="1" dirty="0" smtClean="0">
                <a:solidFill>
                  <a:schemeClr val="tx2">
                    <a:lumMod val="60000"/>
                    <a:lumOff val="40000"/>
                  </a:schemeClr>
                </a:solidFill>
                <a:latin typeface="+mj-lt"/>
              </a:rPr>
              <a:t>, </a:t>
            </a:r>
            <a:r>
              <a:rPr lang="de-AT" sz="1200" b="1" dirty="0" err="1" smtClean="0">
                <a:solidFill>
                  <a:schemeClr val="tx2">
                    <a:lumMod val="60000"/>
                    <a:lumOff val="40000"/>
                  </a:schemeClr>
                </a:solidFill>
                <a:latin typeface="+mj-lt"/>
              </a:rPr>
              <a:t>Climate</a:t>
            </a:r>
            <a:r>
              <a:rPr lang="de-AT" sz="1200" b="1" dirty="0" smtClean="0">
                <a:solidFill>
                  <a:schemeClr val="tx2">
                    <a:lumMod val="60000"/>
                    <a:lumOff val="40000"/>
                  </a:schemeClr>
                </a:solidFill>
                <a:latin typeface="+mj-lt"/>
              </a:rPr>
              <a:t> Change and Low Carbon Economy</a:t>
            </a:r>
            <a:endParaRPr lang="de-AT" sz="1200" b="1" dirty="0">
              <a:solidFill>
                <a:schemeClr val="tx2">
                  <a:lumMod val="60000"/>
                  <a:lumOff val="40000"/>
                </a:schemeClr>
              </a:solidFill>
              <a:latin typeface="+mj-lt"/>
            </a:endParaRPr>
          </a:p>
        </p:txBody>
      </p:sp>
      <p:sp>
        <p:nvSpPr>
          <p:cNvPr id="28" name="Textfeld 27"/>
          <p:cNvSpPr txBox="1"/>
          <p:nvPr/>
        </p:nvSpPr>
        <p:spPr>
          <a:xfrm>
            <a:off x="6267045" y="4796925"/>
            <a:ext cx="1683270" cy="276999"/>
          </a:xfrm>
          <a:prstGeom prst="rect">
            <a:avLst/>
          </a:prstGeom>
          <a:noFill/>
        </p:spPr>
        <p:txBody>
          <a:bodyPr wrap="square" rtlCol="0">
            <a:spAutoFit/>
          </a:bodyPr>
          <a:lstStyle/>
          <a:p>
            <a:r>
              <a:rPr lang="de-AT" sz="1200" b="1" dirty="0" smtClean="0">
                <a:solidFill>
                  <a:schemeClr val="tx2">
                    <a:lumMod val="60000"/>
                    <a:lumOff val="40000"/>
                  </a:schemeClr>
                </a:solidFill>
                <a:latin typeface="+mj-lt"/>
              </a:rPr>
              <a:t>Justice and Home </a:t>
            </a:r>
            <a:r>
              <a:rPr lang="de-AT" sz="1200" b="1" dirty="0" err="1" smtClean="0">
                <a:solidFill>
                  <a:schemeClr val="tx2">
                    <a:lumMod val="60000"/>
                    <a:lumOff val="40000"/>
                  </a:schemeClr>
                </a:solidFill>
                <a:latin typeface="+mj-lt"/>
              </a:rPr>
              <a:t>Affairs</a:t>
            </a:r>
            <a:endParaRPr lang="de-AT" sz="1200" b="1" dirty="0">
              <a:solidFill>
                <a:schemeClr val="tx2">
                  <a:lumMod val="60000"/>
                  <a:lumOff val="40000"/>
                </a:schemeClr>
              </a:solidFill>
              <a:latin typeface="+mj-lt"/>
            </a:endParaRPr>
          </a:p>
        </p:txBody>
      </p:sp>
      <p:sp>
        <p:nvSpPr>
          <p:cNvPr id="29" name="Rechteck 28"/>
          <p:cNvSpPr/>
          <p:nvPr/>
        </p:nvSpPr>
        <p:spPr>
          <a:xfrm>
            <a:off x="8412825" y="2620531"/>
            <a:ext cx="3240000" cy="32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Textfeld 29"/>
          <p:cNvSpPr txBox="1"/>
          <p:nvPr/>
        </p:nvSpPr>
        <p:spPr>
          <a:xfrm>
            <a:off x="8392620" y="3143591"/>
            <a:ext cx="3101341" cy="3816429"/>
          </a:xfrm>
          <a:prstGeom prst="rect">
            <a:avLst/>
          </a:prstGeom>
          <a:noFill/>
        </p:spPr>
        <p:txBody>
          <a:bodyPr wrap="square" rtlCol="0">
            <a:spAutoFit/>
          </a:bodyPr>
          <a:lstStyle/>
          <a:p>
            <a:r>
              <a:rPr lang="de-AT" b="1" dirty="0" smtClean="0">
                <a:solidFill>
                  <a:srgbClr val="003366"/>
                </a:solidFill>
                <a:latin typeface="+mj-lt"/>
              </a:rPr>
              <a:t>Calls</a:t>
            </a:r>
          </a:p>
          <a:p>
            <a:r>
              <a:rPr lang="en-US" sz="1400" dirty="0">
                <a:solidFill>
                  <a:srgbClr val="003366"/>
                </a:solidFill>
                <a:latin typeface="+mj-lt"/>
              </a:rPr>
              <a:t>Whenever funding becomes available, </a:t>
            </a:r>
            <a:r>
              <a:rPr lang="en-US" sz="1400" dirty="0" smtClean="0">
                <a:solidFill>
                  <a:srgbClr val="003366"/>
                </a:solidFill>
                <a:latin typeface="+mj-lt"/>
              </a:rPr>
              <a:t>official calls will be announced.</a:t>
            </a:r>
          </a:p>
          <a:p>
            <a:r>
              <a:rPr lang="en-US" sz="1400" b="1" dirty="0" smtClean="0">
                <a:solidFill>
                  <a:srgbClr val="003366"/>
                </a:solidFill>
                <a:effectLst>
                  <a:outerShdw blurRad="38100" dist="38100" dir="2700000" algn="tl">
                    <a:schemeClr val="bg1">
                      <a:alpha val="43000"/>
                    </a:schemeClr>
                  </a:outerShdw>
                </a:effectLst>
                <a:latin typeface="+mj-lt"/>
              </a:rPr>
              <a:t>Open Calls:</a:t>
            </a:r>
          </a:p>
          <a:p>
            <a:r>
              <a:rPr lang="en-US" sz="1400" dirty="0">
                <a:solidFill>
                  <a:srgbClr val="003366"/>
                </a:solidFill>
                <a:latin typeface="+mj-lt"/>
              </a:rPr>
              <a:t>https://eeagrants.org/currently-available-funding</a:t>
            </a:r>
          </a:p>
          <a:p>
            <a:r>
              <a:rPr lang="en-US" sz="1400" b="1" dirty="0" smtClean="0">
                <a:solidFill>
                  <a:srgbClr val="003366"/>
                </a:solidFill>
                <a:effectLst>
                  <a:outerShdw blurRad="38100" dist="38100" dir="2700000" algn="tl">
                    <a:schemeClr val="bg1">
                      <a:alpha val="43000"/>
                    </a:schemeClr>
                  </a:outerShdw>
                </a:effectLst>
                <a:latin typeface="+mj-lt"/>
              </a:rPr>
              <a:t>Newsletter:</a:t>
            </a:r>
          </a:p>
          <a:p>
            <a:r>
              <a:rPr lang="en-US" sz="1400" dirty="0">
                <a:solidFill>
                  <a:srgbClr val="003366"/>
                </a:solidFill>
                <a:latin typeface="+mj-lt"/>
              </a:rPr>
              <a:t>https://</a:t>
            </a:r>
            <a:r>
              <a:rPr lang="en-US" sz="1400" dirty="0" smtClean="0">
                <a:solidFill>
                  <a:srgbClr val="003366"/>
                </a:solidFill>
                <a:latin typeface="+mj-lt"/>
              </a:rPr>
              <a:t>us6.list-manage.com/subscribe?u=b0110dcf22f6e47955f26e8dc&amp;id=dcf53ac7d4</a:t>
            </a:r>
          </a:p>
          <a:p>
            <a:r>
              <a:rPr lang="en-US" sz="1400" b="1" dirty="0" smtClean="0">
                <a:solidFill>
                  <a:srgbClr val="003366"/>
                </a:solidFill>
                <a:effectLst>
                  <a:outerShdw blurRad="38100" dist="38100" dir="2700000" algn="tl">
                    <a:schemeClr val="bg1">
                      <a:alpha val="43000"/>
                    </a:schemeClr>
                  </a:outerShdw>
                </a:effectLst>
                <a:latin typeface="+mj-lt"/>
              </a:rPr>
              <a:t>How to apply:</a:t>
            </a:r>
          </a:p>
          <a:p>
            <a:r>
              <a:rPr lang="en-US" sz="1400" dirty="0">
                <a:solidFill>
                  <a:srgbClr val="003366"/>
                </a:solidFill>
                <a:latin typeface="+mj-lt"/>
              </a:rPr>
              <a:t>https://eeagrants.org/apply-for-funding</a:t>
            </a:r>
          </a:p>
          <a:p>
            <a:endParaRPr lang="en-US" sz="1400" dirty="0" smtClean="0">
              <a:solidFill>
                <a:srgbClr val="003366"/>
              </a:solidFill>
              <a:latin typeface="+mj-lt"/>
            </a:endParaRPr>
          </a:p>
          <a:p>
            <a:endParaRPr lang="en-US" sz="1400" dirty="0">
              <a:solidFill>
                <a:srgbClr val="003366"/>
              </a:solidFill>
              <a:latin typeface="+mj-lt"/>
            </a:endParaRPr>
          </a:p>
          <a:p>
            <a:endParaRPr lang="en-US" sz="1400" dirty="0" smtClean="0">
              <a:solidFill>
                <a:srgbClr val="003366"/>
              </a:solidFill>
              <a:latin typeface="+mj-lt"/>
            </a:endParaRPr>
          </a:p>
          <a:p>
            <a:endParaRPr lang="en-US" sz="1400" dirty="0" smtClean="0">
              <a:solidFill>
                <a:srgbClr val="003366"/>
              </a:solidFill>
              <a:latin typeface="+mj-lt"/>
            </a:endParaRPr>
          </a:p>
          <a:p>
            <a:endParaRPr lang="de-AT" sz="1400" dirty="0">
              <a:solidFill>
                <a:srgbClr val="003366"/>
              </a:solidFill>
              <a:latin typeface="+mj-lt"/>
            </a:endParaRPr>
          </a:p>
        </p:txBody>
      </p:sp>
    </p:spTree>
    <p:extLst>
      <p:ext uri="{BB962C8B-B14F-4D97-AF65-F5344CB8AC3E}">
        <p14:creationId xmlns:p14="http://schemas.microsoft.com/office/powerpoint/2010/main" val="35586646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Norway</a:t>
            </a:r>
            <a:r>
              <a:rPr lang="de-AT" dirty="0" smtClean="0"/>
              <a:t> Grants - Who </a:t>
            </a:r>
            <a:r>
              <a:rPr lang="de-AT" dirty="0" err="1" smtClean="0"/>
              <a:t>is</a:t>
            </a:r>
            <a:r>
              <a:rPr lang="de-AT" dirty="0" smtClean="0"/>
              <a:t> </a:t>
            </a:r>
            <a:r>
              <a:rPr lang="de-AT" dirty="0" err="1" smtClean="0"/>
              <a:t>it</a:t>
            </a:r>
            <a:r>
              <a:rPr lang="de-AT" dirty="0" smtClean="0"/>
              <a:t> </a:t>
            </a:r>
            <a:r>
              <a:rPr lang="de-AT" dirty="0" err="1" smtClean="0"/>
              <a:t>for</a:t>
            </a:r>
            <a:r>
              <a:rPr lang="de-AT" dirty="0" smtClean="0"/>
              <a:t>?</a:t>
            </a:r>
            <a:endParaRPr lang="de-AT" dirty="0"/>
          </a:p>
        </p:txBody>
      </p:sp>
      <p:grpSp>
        <p:nvGrpSpPr>
          <p:cNvPr id="5" name="Gruppieren 4"/>
          <p:cNvGrpSpPr/>
          <p:nvPr/>
        </p:nvGrpSpPr>
        <p:grpSpPr>
          <a:xfrm>
            <a:off x="458349" y="4963734"/>
            <a:ext cx="720000" cy="812787"/>
            <a:chOff x="6337109" y="1913031"/>
            <a:chExt cx="720000" cy="812787"/>
          </a:xfrm>
        </p:grpSpPr>
        <p:sp>
          <p:nvSpPr>
            <p:cNvPr id="6" name="Ellipse 5"/>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7" name="Rechteck 6"/>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10" name="Ellipse 9"/>
          <p:cNvSpPr/>
          <p:nvPr/>
        </p:nvSpPr>
        <p:spPr>
          <a:xfrm>
            <a:off x="4263613" y="2670907"/>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grpSp>
        <p:nvGrpSpPr>
          <p:cNvPr id="12" name="Gruppieren 11"/>
          <p:cNvGrpSpPr/>
          <p:nvPr/>
        </p:nvGrpSpPr>
        <p:grpSpPr>
          <a:xfrm>
            <a:off x="373131" y="5801365"/>
            <a:ext cx="1031028" cy="889371"/>
            <a:chOff x="8235073" y="2920775"/>
            <a:chExt cx="1031028" cy="889371"/>
          </a:xfrm>
        </p:grpSpPr>
        <p:sp>
          <p:nvSpPr>
            <p:cNvPr id="13" name="Ellipse 12"/>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4" name="Textfeld 13"/>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15" name="Textfeld 14"/>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6" name="Textfeld 15"/>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17" name="Textfeld 16"/>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grpSp>
        <p:nvGrpSpPr>
          <p:cNvPr id="27" name="Gruppieren 26"/>
          <p:cNvGrpSpPr/>
          <p:nvPr/>
        </p:nvGrpSpPr>
        <p:grpSpPr>
          <a:xfrm>
            <a:off x="306792" y="2547877"/>
            <a:ext cx="862812" cy="843030"/>
            <a:chOff x="4792730" y="5108112"/>
            <a:chExt cx="862812" cy="843030"/>
          </a:xfrm>
        </p:grpSpPr>
        <p:sp>
          <p:nvSpPr>
            <p:cNvPr id="28" name="Ellipse 27"/>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29"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0" name="Gruppieren 29"/>
          <p:cNvGrpSpPr/>
          <p:nvPr/>
        </p:nvGrpSpPr>
        <p:grpSpPr>
          <a:xfrm>
            <a:off x="302720" y="3398385"/>
            <a:ext cx="862812" cy="843030"/>
            <a:chOff x="4792730" y="5108112"/>
            <a:chExt cx="862812" cy="843030"/>
          </a:xfrm>
        </p:grpSpPr>
        <p:sp>
          <p:nvSpPr>
            <p:cNvPr id="31" name="Ellipse 30"/>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33" name="Textfeld 32"/>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34" name="Textfeld 33"/>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35" name="Textfeld 34"/>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36" name="Textfeld 35"/>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37" name="Textfeld 36"/>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38" name="Textfeld 37"/>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39" name="Textfeld 38"/>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1" name="Textfeld 40"/>
          <p:cNvSpPr txBox="1"/>
          <p:nvPr/>
        </p:nvSpPr>
        <p:spPr>
          <a:xfrm>
            <a:off x="5046602" y="2847099"/>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42" name="Textfeld 41"/>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5" name="Textfeld 44"/>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grpSp>
        <p:nvGrpSpPr>
          <p:cNvPr id="51" name="Gruppieren 50"/>
          <p:cNvGrpSpPr/>
          <p:nvPr/>
        </p:nvGrpSpPr>
        <p:grpSpPr>
          <a:xfrm>
            <a:off x="8458221" y="2633219"/>
            <a:ext cx="862599" cy="1107996"/>
            <a:chOff x="9633573" y="4148713"/>
            <a:chExt cx="862599" cy="1107996"/>
          </a:xfrm>
        </p:grpSpPr>
        <p:sp>
          <p:nvSpPr>
            <p:cNvPr id="52" name="Ellipse 51"/>
            <p:cNvSpPr/>
            <p:nvPr/>
          </p:nvSpPr>
          <p:spPr>
            <a:xfrm>
              <a:off x="9633573" y="4235779"/>
              <a:ext cx="720000" cy="72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53" name="Rechteck 52"/>
            <p:cNvSpPr/>
            <p:nvPr/>
          </p:nvSpPr>
          <p:spPr>
            <a:xfrm>
              <a:off x="9823600" y="4148713"/>
              <a:ext cx="672572" cy="1107996"/>
            </a:xfrm>
            <a:prstGeom prst="rect">
              <a:avLst/>
            </a:prstGeom>
          </p:spPr>
          <p:txBody>
            <a:bodyPr wrap="square">
              <a:spAutoFit/>
            </a:bodyPr>
            <a:lstStyle/>
            <a:p>
              <a:r>
                <a:rPr lang="de-AT" sz="6600" dirty="0">
                  <a:solidFill>
                    <a:schemeClr val="bg1"/>
                  </a:solidFill>
                  <a:sym typeface="Wingdings" panose="05000000000000000000" pitchFamily="2" charset="2"/>
                </a:rPr>
                <a:t></a:t>
              </a:r>
              <a:endParaRPr lang="de-AT" sz="6600" dirty="0">
                <a:solidFill>
                  <a:schemeClr val="bg1"/>
                </a:solidFill>
              </a:endParaRPr>
            </a:p>
          </p:txBody>
        </p:sp>
      </p:grpSp>
      <p:sp>
        <p:nvSpPr>
          <p:cNvPr id="54" name="Textfeld 53"/>
          <p:cNvSpPr txBox="1"/>
          <p:nvPr/>
        </p:nvSpPr>
        <p:spPr>
          <a:xfrm>
            <a:off x="9258738" y="2888540"/>
            <a:ext cx="2581491" cy="369332"/>
          </a:xfrm>
          <a:prstGeom prst="rect">
            <a:avLst/>
          </a:prstGeom>
          <a:noFill/>
        </p:spPr>
        <p:txBody>
          <a:bodyPr wrap="square" rtlCol="0">
            <a:spAutoFit/>
          </a:bodyPr>
          <a:lstStyle/>
          <a:p>
            <a:r>
              <a:rPr lang="de-AT" dirty="0" err="1" smtClean="0"/>
              <a:t>Capacity</a:t>
            </a:r>
            <a:r>
              <a:rPr lang="de-AT" dirty="0" smtClean="0"/>
              <a:t> </a:t>
            </a:r>
            <a:r>
              <a:rPr lang="de-AT" dirty="0" err="1" smtClean="0"/>
              <a:t>building</a:t>
            </a:r>
            <a:endParaRPr lang="de-AT" dirty="0"/>
          </a:p>
        </p:txBody>
      </p:sp>
      <p:sp>
        <p:nvSpPr>
          <p:cNvPr id="55" name="Textfeld 54"/>
          <p:cNvSpPr txBox="1"/>
          <p:nvPr/>
        </p:nvSpPr>
        <p:spPr>
          <a:xfrm>
            <a:off x="9258738" y="3732358"/>
            <a:ext cx="2581491" cy="369332"/>
          </a:xfrm>
          <a:prstGeom prst="rect">
            <a:avLst/>
          </a:prstGeom>
          <a:noFill/>
        </p:spPr>
        <p:txBody>
          <a:bodyPr wrap="square" rtlCol="0">
            <a:spAutoFit/>
          </a:bodyPr>
          <a:lstStyle/>
          <a:p>
            <a:r>
              <a:rPr lang="de-AT" dirty="0" smtClean="0"/>
              <a:t>Project </a:t>
            </a:r>
            <a:r>
              <a:rPr lang="de-AT" dirty="0" err="1" smtClean="0"/>
              <a:t>preparation</a:t>
            </a:r>
            <a:endParaRPr lang="de-AT" dirty="0"/>
          </a:p>
        </p:txBody>
      </p:sp>
      <p:sp>
        <p:nvSpPr>
          <p:cNvPr id="56" name="Ellipse 55"/>
          <p:cNvSpPr/>
          <p:nvPr/>
        </p:nvSpPr>
        <p:spPr>
          <a:xfrm>
            <a:off x="4263613" y="496166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57" name="Textfeld 56"/>
          <p:cNvSpPr txBox="1"/>
          <p:nvPr/>
        </p:nvSpPr>
        <p:spPr>
          <a:xfrm>
            <a:off x="5120124" y="512988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
        <p:nvSpPr>
          <p:cNvPr id="49" name="Ellipse 48"/>
          <p:cNvSpPr/>
          <p:nvPr/>
        </p:nvSpPr>
        <p:spPr>
          <a:xfrm>
            <a:off x="8449968" y="3509752"/>
            <a:ext cx="720000" cy="72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59" name="Ellipse 58"/>
          <p:cNvSpPr/>
          <p:nvPr/>
        </p:nvSpPr>
        <p:spPr>
          <a:xfrm>
            <a:off x="8449968" y="4299219"/>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sp>
        <p:nvSpPr>
          <p:cNvPr id="60" name="Textfeld 59"/>
          <p:cNvSpPr txBox="1"/>
          <p:nvPr/>
        </p:nvSpPr>
        <p:spPr>
          <a:xfrm>
            <a:off x="9258738" y="4488421"/>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6012141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err="1" smtClean="0"/>
              <a:t>Foundations</a:t>
            </a:r>
            <a:endParaRPr lang="de-AT" dirty="0"/>
          </a:p>
        </p:txBody>
      </p:sp>
    </p:spTree>
    <p:extLst>
      <p:ext uri="{BB962C8B-B14F-4D97-AF65-F5344CB8AC3E}">
        <p14:creationId xmlns:p14="http://schemas.microsoft.com/office/powerpoint/2010/main" val="36302717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939938" y="3047190"/>
            <a:ext cx="2700000" cy="2700000"/>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2"/>
          <p:cNvSpPr>
            <a:spLocks noGrp="1"/>
          </p:cNvSpPr>
          <p:nvPr>
            <p:ph type="title"/>
          </p:nvPr>
        </p:nvSpPr>
        <p:spPr/>
        <p:txBody>
          <a:bodyPr>
            <a:normAutofit/>
          </a:bodyPr>
          <a:lstStyle/>
          <a:p>
            <a:r>
              <a:rPr lang="de-AT" sz="3200" dirty="0" err="1" smtClean="0"/>
              <a:t>Examples</a:t>
            </a:r>
            <a:r>
              <a:rPr lang="de-AT" sz="3200" dirty="0" smtClean="0"/>
              <a:t> </a:t>
            </a:r>
            <a:r>
              <a:rPr lang="de-AT" sz="3200" dirty="0" err="1" smtClean="0"/>
              <a:t>for</a:t>
            </a:r>
            <a:r>
              <a:rPr lang="de-AT" sz="3200" dirty="0" smtClean="0"/>
              <a:t> </a:t>
            </a:r>
            <a:r>
              <a:rPr lang="de-AT" sz="3200" dirty="0" err="1" smtClean="0"/>
              <a:t>exploring</a:t>
            </a:r>
            <a:r>
              <a:rPr lang="de-AT" sz="3200" dirty="0" smtClean="0"/>
              <a:t> </a:t>
            </a:r>
            <a:r>
              <a:rPr lang="de-AT" sz="3200" dirty="0" err="1" smtClean="0"/>
              <a:t>institutional</a:t>
            </a:r>
            <a:r>
              <a:rPr lang="de-AT" sz="3200" dirty="0" smtClean="0"/>
              <a:t> </a:t>
            </a:r>
            <a:r>
              <a:rPr lang="de-AT" sz="3200" dirty="0" err="1" smtClean="0"/>
              <a:t>philantropy</a:t>
            </a:r>
            <a:r>
              <a:rPr lang="de-AT" sz="3200" dirty="0" smtClean="0"/>
              <a:t> </a:t>
            </a:r>
            <a:r>
              <a:rPr lang="de-AT" sz="3200" dirty="0" err="1" smtClean="0"/>
              <a:t>for</a:t>
            </a:r>
            <a:r>
              <a:rPr lang="de-AT" sz="3200" dirty="0" smtClean="0"/>
              <a:t> </a:t>
            </a:r>
            <a:r>
              <a:rPr lang="de-AT" sz="3200" dirty="0" err="1" smtClean="0"/>
              <a:t>your</a:t>
            </a:r>
            <a:r>
              <a:rPr lang="de-AT" sz="3200" dirty="0" smtClean="0"/>
              <a:t> </a:t>
            </a:r>
            <a:r>
              <a:rPr lang="de-AT" sz="3200" dirty="0" err="1" smtClean="0"/>
              <a:t>cause</a:t>
            </a:r>
            <a:endParaRPr lang="de-AT" sz="3200"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2431" y="3935227"/>
            <a:ext cx="1095375" cy="923925"/>
          </a:xfrm>
        </p:spPr>
      </p:pic>
      <p:sp>
        <p:nvSpPr>
          <p:cNvPr id="6" name="Rechteck 5"/>
          <p:cNvSpPr/>
          <p:nvPr/>
        </p:nvSpPr>
        <p:spPr>
          <a:xfrm>
            <a:off x="4820485" y="3047190"/>
            <a:ext cx="2700000" cy="2700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p:cNvSpPr txBox="1"/>
          <p:nvPr/>
        </p:nvSpPr>
        <p:spPr>
          <a:xfrm>
            <a:off x="4820484" y="5377858"/>
            <a:ext cx="2596174" cy="338554"/>
          </a:xfrm>
          <a:prstGeom prst="rect">
            <a:avLst/>
          </a:prstGeom>
          <a:noFill/>
        </p:spPr>
        <p:txBody>
          <a:bodyPr wrap="square" rtlCol="0">
            <a:spAutoFit/>
          </a:bodyPr>
          <a:lstStyle/>
          <a:p>
            <a:r>
              <a:rPr lang="en-US" sz="1600" b="1" dirty="0">
                <a:solidFill>
                  <a:schemeClr val="tx2">
                    <a:lumMod val="75000"/>
                  </a:schemeClr>
                </a:solidFill>
              </a:rPr>
              <a:t>www.nef-europe.org</a:t>
            </a:r>
            <a:endParaRPr lang="de-AT" sz="1600" dirty="0" smtClean="0">
              <a:solidFill>
                <a:schemeClr val="tx2">
                  <a:lumMod val="75000"/>
                </a:schemeClr>
              </a:solidFill>
              <a:latin typeface="+mj-lt"/>
            </a:endParaRPr>
          </a:p>
        </p:txBody>
      </p:sp>
      <p:sp>
        <p:nvSpPr>
          <p:cNvPr id="12" name="Textfeld 11"/>
          <p:cNvSpPr txBox="1"/>
          <p:nvPr/>
        </p:nvSpPr>
        <p:spPr>
          <a:xfrm>
            <a:off x="939938" y="5377858"/>
            <a:ext cx="2900362" cy="369332"/>
          </a:xfrm>
          <a:prstGeom prst="rect">
            <a:avLst/>
          </a:prstGeom>
          <a:noFill/>
        </p:spPr>
        <p:txBody>
          <a:bodyPr wrap="square" rtlCol="0">
            <a:spAutoFit/>
          </a:bodyPr>
          <a:lstStyle/>
          <a:p>
            <a:r>
              <a:rPr lang="de-AT" dirty="0" smtClean="0">
                <a:solidFill>
                  <a:schemeClr val="bg1"/>
                </a:solidFill>
              </a:rPr>
              <a:t>www.efc.be</a:t>
            </a:r>
            <a:r>
              <a:rPr lang="de-AT" dirty="0">
                <a:solidFill>
                  <a:schemeClr val="bg1"/>
                </a:solidFill>
              </a:rPr>
              <a:t>/</a:t>
            </a:r>
          </a:p>
        </p:txBody>
      </p:sp>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r="75179"/>
          <a:stretch/>
        </p:blipFill>
        <p:spPr>
          <a:xfrm>
            <a:off x="5568266" y="4020322"/>
            <a:ext cx="1204438" cy="632081"/>
          </a:xfrm>
          <a:prstGeom prst="rect">
            <a:avLst/>
          </a:prstGeom>
          <a:ln>
            <a:noFill/>
          </a:ln>
        </p:spPr>
      </p:pic>
      <p:pic>
        <p:nvPicPr>
          <p:cNvPr id="18" name="Grafik 17"/>
          <p:cNvPicPr>
            <a:picLocks noChangeAspect="1"/>
          </p:cNvPicPr>
          <p:nvPr/>
        </p:nvPicPr>
        <p:blipFill rotWithShape="1">
          <a:blip r:embed="rId4">
            <a:extLst>
              <a:ext uri="{28A0092B-C50C-407E-A947-70E740481C1C}">
                <a14:useLocalDpi xmlns:a14="http://schemas.microsoft.com/office/drawing/2010/main" val="0"/>
              </a:ext>
            </a:extLst>
          </a:blip>
          <a:srcRect l="7067" t="8561" r="18256" b="4166"/>
          <a:stretch/>
        </p:blipFill>
        <p:spPr>
          <a:xfrm>
            <a:off x="8500670" y="3048734"/>
            <a:ext cx="2680455" cy="2698456"/>
          </a:xfrm>
          <a:prstGeom prst="rect">
            <a:avLst/>
          </a:prstGeom>
        </p:spPr>
      </p:pic>
      <p:sp>
        <p:nvSpPr>
          <p:cNvPr id="9" name="Textfeld 8"/>
          <p:cNvSpPr txBox="1"/>
          <p:nvPr/>
        </p:nvSpPr>
        <p:spPr>
          <a:xfrm>
            <a:off x="8500670" y="5377858"/>
            <a:ext cx="2596174" cy="338554"/>
          </a:xfrm>
          <a:prstGeom prst="rect">
            <a:avLst/>
          </a:prstGeom>
          <a:noFill/>
        </p:spPr>
        <p:txBody>
          <a:bodyPr wrap="square" rtlCol="0">
            <a:spAutoFit/>
          </a:bodyPr>
          <a:lstStyle/>
          <a:p>
            <a:r>
              <a:rPr lang="en-US" sz="1600" b="1" dirty="0">
                <a:solidFill>
                  <a:schemeClr val="bg2">
                    <a:lumMod val="10000"/>
                  </a:schemeClr>
                </a:solidFill>
              </a:rPr>
              <a:t>https://dafne-online.eu/</a:t>
            </a:r>
            <a:endParaRPr lang="en-US" sz="1600" dirty="0">
              <a:solidFill>
                <a:schemeClr val="bg2">
                  <a:lumMod val="10000"/>
                </a:schemeClr>
              </a:solidFill>
              <a:latin typeface="+mj-lt"/>
            </a:endParaRPr>
          </a:p>
        </p:txBody>
      </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0828" y="3953972"/>
            <a:ext cx="1100138" cy="764780"/>
          </a:xfrm>
          <a:prstGeom prst="rect">
            <a:avLst/>
          </a:prstGeom>
        </p:spPr>
      </p:pic>
      <p:sp>
        <p:nvSpPr>
          <p:cNvPr id="19" name="Textfeld 18"/>
          <p:cNvSpPr txBox="1"/>
          <p:nvPr/>
        </p:nvSpPr>
        <p:spPr>
          <a:xfrm>
            <a:off x="838200" y="2276148"/>
            <a:ext cx="9186472" cy="338554"/>
          </a:xfrm>
          <a:prstGeom prst="rect">
            <a:avLst/>
          </a:prstGeom>
          <a:noFill/>
        </p:spPr>
        <p:txBody>
          <a:bodyPr wrap="square" rtlCol="0">
            <a:spAutoFit/>
          </a:bodyPr>
          <a:lstStyle/>
          <a:p>
            <a:pPr algn="just"/>
            <a:r>
              <a:rPr lang="de-AT" sz="1600" dirty="0" err="1" smtClean="0">
                <a:latin typeface="+mj-lt"/>
              </a:rPr>
              <a:t>Foundation</a:t>
            </a:r>
            <a:r>
              <a:rPr lang="de-AT" sz="1600" dirty="0" smtClean="0">
                <a:latin typeface="+mj-lt"/>
              </a:rPr>
              <a:t> Networks </a:t>
            </a:r>
            <a:r>
              <a:rPr lang="de-AT" sz="1600" dirty="0" err="1" smtClean="0">
                <a:latin typeface="+mj-lt"/>
              </a:rPr>
              <a:t>can</a:t>
            </a:r>
            <a:r>
              <a:rPr lang="de-AT" sz="1600" dirty="0" smtClean="0">
                <a:latin typeface="+mj-lt"/>
              </a:rPr>
              <a:t> </a:t>
            </a:r>
            <a:r>
              <a:rPr lang="de-AT" sz="1600" dirty="0" err="1" smtClean="0">
                <a:latin typeface="+mj-lt"/>
              </a:rPr>
              <a:t>be</a:t>
            </a:r>
            <a:r>
              <a:rPr lang="de-AT" sz="1600" dirty="0" smtClean="0">
                <a:latin typeface="+mj-lt"/>
              </a:rPr>
              <a:t> a </a:t>
            </a:r>
            <a:r>
              <a:rPr lang="de-AT" sz="1600" dirty="0" err="1" smtClean="0">
                <a:latin typeface="+mj-lt"/>
              </a:rPr>
              <a:t>useful</a:t>
            </a:r>
            <a:r>
              <a:rPr lang="de-AT" sz="1600" dirty="0" smtClean="0">
                <a:latin typeface="+mj-lt"/>
              </a:rPr>
              <a:t> </a:t>
            </a:r>
            <a:r>
              <a:rPr lang="de-AT" sz="1600" dirty="0" err="1" smtClean="0">
                <a:latin typeface="+mj-lt"/>
              </a:rPr>
              <a:t>starting</a:t>
            </a:r>
            <a:r>
              <a:rPr lang="de-AT" sz="1600" dirty="0" smtClean="0">
                <a:latin typeface="+mj-lt"/>
              </a:rPr>
              <a:t> </a:t>
            </a:r>
            <a:r>
              <a:rPr lang="de-AT" sz="1600" dirty="0" err="1" smtClean="0">
                <a:latin typeface="+mj-lt"/>
              </a:rPr>
              <a:t>point</a:t>
            </a:r>
            <a:r>
              <a:rPr lang="de-AT" sz="1600" dirty="0" smtClean="0">
                <a:latin typeface="+mj-lt"/>
              </a:rPr>
              <a:t> </a:t>
            </a:r>
            <a:r>
              <a:rPr lang="de-AT" sz="1600" dirty="0" err="1" smtClean="0">
                <a:latin typeface="+mj-lt"/>
              </a:rPr>
              <a:t>to</a:t>
            </a:r>
            <a:r>
              <a:rPr lang="de-AT" sz="1600" dirty="0" smtClean="0">
                <a:latin typeface="+mj-lt"/>
              </a:rPr>
              <a:t> </a:t>
            </a:r>
            <a:r>
              <a:rPr lang="de-AT" sz="1600" dirty="0" err="1" smtClean="0">
                <a:latin typeface="+mj-lt"/>
              </a:rPr>
              <a:t>identify</a:t>
            </a:r>
            <a:r>
              <a:rPr lang="de-AT" sz="1600" dirty="0">
                <a:latin typeface="+mj-lt"/>
              </a:rPr>
              <a:t> </a:t>
            </a:r>
            <a:r>
              <a:rPr lang="de-AT" sz="1600" dirty="0" err="1" smtClean="0">
                <a:latin typeface="+mj-lt"/>
              </a:rPr>
              <a:t>suitable</a:t>
            </a:r>
            <a:r>
              <a:rPr lang="de-AT" sz="1600" dirty="0" smtClean="0">
                <a:latin typeface="+mj-lt"/>
              </a:rPr>
              <a:t> </a:t>
            </a:r>
            <a:r>
              <a:rPr lang="de-AT" sz="1600" dirty="0" err="1" smtClean="0">
                <a:latin typeface="+mj-lt"/>
              </a:rPr>
              <a:t>foundations</a:t>
            </a:r>
            <a:r>
              <a:rPr lang="de-AT" sz="1600" dirty="0" smtClean="0">
                <a:latin typeface="+mj-lt"/>
              </a:rPr>
              <a:t> </a:t>
            </a:r>
            <a:r>
              <a:rPr lang="de-AT" sz="1600" dirty="0" err="1" smtClean="0">
                <a:latin typeface="+mj-lt"/>
              </a:rPr>
              <a:t>for</a:t>
            </a:r>
            <a:r>
              <a:rPr lang="de-AT" sz="1600" dirty="0" smtClean="0">
                <a:latin typeface="+mj-lt"/>
              </a:rPr>
              <a:t> </a:t>
            </a:r>
            <a:r>
              <a:rPr lang="de-AT" sz="1600" dirty="0" err="1" smtClean="0">
                <a:latin typeface="+mj-lt"/>
              </a:rPr>
              <a:t>your</a:t>
            </a:r>
            <a:r>
              <a:rPr lang="de-AT" sz="1600" dirty="0" smtClean="0">
                <a:latin typeface="+mj-lt"/>
              </a:rPr>
              <a:t> </a:t>
            </a:r>
            <a:r>
              <a:rPr lang="de-AT" sz="1600" dirty="0" err="1" smtClean="0">
                <a:latin typeface="+mj-lt"/>
              </a:rPr>
              <a:t>work</a:t>
            </a:r>
            <a:r>
              <a:rPr lang="de-AT" sz="1600" dirty="0" smtClean="0">
                <a:latin typeface="+mj-lt"/>
              </a:rPr>
              <a:t>...</a:t>
            </a:r>
            <a:endParaRPr lang="de-AT" sz="1600" dirty="0">
              <a:latin typeface="+mj-lt"/>
            </a:endParaRPr>
          </a:p>
        </p:txBody>
      </p:sp>
    </p:spTree>
    <p:extLst>
      <p:ext uri="{BB962C8B-B14F-4D97-AF65-F5344CB8AC3E}">
        <p14:creationId xmlns:p14="http://schemas.microsoft.com/office/powerpoint/2010/main" val="41186525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38200" y="2242336"/>
            <a:ext cx="5361633" cy="1169551"/>
          </a:xfrm>
          <a:prstGeom prst="rect">
            <a:avLst/>
          </a:prstGeom>
          <a:solidFill>
            <a:schemeClr val="bg1">
              <a:alpha val="80000"/>
            </a:schemeClr>
          </a:solidFill>
        </p:spPr>
        <p:txBody>
          <a:bodyPr wrap="square" rtlCol="0">
            <a:spAutoFit/>
          </a:bodyPr>
          <a:lstStyle/>
          <a:p>
            <a:pPr algn="just"/>
            <a:endParaRPr lang="en-US" sz="1400" dirty="0" smtClean="0">
              <a:latin typeface="+mj-lt"/>
            </a:endParaRPr>
          </a:p>
          <a:p>
            <a:pPr algn="just"/>
            <a:r>
              <a:rPr lang="en-US" sz="1400" dirty="0" smtClean="0">
                <a:latin typeface="+mj-lt"/>
              </a:rPr>
              <a:t>As </a:t>
            </a:r>
            <a:r>
              <a:rPr lang="en-US" sz="1400" dirty="0">
                <a:latin typeface="+mj-lt"/>
              </a:rPr>
              <a:t>a leading platform for philanthropy in Europe, the EFC works to strengthen the sector and make the case for institutional </a:t>
            </a:r>
            <a:r>
              <a:rPr lang="en-US" sz="1400" dirty="0" smtClean="0">
                <a:latin typeface="+mj-lt"/>
              </a:rPr>
              <a:t>philanthropy </a:t>
            </a:r>
            <a:r>
              <a:rPr lang="en-US" sz="1400" dirty="0">
                <a:latin typeface="+mj-lt"/>
              </a:rPr>
              <a:t>as a formidable means of effecting change</a:t>
            </a:r>
            <a:r>
              <a:rPr lang="en-US" sz="1400" dirty="0" smtClean="0">
                <a:latin typeface="+mj-lt"/>
              </a:rPr>
              <a:t>.</a:t>
            </a:r>
          </a:p>
          <a:p>
            <a:pPr algn="just"/>
            <a:endParaRPr lang="en-US" sz="1400" dirty="0">
              <a:latin typeface="+mj-lt"/>
            </a:endParaRPr>
          </a:p>
        </p:txBody>
      </p:sp>
      <p:sp>
        <p:nvSpPr>
          <p:cNvPr id="2" name="Titel 1"/>
          <p:cNvSpPr>
            <a:spLocks noGrp="1"/>
          </p:cNvSpPr>
          <p:nvPr>
            <p:ph type="title"/>
          </p:nvPr>
        </p:nvSpPr>
        <p:spPr/>
        <p:txBody>
          <a:bodyPr/>
          <a:lstStyle/>
          <a:p>
            <a:r>
              <a:rPr lang="de-AT" dirty="0" smtClean="0"/>
              <a:t>European </a:t>
            </a:r>
            <a:r>
              <a:rPr lang="de-AT" dirty="0" err="1" smtClean="0"/>
              <a:t>Foundation</a:t>
            </a:r>
            <a:r>
              <a:rPr lang="de-AT" dirty="0" smtClean="0"/>
              <a:t> </a:t>
            </a:r>
            <a:r>
              <a:rPr lang="de-AT" dirty="0" err="1" smtClean="0"/>
              <a:t>Centre</a:t>
            </a:r>
            <a:r>
              <a:rPr lang="de-AT" dirty="0" smtClean="0"/>
              <a:t> (EFC)</a:t>
            </a:r>
            <a:endParaRPr lang="de-AT" dirty="0"/>
          </a:p>
        </p:txBody>
      </p:sp>
      <p:sp>
        <p:nvSpPr>
          <p:cNvPr id="4" name="Rechteck 3"/>
          <p:cNvSpPr/>
          <p:nvPr/>
        </p:nvSpPr>
        <p:spPr>
          <a:xfrm>
            <a:off x="10372720" y="5685626"/>
            <a:ext cx="977330" cy="977330"/>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Inhaltsplatzhalt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913" y="6005782"/>
            <a:ext cx="396498" cy="334438"/>
          </a:xfrm>
          <a:prstGeom prst="rect">
            <a:avLst/>
          </a:prstGeom>
        </p:spPr>
      </p:pic>
      <p:sp>
        <p:nvSpPr>
          <p:cNvPr id="6" name="Textfeld 5"/>
          <p:cNvSpPr txBox="1"/>
          <p:nvPr/>
        </p:nvSpPr>
        <p:spPr>
          <a:xfrm>
            <a:off x="10350236" y="6416735"/>
            <a:ext cx="1049852" cy="246221"/>
          </a:xfrm>
          <a:prstGeom prst="rect">
            <a:avLst/>
          </a:prstGeom>
          <a:noFill/>
        </p:spPr>
        <p:txBody>
          <a:bodyPr wrap="square" rtlCol="0">
            <a:spAutoFit/>
          </a:bodyPr>
          <a:lstStyle/>
          <a:p>
            <a:r>
              <a:rPr lang="de-AT" sz="1000" dirty="0" smtClean="0">
                <a:solidFill>
                  <a:schemeClr val="bg1"/>
                </a:solidFill>
              </a:rPr>
              <a:t>www.efc.be</a:t>
            </a:r>
            <a:r>
              <a:rPr lang="de-AT" sz="1000" dirty="0">
                <a:solidFill>
                  <a:schemeClr val="bg1"/>
                </a:solidFill>
              </a:rPr>
              <a:t>/</a:t>
            </a: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98995"/>
            <a:ext cx="6199833" cy="3669053"/>
          </a:xfrm>
          <a:prstGeom prst="rect">
            <a:avLst/>
          </a:prstGeom>
        </p:spPr>
      </p:pic>
      <p:sp>
        <p:nvSpPr>
          <p:cNvPr id="8" name="Textfeld 4"/>
          <p:cNvSpPr txBox="1"/>
          <p:nvPr/>
        </p:nvSpPr>
        <p:spPr>
          <a:xfrm>
            <a:off x="-877957" y="3624780"/>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solidFill>
                  <a:schemeClr val="bg1"/>
                </a:solidFill>
              </a:rPr>
              <a:t>© EFC</a:t>
            </a:r>
            <a:endParaRPr lang="de-AT" sz="1000" dirty="0">
              <a:solidFill>
                <a:schemeClr val="bg1"/>
              </a:solidFill>
            </a:endParaRPr>
          </a:p>
        </p:txBody>
      </p:sp>
      <p:sp>
        <p:nvSpPr>
          <p:cNvPr id="14" name="Textfeld 13"/>
          <p:cNvSpPr txBox="1"/>
          <p:nvPr/>
        </p:nvSpPr>
        <p:spPr>
          <a:xfrm>
            <a:off x="2155372" y="6473510"/>
            <a:ext cx="4230356" cy="584775"/>
          </a:xfrm>
          <a:prstGeom prst="rect">
            <a:avLst/>
          </a:prstGeom>
          <a:noFill/>
        </p:spPr>
        <p:txBody>
          <a:bodyPr wrap="square" rtlCol="0">
            <a:spAutoFit/>
          </a:bodyPr>
          <a:lstStyle/>
          <a:p>
            <a:r>
              <a:rPr lang="de-AT" sz="1400" dirty="0">
                <a:solidFill>
                  <a:schemeClr val="bg1"/>
                </a:solidFill>
              </a:rPr>
              <a:t>www.efc.be/membership/who-are-our-members/</a:t>
            </a:r>
          </a:p>
          <a:p>
            <a:endParaRPr lang="de-AT" dirty="0"/>
          </a:p>
        </p:txBody>
      </p:sp>
      <p:sp>
        <p:nvSpPr>
          <p:cNvPr id="15" name="Rechteck 14"/>
          <p:cNvSpPr/>
          <p:nvPr/>
        </p:nvSpPr>
        <p:spPr>
          <a:xfrm>
            <a:off x="6525028" y="3207120"/>
            <a:ext cx="977330" cy="97733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p:cNvSpPr/>
          <p:nvPr/>
        </p:nvSpPr>
        <p:spPr>
          <a:xfrm>
            <a:off x="7808842" y="3207120"/>
            <a:ext cx="977330" cy="9773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p:cNvSpPr/>
          <p:nvPr/>
        </p:nvSpPr>
        <p:spPr>
          <a:xfrm>
            <a:off x="9092656" y="3207120"/>
            <a:ext cx="977330" cy="977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Rechteck 17"/>
          <p:cNvSpPr/>
          <p:nvPr/>
        </p:nvSpPr>
        <p:spPr>
          <a:xfrm>
            <a:off x="10376470" y="3207120"/>
            <a:ext cx="977330" cy="9773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p:cNvSpPr/>
          <p:nvPr/>
        </p:nvSpPr>
        <p:spPr>
          <a:xfrm>
            <a:off x="6525028" y="4446373"/>
            <a:ext cx="977330" cy="97733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
          <p:cNvSpPr/>
          <p:nvPr/>
        </p:nvSpPr>
        <p:spPr>
          <a:xfrm>
            <a:off x="7805092" y="4446373"/>
            <a:ext cx="977330" cy="97733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p:cNvSpPr/>
          <p:nvPr/>
        </p:nvSpPr>
        <p:spPr>
          <a:xfrm>
            <a:off x="9092656" y="4446373"/>
            <a:ext cx="977330" cy="9773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Rechteck 21"/>
          <p:cNvSpPr/>
          <p:nvPr/>
        </p:nvSpPr>
        <p:spPr>
          <a:xfrm>
            <a:off x="10376470" y="4464562"/>
            <a:ext cx="977330" cy="9773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p:cNvSpPr/>
          <p:nvPr/>
        </p:nvSpPr>
        <p:spPr>
          <a:xfrm>
            <a:off x="6525028" y="5685626"/>
            <a:ext cx="977330" cy="97733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Rechteck 23"/>
          <p:cNvSpPr/>
          <p:nvPr/>
        </p:nvSpPr>
        <p:spPr>
          <a:xfrm>
            <a:off x="7805092" y="5685626"/>
            <a:ext cx="977330" cy="9773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p:cNvSpPr/>
          <p:nvPr/>
        </p:nvSpPr>
        <p:spPr>
          <a:xfrm>
            <a:off x="9092656" y="5689881"/>
            <a:ext cx="977330" cy="9773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Textfeld 25"/>
          <p:cNvSpPr txBox="1"/>
          <p:nvPr/>
        </p:nvSpPr>
        <p:spPr>
          <a:xfrm>
            <a:off x="6483709" y="3440024"/>
            <a:ext cx="780011" cy="1046440"/>
          </a:xfrm>
          <a:prstGeom prst="rect">
            <a:avLst/>
          </a:prstGeom>
          <a:noFill/>
        </p:spPr>
        <p:txBody>
          <a:bodyPr wrap="square" rtlCol="0">
            <a:spAutoFit/>
          </a:bodyPr>
          <a:lstStyle/>
          <a:p>
            <a:r>
              <a:rPr lang="en-US" sz="1100" b="1" dirty="0">
                <a:solidFill>
                  <a:schemeClr val="accent1">
                    <a:lumMod val="75000"/>
                  </a:schemeClr>
                </a:solidFill>
              </a:rPr>
              <a:t>Arts and Culture Thematic Network</a:t>
            </a:r>
          </a:p>
          <a:p>
            <a:endParaRPr lang="de-AT" b="1" dirty="0"/>
          </a:p>
        </p:txBody>
      </p:sp>
      <p:sp>
        <p:nvSpPr>
          <p:cNvPr id="27" name="Textfeld 26"/>
          <p:cNvSpPr txBox="1"/>
          <p:nvPr/>
        </p:nvSpPr>
        <p:spPr>
          <a:xfrm>
            <a:off x="7765648" y="3610844"/>
            <a:ext cx="780011" cy="600164"/>
          </a:xfrm>
          <a:prstGeom prst="rect">
            <a:avLst/>
          </a:prstGeom>
          <a:noFill/>
        </p:spPr>
        <p:txBody>
          <a:bodyPr wrap="square" rtlCol="0">
            <a:spAutoFit/>
          </a:bodyPr>
          <a:lstStyle/>
          <a:p>
            <a:r>
              <a:rPr lang="en-US" sz="1100" b="1" dirty="0">
                <a:solidFill>
                  <a:srgbClr val="C00000"/>
                </a:solidFill>
              </a:rPr>
              <a:t>Children’s Thematic </a:t>
            </a:r>
            <a:r>
              <a:rPr lang="en-US" sz="1100" b="1" dirty="0" smtClean="0">
                <a:solidFill>
                  <a:srgbClr val="C00000"/>
                </a:solidFill>
              </a:rPr>
              <a:t>Network</a:t>
            </a:r>
            <a:endParaRPr lang="en-US" sz="1100" b="1" dirty="0">
              <a:solidFill>
                <a:srgbClr val="C00000"/>
              </a:solidFill>
            </a:endParaRPr>
          </a:p>
        </p:txBody>
      </p:sp>
      <p:sp>
        <p:nvSpPr>
          <p:cNvPr id="28" name="Textfeld 27"/>
          <p:cNvSpPr txBox="1"/>
          <p:nvPr/>
        </p:nvSpPr>
        <p:spPr>
          <a:xfrm>
            <a:off x="9047587" y="3620890"/>
            <a:ext cx="780011" cy="600164"/>
          </a:xfrm>
          <a:prstGeom prst="rect">
            <a:avLst/>
          </a:prstGeom>
          <a:noFill/>
        </p:spPr>
        <p:txBody>
          <a:bodyPr wrap="square" rtlCol="0">
            <a:spAutoFit/>
          </a:bodyPr>
          <a:lstStyle/>
          <a:p>
            <a:r>
              <a:rPr lang="en-US" sz="1100" b="1" dirty="0">
                <a:solidFill>
                  <a:schemeClr val="accent6">
                    <a:lumMod val="40000"/>
                    <a:lumOff val="60000"/>
                  </a:schemeClr>
                </a:solidFill>
              </a:rPr>
              <a:t>Disability Thematic </a:t>
            </a:r>
            <a:r>
              <a:rPr lang="en-US" sz="1100" b="1" dirty="0" smtClean="0">
                <a:solidFill>
                  <a:schemeClr val="accent6">
                    <a:lumMod val="40000"/>
                    <a:lumOff val="60000"/>
                  </a:schemeClr>
                </a:solidFill>
              </a:rPr>
              <a:t>Network</a:t>
            </a:r>
            <a:endParaRPr lang="en-US" sz="1100" b="1" dirty="0">
              <a:solidFill>
                <a:schemeClr val="accent6">
                  <a:lumMod val="40000"/>
                  <a:lumOff val="60000"/>
                </a:schemeClr>
              </a:solidFill>
            </a:endParaRPr>
          </a:p>
        </p:txBody>
      </p:sp>
      <p:sp>
        <p:nvSpPr>
          <p:cNvPr id="29" name="Textfeld 28"/>
          <p:cNvSpPr txBox="1"/>
          <p:nvPr/>
        </p:nvSpPr>
        <p:spPr>
          <a:xfrm>
            <a:off x="10329654" y="3281329"/>
            <a:ext cx="894483" cy="1215717"/>
          </a:xfrm>
          <a:prstGeom prst="rect">
            <a:avLst/>
          </a:prstGeom>
          <a:noFill/>
        </p:spPr>
        <p:txBody>
          <a:bodyPr wrap="square" rtlCol="0">
            <a:spAutoFit/>
          </a:bodyPr>
          <a:lstStyle/>
          <a:p>
            <a:r>
              <a:rPr lang="en-US" sz="1100" b="1" dirty="0">
                <a:solidFill>
                  <a:schemeClr val="accent1">
                    <a:lumMod val="40000"/>
                    <a:lumOff val="60000"/>
                  </a:schemeClr>
                </a:solidFill>
              </a:rPr>
              <a:t>Diversity, Migration and </a:t>
            </a:r>
            <a:r>
              <a:rPr lang="en-US" sz="1100" b="1" dirty="0" smtClean="0">
                <a:solidFill>
                  <a:schemeClr val="accent1">
                    <a:lumMod val="40000"/>
                    <a:lumOff val="60000"/>
                  </a:schemeClr>
                </a:solidFill>
              </a:rPr>
              <a:t>Integration</a:t>
            </a:r>
          </a:p>
          <a:p>
            <a:r>
              <a:rPr lang="en-US" sz="1100" b="1" dirty="0" smtClean="0">
                <a:solidFill>
                  <a:schemeClr val="accent1">
                    <a:lumMod val="40000"/>
                    <a:lumOff val="60000"/>
                  </a:schemeClr>
                </a:solidFill>
              </a:rPr>
              <a:t>Network</a:t>
            </a:r>
            <a:endParaRPr lang="en-US" sz="1100" b="1" dirty="0">
              <a:solidFill>
                <a:schemeClr val="accent1">
                  <a:lumMod val="40000"/>
                  <a:lumOff val="60000"/>
                </a:schemeClr>
              </a:solidFill>
            </a:endParaRPr>
          </a:p>
          <a:p>
            <a:endParaRPr lang="de-AT" b="1" dirty="0"/>
          </a:p>
        </p:txBody>
      </p:sp>
      <p:sp>
        <p:nvSpPr>
          <p:cNvPr id="30" name="Textfeld 29"/>
          <p:cNvSpPr txBox="1"/>
          <p:nvPr/>
        </p:nvSpPr>
        <p:spPr>
          <a:xfrm>
            <a:off x="6483709" y="4847523"/>
            <a:ext cx="977330" cy="877163"/>
          </a:xfrm>
          <a:prstGeom prst="rect">
            <a:avLst/>
          </a:prstGeom>
          <a:noFill/>
        </p:spPr>
        <p:txBody>
          <a:bodyPr wrap="square" rtlCol="0">
            <a:spAutoFit/>
          </a:bodyPr>
          <a:lstStyle/>
          <a:p>
            <a:r>
              <a:rPr lang="en-US" sz="1100" b="1" dirty="0">
                <a:solidFill>
                  <a:schemeClr val="accent4"/>
                </a:solidFill>
              </a:rPr>
              <a:t>European Democracy Network</a:t>
            </a:r>
          </a:p>
          <a:p>
            <a:endParaRPr lang="de-AT" b="1" dirty="0"/>
          </a:p>
        </p:txBody>
      </p:sp>
      <p:sp>
        <p:nvSpPr>
          <p:cNvPr id="31" name="Textfeld 30"/>
          <p:cNvSpPr txBox="1"/>
          <p:nvPr/>
        </p:nvSpPr>
        <p:spPr>
          <a:xfrm>
            <a:off x="7759938" y="4841728"/>
            <a:ext cx="1056426" cy="600164"/>
          </a:xfrm>
          <a:prstGeom prst="rect">
            <a:avLst/>
          </a:prstGeom>
          <a:noFill/>
        </p:spPr>
        <p:txBody>
          <a:bodyPr wrap="square" rtlCol="0">
            <a:spAutoFit/>
          </a:bodyPr>
          <a:lstStyle/>
          <a:p>
            <a:r>
              <a:rPr lang="en-US" sz="1100" b="1" dirty="0">
                <a:solidFill>
                  <a:schemeClr val="accent6"/>
                </a:solidFill>
              </a:rPr>
              <a:t>European Environmental Funders </a:t>
            </a:r>
            <a:r>
              <a:rPr lang="en-US" sz="1100" b="1" dirty="0" smtClean="0">
                <a:solidFill>
                  <a:schemeClr val="accent6"/>
                </a:solidFill>
              </a:rPr>
              <a:t>Group</a:t>
            </a:r>
            <a:endParaRPr lang="en-US" sz="1100" b="1" dirty="0">
              <a:solidFill>
                <a:schemeClr val="accent6"/>
              </a:solidFill>
            </a:endParaRPr>
          </a:p>
        </p:txBody>
      </p:sp>
      <p:sp>
        <p:nvSpPr>
          <p:cNvPr id="32" name="Textfeld 31"/>
          <p:cNvSpPr txBox="1"/>
          <p:nvPr/>
        </p:nvSpPr>
        <p:spPr>
          <a:xfrm>
            <a:off x="9037197" y="4531094"/>
            <a:ext cx="1071495" cy="1215717"/>
          </a:xfrm>
          <a:prstGeom prst="rect">
            <a:avLst/>
          </a:prstGeom>
          <a:noFill/>
        </p:spPr>
        <p:txBody>
          <a:bodyPr wrap="square" rtlCol="0">
            <a:spAutoFit/>
          </a:bodyPr>
          <a:lstStyle/>
          <a:p>
            <a:r>
              <a:rPr lang="en-US" sz="1100" b="1" dirty="0">
                <a:solidFill>
                  <a:schemeClr val="accent2">
                    <a:lumMod val="75000"/>
                  </a:schemeClr>
                </a:solidFill>
              </a:rPr>
              <a:t>European Foundations for Sustainable Agriculture and Food</a:t>
            </a:r>
          </a:p>
          <a:p>
            <a:endParaRPr lang="de-AT" b="1" dirty="0"/>
          </a:p>
        </p:txBody>
      </p:sp>
      <p:sp>
        <p:nvSpPr>
          <p:cNvPr id="33" name="Textfeld 32"/>
          <p:cNvSpPr txBox="1"/>
          <p:nvPr/>
        </p:nvSpPr>
        <p:spPr>
          <a:xfrm>
            <a:off x="10329526" y="4707592"/>
            <a:ext cx="1020524" cy="1046440"/>
          </a:xfrm>
          <a:prstGeom prst="rect">
            <a:avLst/>
          </a:prstGeom>
          <a:noFill/>
        </p:spPr>
        <p:txBody>
          <a:bodyPr wrap="square" rtlCol="0">
            <a:spAutoFit/>
          </a:bodyPr>
          <a:lstStyle/>
          <a:p>
            <a:r>
              <a:rPr lang="en-US" sz="1100" b="1" dirty="0">
                <a:solidFill>
                  <a:schemeClr val="accent4">
                    <a:lumMod val="40000"/>
                    <a:lumOff val="60000"/>
                  </a:schemeClr>
                </a:solidFill>
              </a:rPr>
              <a:t>Funders' Forum on Sustainable Cities</a:t>
            </a:r>
          </a:p>
          <a:p>
            <a:endParaRPr lang="de-AT" b="1" dirty="0"/>
          </a:p>
        </p:txBody>
      </p:sp>
      <p:sp>
        <p:nvSpPr>
          <p:cNvPr id="34" name="Textfeld 33"/>
          <p:cNvSpPr txBox="1"/>
          <p:nvPr/>
        </p:nvSpPr>
        <p:spPr>
          <a:xfrm>
            <a:off x="6462112" y="5936054"/>
            <a:ext cx="780011" cy="769441"/>
          </a:xfrm>
          <a:prstGeom prst="rect">
            <a:avLst/>
          </a:prstGeom>
          <a:noFill/>
        </p:spPr>
        <p:txBody>
          <a:bodyPr wrap="square" rtlCol="0">
            <a:spAutoFit/>
          </a:bodyPr>
          <a:lstStyle/>
          <a:p>
            <a:r>
              <a:rPr lang="en-US" sz="1100" b="1" dirty="0">
                <a:solidFill>
                  <a:srgbClr val="FF3300"/>
                </a:solidFill>
              </a:rPr>
              <a:t>Gender Equality Thematic </a:t>
            </a:r>
            <a:r>
              <a:rPr lang="en-US" sz="1100" b="1" dirty="0" smtClean="0">
                <a:solidFill>
                  <a:srgbClr val="FF3300"/>
                </a:solidFill>
              </a:rPr>
              <a:t>Network</a:t>
            </a:r>
            <a:endParaRPr lang="en-US" sz="1100" b="1" dirty="0">
              <a:solidFill>
                <a:srgbClr val="FF3300"/>
              </a:solidFill>
            </a:endParaRPr>
          </a:p>
        </p:txBody>
      </p:sp>
      <p:sp>
        <p:nvSpPr>
          <p:cNvPr id="35" name="Textfeld 34"/>
          <p:cNvSpPr txBox="1"/>
          <p:nvPr/>
        </p:nvSpPr>
        <p:spPr>
          <a:xfrm>
            <a:off x="7761089" y="6249237"/>
            <a:ext cx="983764" cy="430887"/>
          </a:xfrm>
          <a:prstGeom prst="rect">
            <a:avLst/>
          </a:prstGeom>
          <a:noFill/>
        </p:spPr>
        <p:txBody>
          <a:bodyPr wrap="square" rtlCol="0">
            <a:spAutoFit/>
          </a:bodyPr>
          <a:lstStyle/>
          <a:p>
            <a:r>
              <a:rPr lang="en-US" sz="1100" b="1" dirty="0" err="1">
                <a:solidFill>
                  <a:srgbClr val="CC00CC"/>
                </a:solidFill>
              </a:rPr>
              <a:t>Grantmakers</a:t>
            </a:r>
            <a:r>
              <a:rPr lang="en-US" sz="1100" b="1" dirty="0">
                <a:solidFill>
                  <a:srgbClr val="CC00CC"/>
                </a:solidFill>
              </a:rPr>
              <a:t> East </a:t>
            </a:r>
            <a:r>
              <a:rPr lang="en-US" sz="1100" b="1" dirty="0" smtClean="0">
                <a:solidFill>
                  <a:srgbClr val="CC00CC"/>
                </a:solidFill>
              </a:rPr>
              <a:t>Forum</a:t>
            </a:r>
            <a:endParaRPr lang="en-US" sz="1100" b="1" dirty="0">
              <a:solidFill>
                <a:srgbClr val="CC00CC"/>
              </a:solidFill>
            </a:endParaRPr>
          </a:p>
        </p:txBody>
      </p:sp>
      <p:sp>
        <p:nvSpPr>
          <p:cNvPr id="36" name="Textfeld 35"/>
          <p:cNvSpPr txBox="1"/>
          <p:nvPr/>
        </p:nvSpPr>
        <p:spPr>
          <a:xfrm>
            <a:off x="9047587" y="6273770"/>
            <a:ext cx="780011" cy="430887"/>
          </a:xfrm>
          <a:prstGeom prst="rect">
            <a:avLst/>
          </a:prstGeom>
          <a:noFill/>
        </p:spPr>
        <p:txBody>
          <a:bodyPr wrap="square" rtlCol="0">
            <a:spAutoFit/>
          </a:bodyPr>
          <a:lstStyle/>
          <a:p>
            <a:r>
              <a:rPr lang="en-US" sz="1100" b="1" dirty="0">
                <a:solidFill>
                  <a:srgbClr val="00CCFF"/>
                </a:solidFill>
              </a:rPr>
              <a:t>Research </a:t>
            </a:r>
            <a:r>
              <a:rPr lang="en-US" sz="1100" b="1" dirty="0" smtClean="0">
                <a:solidFill>
                  <a:srgbClr val="00CCFF"/>
                </a:solidFill>
              </a:rPr>
              <a:t>Forum</a:t>
            </a:r>
            <a:endParaRPr lang="de-AT" b="1" dirty="0">
              <a:solidFill>
                <a:srgbClr val="00CCFF"/>
              </a:solidFill>
            </a:endParaRPr>
          </a:p>
        </p:txBody>
      </p:sp>
      <p:sp>
        <p:nvSpPr>
          <p:cNvPr id="37" name="Textfeld 36"/>
          <p:cNvSpPr txBox="1"/>
          <p:nvPr/>
        </p:nvSpPr>
        <p:spPr>
          <a:xfrm>
            <a:off x="6462112" y="2724599"/>
            <a:ext cx="3317494" cy="369332"/>
          </a:xfrm>
          <a:prstGeom prst="rect">
            <a:avLst/>
          </a:prstGeom>
          <a:noFill/>
        </p:spPr>
        <p:txBody>
          <a:bodyPr wrap="square" rtlCol="0">
            <a:spAutoFit/>
          </a:bodyPr>
          <a:lstStyle/>
          <a:p>
            <a:r>
              <a:rPr lang="de-AT" dirty="0">
                <a:solidFill>
                  <a:srgbClr val="00CCFF"/>
                </a:solidFill>
              </a:rPr>
              <a:t>www.efc.be/thematic-networks/</a:t>
            </a:r>
          </a:p>
        </p:txBody>
      </p:sp>
    </p:spTree>
    <p:extLst>
      <p:ext uri="{BB962C8B-B14F-4D97-AF65-F5344CB8AC3E}">
        <p14:creationId xmlns:p14="http://schemas.microsoft.com/office/powerpoint/2010/main" val="7897054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776265" y="2239785"/>
            <a:ext cx="4919464" cy="1384995"/>
          </a:xfrm>
          <a:prstGeom prst="rect">
            <a:avLst/>
          </a:prstGeom>
          <a:solidFill>
            <a:schemeClr val="bg1">
              <a:alpha val="80000"/>
            </a:schemeClr>
          </a:solidFill>
        </p:spPr>
        <p:txBody>
          <a:bodyPr wrap="square" rtlCol="0">
            <a:spAutoFit/>
          </a:bodyPr>
          <a:lstStyle/>
          <a:p>
            <a:pPr algn="just"/>
            <a:endParaRPr lang="en-US" sz="1400" dirty="0" smtClean="0">
              <a:latin typeface="+mj-lt"/>
            </a:endParaRPr>
          </a:p>
          <a:p>
            <a:pPr algn="just"/>
            <a:r>
              <a:rPr lang="en-US" sz="1400" dirty="0">
                <a:latin typeface="+mj-lt"/>
              </a:rPr>
              <a:t>NEF is a joint-initiative of a small number of foundations. </a:t>
            </a:r>
            <a:r>
              <a:rPr lang="en-US" sz="1400" dirty="0" smtClean="0">
                <a:latin typeface="+mj-lt"/>
              </a:rPr>
              <a:t>NEF is </a:t>
            </a:r>
            <a:r>
              <a:rPr lang="en-US" sz="1400" dirty="0">
                <a:latin typeface="+mj-lt"/>
              </a:rPr>
              <a:t>not a membership-based </a:t>
            </a:r>
            <a:r>
              <a:rPr lang="en-US" sz="1400" dirty="0" err="1">
                <a:latin typeface="+mj-lt"/>
              </a:rPr>
              <a:t>organisation</a:t>
            </a:r>
            <a:r>
              <a:rPr lang="en-US" sz="1400" dirty="0">
                <a:latin typeface="+mj-lt"/>
              </a:rPr>
              <a:t>, but all NEF pooled funds/projects are open to other foundations. Every year </a:t>
            </a:r>
            <a:r>
              <a:rPr lang="en-US" sz="1400" dirty="0" smtClean="0">
                <a:latin typeface="+mj-lt"/>
              </a:rPr>
              <a:t>NEF works </a:t>
            </a:r>
            <a:r>
              <a:rPr lang="en-US" sz="1400" dirty="0">
                <a:latin typeface="+mj-lt"/>
              </a:rPr>
              <a:t>with more than 60 foundations from over 20 countries and various strategic </a:t>
            </a:r>
            <a:r>
              <a:rPr lang="en-US" sz="1400" dirty="0" smtClean="0">
                <a:latin typeface="+mj-lt"/>
              </a:rPr>
              <a:t>partners in 3 thematic areas.</a:t>
            </a:r>
            <a:endParaRPr lang="en-US" sz="1400" dirty="0">
              <a:latin typeface="+mj-lt"/>
            </a:endParaRPr>
          </a:p>
        </p:txBody>
      </p:sp>
      <p:sp>
        <p:nvSpPr>
          <p:cNvPr id="2" name="Titel 1"/>
          <p:cNvSpPr>
            <a:spLocks noGrp="1"/>
          </p:cNvSpPr>
          <p:nvPr>
            <p:ph type="title"/>
          </p:nvPr>
        </p:nvSpPr>
        <p:spPr/>
        <p:txBody>
          <a:bodyPr/>
          <a:lstStyle/>
          <a:p>
            <a:r>
              <a:rPr lang="de-AT" dirty="0" smtClean="0"/>
              <a:t>Network </a:t>
            </a:r>
            <a:r>
              <a:rPr lang="de-AT" dirty="0" err="1" smtClean="0"/>
              <a:t>of</a:t>
            </a:r>
            <a:r>
              <a:rPr lang="de-AT" dirty="0" smtClean="0"/>
              <a:t> European </a:t>
            </a:r>
            <a:r>
              <a:rPr lang="de-AT" dirty="0" err="1" smtClean="0"/>
              <a:t>Foundations</a:t>
            </a:r>
            <a:r>
              <a:rPr lang="de-AT" dirty="0" smtClean="0"/>
              <a:t> (NEF)</a:t>
            </a:r>
            <a:endParaRPr lang="de-AT" dirty="0"/>
          </a:p>
        </p:txBody>
      </p:sp>
      <p:sp>
        <p:nvSpPr>
          <p:cNvPr id="8" name="Textfeld 4"/>
          <p:cNvSpPr txBox="1"/>
          <p:nvPr/>
        </p:nvSpPr>
        <p:spPr>
          <a:xfrm>
            <a:off x="-877957" y="3624780"/>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solidFill>
                  <a:schemeClr val="bg1"/>
                </a:solidFill>
              </a:rPr>
              <a:t>© EFC</a:t>
            </a:r>
            <a:endParaRPr lang="de-AT" sz="1000" dirty="0">
              <a:solidFill>
                <a:schemeClr val="bg1"/>
              </a:solidFill>
            </a:endParaRPr>
          </a:p>
        </p:txBody>
      </p:sp>
      <p:grpSp>
        <p:nvGrpSpPr>
          <p:cNvPr id="10" name="Gruppieren 9"/>
          <p:cNvGrpSpPr/>
          <p:nvPr/>
        </p:nvGrpSpPr>
        <p:grpSpPr>
          <a:xfrm>
            <a:off x="9091864" y="4197907"/>
            <a:ext cx="2596174" cy="2160000"/>
            <a:chOff x="1155460" y="3807720"/>
            <a:chExt cx="2596174" cy="2160000"/>
          </a:xfrm>
        </p:grpSpPr>
        <p:sp>
          <p:nvSpPr>
            <p:cNvPr id="38" name="Rechteck 37"/>
            <p:cNvSpPr/>
            <p:nvPr/>
          </p:nvSpPr>
          <p:spPr>
            <a:xfrm>
              <a:off x="1155460" y="3807720"/>
              <a:ext cx="2160000" cy="2160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Textfeld 38"/>
            <p:cNvSpPr txBox="1"/>
            <p:nvPr/>
          </p:nvSpPr>
          <p:spPr>
            <a:xfrm>
              <a:off x="1155460" y="5636028"/>
              <a:ext cx="2596174" cy="307777"/>
            </a:xfrm>
            <a:prstGeom prst="rect">
              <a:avLst/>
            </a:prstGeom>
            <a:noFill/>
          </p:spPr>
          <p:txBody>
            <a:bodyPr wrap="square" rtlCol="0">
              <a:spAutoFit/>
            </a:bodyPr>
            <a:lstStyle/>
            <a:p>
              <a:r>
                <a:rPr lang="en-US" sz="1400" b="1" dirty="0">
                  <a:solidFill>
                    <a:schemeClr val="tx2">
                      <a:lumMod val="75000"/>
                    </a:schemeClr>
                  </a:solidFill>
                </a:rPr>
                <a:t>www.nef-europe.org</a:t>
              </a:r>
              <a:endParaRPr lang="de-AT" sz="1400" dirty="0" smtClean="0">
                <a:solidFill>
                  <a:schemeClr val="tx2">
                    <a:lumMod val="75000"/>
                  </a:schemeClr>
                </a:solidFill>
                <a:latin typeface="+mj-lt"/>
              </a:endParaRPr>
            </a:p>
          </p:txBody>
        </p:sp>
        <p:pic>
          <p:nvPicPr>
            <p:cNvPr id="40" name="Grafik 39"/>
            <p:cNvPicPr>
              <a:picLocks noChangeAspect="1"/>
            </p:cNvPicPr>
            <p:nvPr/>
          </p:nvPicPr>
          <p:blipFill rotWithShape="1">
            <a:blip r:embed="rId3" cstate="print">
              <a:extLst>
                <a:ext uri="{28A0092B-C50C-407E-A947-70E740481C1C}">
                  <a14:useLocalDpi xmlns:a14="http://schemas.microsoft.com/office/drawing/2010/main" val="0"/>
                </a:ext>
              </a:extLst>
            </a:blip>
            <a:srcRect r="75179"/>
            <a:stretch/>
          </p:blipFill>
          <p:spPr>
            <a:xfrm>
              <a:off x="1781611" y="4649543"/>
              <a:ext cx="907698" cy="476354"/>
            </a:xfrm>
            <a:prstGeom prst="rect">
              <a:avLst/>
            </a:prstGeom>
            <a:ln>
              <a:noFill/>
            </a:ln>
          </p:spPr>
        </p:pic>
      </p:grpSp>
      <p:sp>
        <p:nvSpPr>
          <p:cNvPr id="43" name="Rechteck 42"/>
          <p:cNvSpPr/>
          <p:nvPr/>
        </p:nvSpPr>
        <p:spPr>
          <a:xfrm>
            <a:off x="850564" y="4197907"/>
            <a:ext cx="2160000" cy="21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Textfeld 43"/>
          <p:cNvSpPr txBox="1"/>
          <p:nvPr/>
        </p:nvSpPr>
        <p:spPr>
          <a:xfrm>
            <a:off x="838200" y="5865464"/>
            <a:ext cx="2149414" cy="492443"/>
          </a:xfrm>
          <a:prstGeom prst="rect">
            <a:avLst/>
          </a:prstGeom>
          <a:noFill/>
        </p:spPr>
        <p:txBody>
          <a:bodyPr wrap="square" rtlCol="0">
            <a:spAutoFit/>
          </a:bodyPr>
          <a:lstStyle/>
          <a:p>
            <a:r>
              <a:rPr lang="de-AT" sz="1600" b="1" dirty="0" smtClean="0">
                <a:solidFill>
                  <a:schemeClr val="accent2">
                    <a:lumMod val="50000"/>
                  </a:schemeClr>
                </a:solidFill>
                <a:latin typeface="+mj-lt"/>
              </a:rPr>
              <a:t>Social </a:t>
            </a:r>
            <a:r>
              <a:rPr lang="de-AT" sz="1600" b="1" dirty="0" err="1" smtClean="0">
                <a:solidFill>
                  <a:schemeClr val="accent2">
                    <a:lumMod val="50000"/>
                  </a:schemeClr>
                </a:solidFill>
                <a:latin typeface="+mj-lt"/>
              </a:rPr>
              <a:t>Inclusion</a:t>
            </a:r>
            <a:endParaRPr lang="de-AT" sz="1600" b="1" dirty="0" smtClean="0">
              <a:solidFill>
                <a:schemeClr val="accent2">
                  <a:lumMod val="50000"/>
                </a:schemeClr>
              </a:solidFill>
              <a:latin typeface="+mj-lt"/>
            </a:endParaRPr>
          </a:p>
          <a:p>
            <a:r>
              <a:rPr lang="en-US" sz="1000" dirty="0">
                <a:solidFill>
                  <a:schemeClr val="accent2">
                    <a:lumMod val="50000"/>
                  </a:schemeClr>
                </a:solidFill>
                <a:latin typeface="+mj-lt"/>
              </a:rPr>
              <a:t>www.nef-europe.org/social-inclusion/</a:t>
            </a:r>
          </a:p>
        </p:txBody>
      </p:sp>
      <p:sp>
        <p:nvSpPr>
          <p:cNvPr id="45" name="Rechteck 44"/>
          <p:cNvSpPr/>
          <p:nvPr/>
        </p:nvSpPr>
        <p:spPr>
          <a:xfrm>
            <a:off x="3597664" y="4197907"/>
            <a:ext cx="2160000" cy="2160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6" name="Textfeld 45"/>
          <p:cNvSpPr txBox="1"/>
          <p:nvPr/>
        </p:nvSpPr>
        <p:spPr>
          <a:xfrm>
            <a:off x="3574714" y="5865463"/>
            <a:ext cx="2098065" cy="492443"/>
          </a:xfrm>
          <a:prstGeom prst="rect">
            <a:avLst/>
          </a:prstGeom>
          <a:noFill/>
        </p:spPr>
        <p:txBody>
          <a:bodyPr wrap="square" rtlCol="0">
            <a:spAutoFit/>
          </a:bodyPr>
          <a:lstStyle/>
          <a:p>
            <a:r>
              <a:rPr lang="de-AT" sz="1600" b="1" dirty="0" smtClean="0">
                <a:solidFill>
                  <a:srgbClr val="002060"/>
                </a:solidFill>
                <a:latin typeface="+mj-lt"/>
              </a:rPr>
              <a:t>Democracy</a:t>
            </a:r>
          </a:p>
          <a:p>
            <a:r>
              <a:rPr lang="de-AT" sz="1000" dirty="0">
                <a:solidFill>
                  <a:srgbClr val="002060"/>
                </a:solidFill>
                <a:latin typeface="+mj-lt"/>
              </a:rPr>
              <a:t>www.nef-europe.org/democracy/</a:t>
            </a:r>
          </a:p>
        </p:txBody>
      </p:sp>
      <p:sp>
        <p:nvSpPr>
          <p:cNvPr id="47" name="Rechteck 46"/>
          <p:cNvSpPr/>
          <p:nvPr/>
        </p:nvSpPr>
        <p:spPr>
          <a:xfrm>
            <a:off x="6344764" y="4197907"/>
            <a:ext cx="2160000" cy="21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Textfeld 47"/>
          <p:cNvSpPr txBox="1"/>
          <p:nvPr/>
        </p:nvSpPr>
        <p:spPr>
          <a:xfrm>
            <a:off x="6318077" y="5465354"/>
            <a:ext cx="2147636" cy="892552"/>
          </a:xfrm>
          <a:prstGeom prst="rect">
            <a:avLst/>
          </a:prstGeom>
          <a:noFill/>
        </p:spPr>
        <p:txBody>
          <a:bodyPr wrap="square" rtlCol="0">
            <a:spAutoFit/>
          </a:bodyPr>
          <a:lstStyle/>
          <a:p>
            <a:r>
              <a:rPr lang="de-AT" sz="1600" b="1" dirty="0" smtClean="0">
                <a:solidFill>
                  <a:srgbClr val="33CCCC"/>
                </a:solidFill>
                <a:latin typeface="+mj-lt"/>
              </a:rPr>
              <a:t>International Development</a:t>
            </a:r>
          </a:p>
          <a:p>
            <a:r>
              <a:rPr lang="de-AT" sz="1000" dirty="0">
                <a:solidFill>
                  <a:srgbClr val="33CCCC"/>
                </a:solidFill>
                <a:latin typeface="+mj-lt"/>
              </a:rPr>
              <a:t>www.nef-europe.org/international-development/</a:t>
            </a:r>
          </a:p>
        </p:txBody>
      </p:sp>
    </p:spTree>
    <p:extLst>
      <p:ext uri="{BB962C8B-B14F-4D97-AF65-F5344CB8AC3E}">
        <p14:creationId xmlns:p14="http://schemas.microsoft.com/office/powerpoint/2010/main" val="3347824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Funding</a:t>
            </a:r>
            <a:r>
              <a:rPr lang="de-AT" dirty="0" smtClean="0"/>
              <a:t> </a:t>
            </a:r>
            <a:r>
              <a:rPr lang="de-AT" dirty="0" err="1" smtClean="0"/>
              <a:t>sources</a:t>
            </a:r>
            <a:endParaRPr lang="de-AT" dirty="0"/>
          </a:p>
        </p:txBody>
      </p:sp>
      <p:grpSp>
        <p:nvGrpSpPr>
          <p:cNvPr id="23" name="Gruppieren 22"/>
          <p:cNvGrpSpPr/>
          <p:nvPr/>
        </p:nvGrpSpPr>
        <p:grpSpPr>
          <a:xfrm>
            <a:off x="2489959" y="2099733"/>
            <a:ext cx="2168467" cy="2160000"/>
            <a:chOff x="1143000" y="2269067"/>
            <a:chExt cx="2168467" cy="2160000"/>
          </a:xfrm>
        </p:grpSpPr>
        <p:sp>
          <p:nvSpPr>
            <p:cNvPr id="13" name="Rechteck 12"/>
            <p:cNvSpPr/>
            <p:nvPr/>
          </p:nvSpPr>
          <p:spPr>
            <a:xfrm>
              <a:off x="1151467" y="2269067"/>
              <a:ext cx="2160000" cy="21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4" name="Grafik 13"/>
            <p:cNvPicPr>
              <a:picLocks noChangeAspect="1"/>
            </p:cNvPicPr>
            <p:nvPr/>
          </p:nvPicPr>
          <p:blipFill rotWithShape="1">
            <a:blip r:embed="rId2">
              <a:extLst>
                <a:ext uri="{28A0092B-C50C-407E-A947-70E740481C1C}">
                  <a14:useLocalDpi xmlns:a14="http://schemas.microsoft.com/office/drawing/2010/main" val="0"/>
                </a:ext>
              </a:extLst>
            </a:blip>
            <a:srcRect l="33862" t="9953" r="28345" b="34378"/>
            <a:stretch/>
          </p:blipFill>
          <p:spPr>
            <a:xfrm>
              <a:off x="1143000" y="2302933"/>
              <a:ext cx="2167467" cy="2125134"/>
            </a:xfrm>
            <a:prstGeom prst="rect">
              <a:avLst/>
            </a:prstGeom>
          </p:spPr>
        </p:pic>
        <p:sp>
          <p:nvSpPr>
            <p:cNvPr id="15" name="Textfeld 14"/>
            <p:cNvSpPr txBox="1"/>
            <p:nvPr/>
          </p:nvSpPr>
          <p:spPr>
            <a:xfrm>
              <a:off x="1152464" y="3948231"/>
              <a:ext cx="1913467" cy="369332"/>
            </a:xfrm>
            <a:prstGeom prst="rect">
              <a:avLst/>
            </a:prstGeom>
            <a:noFill/>
          </p:spPr>
          <p:txBody>
            <a:bodyPr wrap="square" rtlCol="0">
              <a:spAutoFit/>
            </a:bodyPr>
            <a:lstStyle/>
            <a:p>
              <a:r>
                <a:rPr lang="de-AT" dirty="0" smtClean="0">
                  <a:solidFill>
                    <a:srgbClr val="FFCC00"/>
                  </a:solidFill>
                </a:rPr>
                <a:t>EU Programmes</a:t>
              </a:r>
              <a:endParaRPr lang="de-AT" dirty="0">
                <a:solidFill>
                  <a:srgbClr val="FFCC00"/>
                </a:solidFill>
              </a:endParaRPr>
            </a:p>
          </p:txBody>
        </p:sp>
      </p:grpSp>
      <p:sp>
        <p:nvSpPr>
          <p:cNvPr id="17" name="Rechteck 16"/>
          <p:cNvSpPr/>
          <p:nvPr/>
        </p:nvSpPr>
        <p:spPr>
          <a:xfrm>
            <a:off x="4935446" y="2098733"/>
            <a:ext cx="2160000" cy="2160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Textfeld 17"/>
          <p:cNvSpPr txBox="1"/>
          <p:nvPr/>
        </p:nvSpPr>
        <p:spPr>
          <a:xfrm>
            <a:off x="4952261" y="3529599"/>
            <a:ext cx="1498601" cy="646331"/>
          </a:xfrm>
          <a:prstGeom prst="rect">
            <a:avLst/>
          </a:prstGeom>
          <a:noFill/>
        </p:spPr>
        <p:txBody>
          <a:bodyPr wrap="square" rtlCol="0">
            <a:spAutoFit/>
          </a:bodyPr>
          <a:lstStyle/>
          <a:p>
            <a:r>
              <a:rPr lang="de-AT" dirty="0" smtClean="0">
                <a:solidFill>
                  <a:srgbClr val="FF0066"/>
                </a:solidFill>
              </a:rPr>
              <a:t>Development </a:t>
            </a:r>
          </a:p>
          <a:p>
            <a:r>
              <a:rPr lang="de-AT" dirty="0" err="1" smtClean="0">
                <a:solidFill>
                  <a:srgbClr val="FF0066"/>
                </a:solidFill>
              </a:rPr>
              <a:t>Cooperation</a:t>
            </a:r>
            <a:endParaRPr lang="de-AT" dirty="0">
              <a:solidFill>
                <a:srgbClr val="FF0066"/>
              </a:solidFill>
            </a:endParaRPr>
          </a:p>
        </p:txBody>
      </p:sp>
      <p:sp>
        <p:nvSpPr>
          <p:cNvPr id="19" name="Rechteck 18"/>
          <p:cNvSpPr/>
          <p:nvPr/>
        </p:nvSpPr>
        <p:spPr>
          <a:xfrm>
            <a:off x="7367922" y="2133599"/>
            <a:ext cx="2160000" cy="216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Textfeld 19"/>
          <p:cNvSpPr txBox="1"/>
          <p:nvPr/>
        </p:nvSpPr>
        <p:spPr>
          <a:xfrm>
            <a:off x="7376389" y="3319328"/>
            <a:ext cx="1498601" cy="923330"/>
          </a:xfrm>
          <a:prstGeom prst="rect">
            <a:avLst/>
          </a:prstGeom>
          <a:noFill/>
        </p:spPr>
        <p:txBody>
          <a:bodyPr wrap="square" rtlCol="0">
            <a:spAutoFit/>
          </a:bodyPr>
          <a:lstStyle/>
          <a:p>
            <a:r>
              <a:rPr lang="de-AT" dirty="0" smtClean="0">
                <a:solidFill>
                  <a:srgbClr val="00B0F0"/>
                </a:solidFill>
              </a:rPr>
              <a:t>Public &amp; Private </a:t>
            </a:r>
            <a:r>
              <a:rPr lang="de-AT" dirty="0" err="1" smtClean="0">
                <a:solidFill>
                  <a:srgbClr val="00B0F0"/>
                </a:solidFill>
              </a:rPr>
              <a:t>Foundations</a:t>
            </a:r>
            <a:endParaRPr lang="de-AT" dirty="0">
              <a:solidFill>
                <a:srgbClr val="00B0F0"/>
              </a:solidFill>
            </a:endParaRPr>
          </a:p>
        </p:txBody>
      </p:sp>
      <p:sp>
        <p:nvSpPr>
          <p:cNvPr id="21" name="Rechteck 20"/>
          <p:cNvSpPr/>
          <p:nvPr/>
        </p:nvSpPr>
        <p:spPr>
          <a:xfrm>
            <a:off x="2497426" y="4441825"/>
            <a:ext cx="2160000" cy="21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Textfeld 21"/>
          <p:cNvSpPr txBox="1"/>
          <p:nvPr/>
        </p:nvSpPr>
        <p:spPr>
          <a:xfrm>
            <a:off x="2505893" y="5627554"/>
            <a:ext cx="1498601" cy="923330"/>
          </a:xfrm>
          <a:prstGeom prst="rect">
            <a:avLst/>
          </a:prstGeom>
          <a:noFill/>
        </p:spPr>
        <p:txBody>
          <a:bodyPr wrap="square" rtlCol="0">
            <a:spAutoFit/>
          </a:bodyPr>
          <a:lstStyle/>
          <a:p>
            <a:r>
              <a:rPr lang="de-AT" dirty="0" smtClean="0">
                <a:solidFill>
                  <a:srgbClr val="003366"/>
                </a:solidFill>
              </a:rPr>
              <a:t>International </a:t>
            </a:r>
            <a:r>
              <a:rPr lang="de-AT" dirty="0" err="1" smtClean="0">
                <a:solidFill>
                  <a:srgbClr val="003366"/>
                </a:solidFill>
              </a:rPr>
              <a:t>Funding</a:t>
            </a:r>
            <a:r>
              <a:rPr lang="de-AT" dirty="0" smtClean="0">
                <a:solidFill>
                  <a:srgbClr val="003366"/>
                </a:solidFill>
              </a:rPr>
              <a:t> Programmes</a:t>
            </a:r>
            <a:endParaRPr lang="de-AT" dirty="0">
              <a:solidFill>
                <a:srgbClr val="003366"/>
              </a:solidFill>
            </a:endParaRPr>
          </a:p>
        </p:txBody>
      </p:sp>
      <p:sp>
        <p:nvSpPr>
          <p:cNvPr id="24" name="Rechteck 23"/>
          <p:cNvSpPr/>
          <p:nvPr/>
        </p:nvSpPr>
        <p:spPr>
          <a:xfrm>
            <a:off x="4952261" y="4441825"/>
            <a:ext cx="2160000" cy="2160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Textfeld 24"/>
          <p:cNvSpPr txBox="1"/>
          <p:nvPr/>
        </p:nvSpPr>
        <p:spPr>
          <a:xfrm>
            <a:off x="4990242" y="5904553"/>
            <a:ext cx="1498601" cy="646331"/>
          </a:xfrm>
          <a:prstGeom prst="rect">
            <a:avLst/>
          </a:prstGeom>
          <a:noFill/>
        </p:spPr>
        <p:txBody>
          <a:bodyPr wrap="square" rtlCol="0">
            <a:spAutoFit/>
          </a:bodyPr>
          <a:lstStyle/>
          <a:p>
            <a:r>
              <a:rPr lang="de-AT" dirty="0" smtClean="0">
                <a:solidFill>
                  <a:schemeClr val="accent4">
                    <a:lumMod val="60000"/>
                    <a:lumOff val="40000"/>
                  </a:schemeClr>
                </a:solidFill>
              </a:rPr>
              <a:t>National </a:t>
            </a:r>
            <a:r>
              <a:rPr lang="de-AT" dirty="0" err="1" smtClean="0">
                <a:solidFill>
                  <a:schemeClr val="accent4">
                    <a:lumMod val="60000"/>
                    <a:lumOff val="40000"/>
                  </a:schemeClr>
                </a:solidFill>
              </a:rPr>
              <a:t>Funding</a:t>
            </a:r>
            <a:endParaRPr lang="de-AT" dirty="0">
              <a:solidFill>
                <a:schemeClr val="accent4">
                  <a:lumMod val="60000"/>
                  <a:lumOff val="40000"/>
                </a:schemeClr>
              </a:solidFill>
            </a:endParaRPr>
          </a:p>
        </p:txBody>
      </p:sp>
      <p:sp>
        <p:nvSpPr>
          <p:cNvPr id="26" name="Rechteck 25"/>
          <p:cNvSpPr/>
          <p:nvPr/>
        </p:nvSpPr>
        <p:spPr>
          <a:xfrm>
            <a:off x="7364025" y="4441825"/>
            <a:ext cx="2160000" cy="21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Textfeld 26"/>
          <p:cNvSpPr txBox="1"/>
          <p:nvPr/>
        </p:nvSpPr>
        <p:spPr>
          <a:xfrm>
            <a:off x="7376389" y="6195707"/>
            <a:ext cx="1498601" cy="369332"/>
          </a:xfrm>
          <a:prstGeom prst="rect">
            <a:avLst/>
          </a:prstGeom>
          <a:noFill/>
        </p:spPr>
        <p:txBody>
          <a:bodyPr wrap="square" rtlCol="0">
            <a:spAutoFit/>
          </a:bodyPr>
          <a:lstStyle/>
          <a:p>
            <a:r>
              <a:rPr lang="de-AT" dirty="0" smtClean="0">
                <a:solidFill>
                  <a:srgbClr val="FF9900"/>
                </a:solidFill>
              </a:rPr>
              <a:t>&amp; </a:t>
            </a:r>
            <a:r>
              <a:rPr lang="de-AT" dirty="0" err="1" smtClean="0">
                <a:solidFill>
                  <a:srgbClr val="FF9900"/>
                </a:solidFill>
              </a:rPr>
              <a:t>many</a:t>
            </a:r>
            <a:r>
              <a:rPr lang="de-AT" dirty="0" smtClean="0">
                <a:solidFill>
                  <a:srgbClr val="FF9900"/>
                </a:solidFill>
              </a:rPr>
              <a:t> </a:t>
            </a:r>
            <a:r>
              <a:rPr lang="de-AT" dirty="0" err="1" smtClean="0">
                <a:solidFill>
                  <a:srgbClr val="FF9900"/>
                </a:solidFill>
              </a:rPr>
              <a:t>more</a:t>
            </a:r>
            <a:endParaRPr lang="de-AT" dirty="0">
              <a:solidFill>
                <a:srgbClr val="FF9900"/>
              </a:solidFill>
            </a:endParaRPr>
          </a:p>
        </p:txBody>
      </p:sp>
    </p:spTree>
    <p:extLst>
      <p:ext uri="{BB962C8B-B14F-4D97-AF65-F5344CB8AC3E}">
        <p14:creationId xmlns:p14="http://schemas.microsoft.com/office/powerpoint/2010/main" val="20429420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776265" y="2239785"/>
            <a:ext cx="7262416" cy="1169551"/>
          </a:xfrm>
          <a:prstGeom prst="rect">
            <a:avLst/>
          </a:prstGeom>
          <a:solidFill>
            <a:schemeClr val="bg1">
              <a:alpha val="80000"/>
            </a:schemeClr>
          </a:solidFill>
        </p:spPr>
        <p:txBody>
          <a:bodyPr wrap="square" rtlCol="0">
            <a:spAutoFit/>
          </a:bodyPr>
          <a:lstStyle/>
          <a:p>
            <a:pPr algn="just"/>
            <a:r>
              <a:rPr lang="en-US" sz="1400" dirty="0" smtClean="0">
                <a:latin typeface="+mj-lt"/>
              </a:rPr>
              <a:t>Donors </a:t>
            </a:r>
            <a:r>
              <a:rPr lang="en-US" sz="1400" dirty="0">
                <a:latin typeface="+mj-lt"/>
              </a:rPr>
              <a:t>and Foundations Networks in Europe (DAFNE) is a network gathering donors and foundations associations in Europe with the aim of providing a platform to share knowledge and learn from best practices. With 30 member associations with a collective membership of more than 10,000 foundations and grant-makers, DAFNE underpins individual activities of its members by encouraging dialogue and collaboration between the national associations.</a:t>
            </a:r>
          </a:p>
        </p:txBody>
      </p:sp>
      <p:sp>
        <p:nvSpPr>
          <p:cNvPr id="2" name="Titel 1"/>
          <p:cNvSpPr>
            <a:spLocks noGrp="1"/>
          </p:cNvSpPr>
          <p:nvPr>
            <p:ph type="title"/>
          </p:nvPr>
        </p:nvSpPr>
        <p:spPr/>
        <p:txBody>
          <a:bodyPr/>
          <a:lstStyle/>
          <a:p>
            <a:r>
              <a:rPr lang="en-US" dirty="0"/>
              <a:t>Donors and Foundations Networks in Europe (DAFNE)</a:t>
            </a:r>
            <a:endParaRPr lang="de-AT" dirty="0"/>
          </a:p>
        </p:txBody>
      </p:sp>
      <p:sp>
        <p:nvSpPr>
          <p:cNvPr id="8" name="Textfeld 4"/>
          <p:cNvSpPr txBox="1"/>
          <p:nvPr/>
        </p:nvSpPr>
        <p:spPr>
          <a:xfrm>
            <a:off x="-877957" y="3624780"/>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solidFill>
                  <a:schemeClr val="bg1"/>
                </a:solidFill>
              </a:rPr>
              <a:t>© EFC</a:t>
            </a:r>
            <a:endParaRPr lang="de-AT" sz="1000" dirty="0">
              <a:solidFill>
                <a:schemeClr val="bg1"/>
              </a:solidFill>
            </a:endParaRPr>
          </a:p>
        </p:txBody>
      </p:sp>
      <p:pic>
        <p:nvPicPr>
          <p:cNvPr id="3" name="Grafik 2"/>
          <p:cNvPicPr>
            <a:picLocks noChangeAspect="1"/>
          </p:cNvPicPr>
          <p:nvPr/>
        </p:nvPicPr>
        <p:blipFill rotWithShape="1">
          <a:blip r:embed="rId3"/>
          <a:srcRect l="31807" t="10989" r="32845" b="15165"/>
          <a:stretch/>
        </p:blipFill>
        <p:spPr>
          <a:xfrm>
            <a:off x="8175074" y="2347770"/>
            <a:ext cx="2962773" cy="3868490"/>
          </a:xfrm>
          <a:prstGeom prst="rect">
            <a:avLst/>
          </a:prstGeom>
          <a:effectLst>
            <a:outerShdw blurRad="50800" dist="38100" dir="2700000" algn="tl" rotWithShape="0">
              <a:prstClr val="black">
                <a:alpha val="40000"/>
              </a:prstClr>
            </a:outerShdw>
          </a:effectLst>
        </p:spPr>
      </p:pic>
      <p:sp>
        <p:nvSpPr>
          <p:cNvPr id="4" name="Textfeld 3"/>
          <p:cNvSpPr txBox="1"/>
          <p:nvPr/>
        </p:nvSpPr>
        <p:spPr>
          <a:xfrm>
            <a:off x="4742821" y="4128126"/>
            <a:ext cx="3295860" cy="307777"/>
          </a:xfrm>
          <a:prstGeom prst="rect">
            <a:avLst/>
          </a:prstGeom>
          <a:noFill/>
        </p:spPr>
        <p:txBody>
          <a:bodyPr wrap="square" rtlCol="0">
            <a:spAutoFit/>
          </a:bodyPr>
          <a:lstStyle/>
          <a:p>
            <a:r>
              <a:rPr lang="de-AT" sz="1400" dirty="0">
                <a:solidFill>
                  <a:srgbClr val="800000"/>
                </a:solidFill>
                <a:latin typeface="+mj-lt"/>
              </a:rPr>
              <a:t>https://dafne-online.eu/country-profiles/</a:t>
            </a:r>
          </a:p>
        </p:txBody>
      </p:sp>
      <p:pic>
        <p:nvPicPr>
          <p:cNvPr id="5" name="Grafik 4"/>
          <p:cNvPicPr>
            <a:picLocks noChangeAspect="1"/>
          </p:cNvPicPr>
          <p:nvPr/>
        </p:nvPicPr>
        <p:blipFill rotWithShape="1">
          <a:blip r:embed="rId4"/>
          <a:srcRect l="10104" t="11323" r="10501" b="8970"/>
          <a:stretch/>
        </p:blipFill>
        <p:spPr>
          <a:xfrm>
            <a:off x="394242" y="3707412"/>
            <a:ext cx="4013231" cy="2508848"/>
          </a:xfrm>
          <a:prstGeom prst="rect">
            <a:avLst/>
          </a:prstGeom>
          <a:effectLst>
            <a:outerShdw blurRad="50800" dist="38100" dir="2700000" algn="tl" rotWithShape="0">
              <a:prstClr val="black">
                <a:alpha val="40000"/>
              </a:prstClr>
            </a:outerShdw>
          </a:effectLst>
        </p:spPr>
      </p:pic>
      <p:pic>
        <p:nvPicPr>
          <p:cNvPr id="6" name="Grafik 5"/>
          <p:cNvPicPr>
            <a:picLocks noChangeAspect="1"/>
          </p:cNvPicPr>
          <p:nvPr/>
        </p:nvPicPr>
        <p:blipFill rotWithShape="1">
          <a:blip r:embed="rId5"/>
          <a:srcRect l="9921" t="10989" r="11233" b="30256"/>
          <a:stretch/>
        </p:blipFill>
        <p:spPr>
          <a:xfrm>
            <a:off x="2885626" y="4595028"/>
            <a:ext cx="4328967" cy="2016162"/>
          </a:xfrm>
          <a:prstGeom prst="rect">
            <a:avLst/>
          </a:prstGeom>
          <a:effectLst>
            <a:outerShdw blurRad="50800" dist="38100" dir="2700000" algn="tl" rotWithShape="0">
              <a:prstClr val="black">
                <a:alpha val="40000"/>
              </a:prstClr>
            </a:outerShdw>
          </a:effectLst>
        </p:spPr>
      </p:pic>
      <p:pic>
        <p:nvPicPr>
          <p:cNvPr id="19" name="Grafik 18"/>
          <p:cNvPicPr>
            <a:picLocks noChangeAspect="1"/>
          </p:cNvPicPr>
          <p:nvPr/>
        </p:nvPicPr>
        <p:blipFill rotWithShape="1">
          <a:blip r:embed="rId6">
            <a:extLst>
              <a:ext uri="{28A0092B-C50C-407E-A947-70E740481C1C}">
                <a14:useLocalDpi xmlns:a14="http://schemas.microsoft.com/office/drawing/2010/main" val="0"/>
              </a:ext>
            </a:extLst>
          </a:blip>
          <a:srcRect l="7067" t="8561" r="18256" b="4166"/>
          <a:stretch/>
        </p:blipFill>
        <p:spPr>
          <a:xfrm>
            <a:off x="10099079" y="4896669"/>
            <a:ext cx="1766230" cy="1778091"/>
          </a:xfrm>
          <a:prstGeom prst="rect">
            <a:avLst/>
          </a:prstGeom>
        </p:spPr>
      </p:pic>
      <p:sp>
        <p:nvSpPr>
          <p:cNvPr id="20" name="Textfeld 19"/>
          <p:cNvSpPr txBox="1"/>
          <p:nvPr/>
        </p:nvSpPr>
        <p:spPr>
          <a:xfrm>
            <a:off x="10099079" y="6428539"/>
            <a:ext cx="1710694" cy="246221"/>
          </a:xfrm>
          <a:prstGeom prst="rect">
            <a:avLst/>
          </a:prstGeom>
          <a:noFill/>
        </p:spPr>
        <p:txBody>
          <a:bodyPr wrap="square" rtlCol="0">
            <a:spAutoFit/>
          </a:bodyPr>
          <a:lstStyle/>
          <a:p>
            <a:r>
              <a:rPr lang="en-US" sz="1000" b="1" dirty="0">
                <a:solidFill>
                  <a:schemeClr val="bg2">
                    <a:lumMod val="10000"/>
                  </a:schemeClr>
                </a:solidFill>
              </a:rPr>
              <a:t>https://dafne-online.eu/</a:t>
            </a:r>
            <a:endParaRPr lang="en-US" sz="1000" dirty="0">
              <a:solidFill>
                <a:schemeClr val="bg2">
                  <a:lumMod val="10000"/>
                </a:schemeClr>
              </a:solidFill>
              <a:latin typeface="+mj-lt"/>
            </a:endParaRPr>
          </a:p>
        </p:txBody>
      </p:sp>
      <p:pic>
        <p:nvPicPr>
          <p:cNvPr id="21" name="Grafik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9737" y="5574167"/>
            <a:ext cx="724913" cy="503936"/>
          </a:xfrm>
          <a:prstGeom prst="rect">
            <a:avLst/>
          </a:prstGeom>
        </p:spPr>
      </p:pic>
    </p:spTree>
    <p:extLst>
      <p:ext uri="{BB962C8B-B14F-4D97-AF65-F5344CB8AC3E}">
        <p14:creationId xmlns:p14="http://schemas.microsoft.com/office/powerpoint/2010/main" val="21882628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err="1" smtClean="0"/>
              <a:t>Supporting</a:t>
            </a:r>
            <a:r>
              <a:rPr lang="de-AT" dirty="0" smtClean="0"/>
              <a:t> Tools</a:t>
            </a:r>
            <a:endParaRPr lang="de-AT" dirty="0"/>
          </a:p>
        </p:txBody>
      </p:sp>
    </p:spTree>
    <p:extLst>
      <p:ext uri="{BB962C8B-B14F-4D97-AF65-F5344CB8AC3E}">
        <p14:creationId xmlns:p14="http://schemas.microsoft.com/office/powerpoint/2010/main" val="20700789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excellence in resti"/>
          <p:cNvSpPr>
            <a:spLocks noChangeAspect="1" noChangeArrowheads="1"/>
          </p:cNvSpPr>
          <p:nvPr/>
        </p:nvSpPr>
        <p:spPr bwMode="auto">
          <a:xfrm>
            <a:off x="508972" y="-2551693"/>
            <a:ext cx="5734050" cy="212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nvGrpSpPr>
          <p:cNvPr id="8" name="Gruppieren 7"/>
          <p:cNvGrpSpPr/>
          <p:nvPr/>
        </p:nvGrpSpPr>
        <p:grpSpPr>
          <a:xfrm>
            <a:off x="0" y="1641007"/>
            <a:ext cx="11232995" cy="1106159"/>
            <a:chOff x="0" y="1641007"/>
            <a:chExt cx="11232995" cy="1106159"/>
          </a:xfrm>
        </p:grpSpPr>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1007"/>
              <a:ext cx="2988527" cy="1106159"/>
            </a:xfrm>
            <a:prstGeom prst="rect">
              <a:avLst/>
            </a:prstGeom>
          </p:spPr>
        </p:pic>
        <p:pic>
          <p:nvPicPr>
            <p:cNvPr id="30" name="Grafik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2234" y="1641007"/>
              <a:ext cx="2988527" cy="1106159"/>
            </a:xfrm>
            <a:prstGeom prst="rect">
              <a:avLst/>
            </a:prstGeom>
          </p:spPr>
        </p:pic>
        <p:pic>
          <p:nvPicPr>
            <p:cNvPr id="31" name="Grafik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68" y="1641007"/>
              <a:ext cx="2988527" cy="1106159"/>
            </a:xfrm>
            <a:prstGeom prst="rect">
              <a:avLst/>
            </a:prstGeom>
          </p:spPr>
        </p:pic>
      </p:grpSp>
      <p:grpSp>
        <p:nvGrpSpPr>
          <p:cNvPr id="9" name="Gruppieren 8"/>
          <p:cNvGrpSpPr/>
          <p:nvPr/>
        </p:nvGrpSpPr>
        <p:grpSpPr>
          <a:xfrm>
            <a:off x="-365167" y="2930832"/>
            <a:ext cx="13824689" cy="1106159"/>
            <a:chOff x="-365167" y="2930832"/>
            <a:chExt cx="13824689" cy="1106159"/>
          </a:xfrm>
        </p:grpSpPr>
        <p:grpSp>
          <p:nvGrpSpPr>
            <p:cNvPr id="36" name="Gruppieren 35"/>
            <p:cNvGrpSpPr/>
            <p:nvPr/>
          </p:nvGrpSpPr>
          <p:grpSpPr>
            <a:xfrm>
              <a:off x="2226527" y="2930832"/>
              <a:ext cx="11232995" cy="1106159"/>
              <a:chOff x="0" y="1641007"/>
              <a:chExt cx="11232995" cy="1106159"/>
            </a:xfrm>
          </p:grpSpPr>
          <p:pic>
            <p:nvPicPr>
              <p:cNvPr id="37" name="Grafik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1007"/>
                <a:ext cx="2988527" cy="1106159"/>
              </a:xfrm>
              <a:prstGeom prst="rect">
                <a:avLst/>
              </a:prstGeom>
            </p:spPr>
          </p:pic>
          <p:pic>
            <p:nvPicPr>
              <p:cNvPr id="38" name="Grafik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2234" y="1641007"/>
                <a:ext cx="2988527" cy="1106159"/>
              </a:xfrm>
              <a:prstGeom prst="rect">
                <a:avLst/>
              </a:prstGeom>
            </p:spPr>
          </p:pic>
          <p:pic>
            <p:nvPicPr>
              <p:cNvPr id="43" name="Grafik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68" y="1641007"/>
                <a:ext cx="2988527" cy="1106159"/>
              </a:xfrm>
              <a:prstGeom prst="rect">
                <a:avLst/>
              </a:prstGeom>
            </p:spPr>
          </p:pic>
        </p:grpSp>
        <p:pic>
          <p:nvPicPr>
            <p:cNvPr id="51" name="Grafik 50"/>
            <p:cNvPicPr>
              <a:picLocks noChangeAspect="1"/>
            </p:cNvPicPr>
            <p:nvPr/>
          </p:nvPicPr>
          <p:blipFill rotWithShape="1">
            <a:blip r:embed="rId2" cstate="print">
              <a:extLst>
                <a:ext uri="{28A0092B-C50C-407E-A947-70E740481C1C}">
                  <a14:useLocalDpi xmlns:a14="http://schemas.microsoft.com/office/drawing/2010/main" val="0"/>
                </a:ext>
              </a:extLst>
            </a:blip>
            <a:srcRect l="51214"/>
            <a:stretch/>
          </p:blipFill>
          <p:spPr>
            <a:xfrm>
              <a:off x="-365167" y="2930832"/>
              <a:ext cx="1457987" cy="1106159"/>
            </a:xfrm>
            <a:prstGeom prst="rect">
              <a:avLst/>
            </a:prstGeom>
          </p:spPr>
        </p:pic>
      </p:grpSp>
      <p:grpSp>
        <p:nvGrpSpPr>
          <p:cNvPr id="52" name="Gruppieren 51"/>
          <p:cNvGrpSpPr/>
          <p:nvPr/>
        </p:nvGrpSpPr>
        <p:grpSpPr>
          <a:xfrm>
            <a:off x="-1" y="4224623"/>
            <a:ext cx="11232995" cy="1106159"/>
            <a:chOff x="0" y="1641007"/>
            <a:chExt cx="11232995" cy="1106159"/>
          </a:xfrm>
        </p:grpSpPr>
        <p:pic>
          <p:nvPicPr>
            <p:cNvPr id="53" name="Grafik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1007"/>
              <a:ext cx="2988527" cy="1106159"/>
            </a:xfrm>
            <a:prstGeom prst="rect">
              <a:avLst/>
            </a:prstGeom>
          </p:spPr>
        </p:pic>
        <p:pic>
          <p:nvPicPr>
            <p:cNvPr id="54" name="Grafik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2234" y="1641007"/>
              <a:ext cx="2988527" cy="1106159"/>
            </a:xfrm>
            <a:prstGeom prst="rect">
              <a:avLst/>
            </a:prstGeom>
          </p:spPr>
        </p:pic>
        <p:pic>
          <p:nvPicPr>
            <p:cNvPr id="55" name="Grafik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68" y="1641007"/>
              <a:ext cx="2988527" cy="1106159"/>
            </a:xfrm>
            <a:prstGeom prst="rect">
              <a:avLst/>
            </a:prstGeom>
          </p:spPr>
        </p:pic>
      </p:grpSp>
      <p:grpSp>
        <p:nvGrpSpPr>
          <p:cNvPr id="56" name="Gruppieren 55"/>
          <p:cNvGrpSpPr/>
          <p:nvPr/>
        </p:nvGrpSpPr>
        <p:grpSpPr>
          <a:xfrm>
            <a:off x="152400" y="1793407"/>
            <a:ext cx="11232995" cy="1106159"/>
            <a:chOff x="0" y="1641007"/>
            <a:chExt cx="11232995" cy="1106159"/>
          </a:xfrm>
        </p:grpSpPr>
        <p:pic>
          <p:nvPicPr>
            <p:cNvPr id="57" name="Grafik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1007"/>
              <a:ext cx="2988527" cy="1106159"/>
            </a:xfrm>
            <a:prstGeom prst="rect">
              <a:avLst/>
            </a:prstGeom>
          </p:spPr>
        </p:pic>
        <p:pic>
          <p:nvPicPr>
            <p:cNvPr id="58" name="Grafik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2234" y="1641007"/>
              <a:ext cx="2988527" cy="1106159"/>
            </a:xfrm>
            <a:prstGeom prst="rect">
              <a:avLst/>
            </a:prstGeom>
          </p:spPr>
        </p:pic>
        <p:pic>
          <p:nvPicPr>
            <p:cNvPr id="59" name="Grafik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68" y="1641007"/>
              <a:ext cx="2988527" cy="1106159"/>
            </a:xfrm>
            <a:prstGeom prst="rect">
              <a:avLst/>
            </a:prstGeom>
          </p:spPr>
        </p:pic>
      </p:grpSp>
    </p:spTree>
    <p:extLst>
      <p:ext uri="{BB962C8B-B14F-4D97-AF65-F5344CB8AC3E}">
        <p14:creationId xmlns:p14="http://schemas.microsoft.com/office/powerpoint/2010/main" val="5948448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AT" sz="3200" dirty="0"/>
              <a:t>Excellence in </a:t>
            </a:r>
            <a:r>
              <a:rPr lang="de-AT" sz="3200" dirty="0" err="1"/>
              <a:t>ReSTI</a:t>
            </a:r>
            <a:r>
              <a:rPr lang="de-AT" sz="3200" dirty="0"/>
              <a:t> </a:t>
            </a:r>
            <a:r>
              <a:rPr lang="de-AT" sz="3200" dirty="0" smtClean="0"/>
              <a:t>– </a:t>
            </a:r>
            <a:r>
              <a:rPr lang="de-AT" sz="3200" dirty="0" err="1" smtClean="0"/>
              <a:t>Infodesk</a:t>
            </a:r>
            <a:endParaRPr lang="de-AT" sz="3200" dirty="0"/>
          </a:p>
        </p:txBody>
      </p:sp>
      <p:sp>
        <p:nvSpPr>
          <p:cNvPr id="19" name="AutoShape 2" descr="Image result for BACID kdz"/>
          <p:cNvSpPr>
            <a:spLocks noChangeAspect="1" noChangeArrowheads="1"/>
          </p:cNvSpPr>
          <p:nvPr/>
        </p:nvSpPr>
        <p:spPr bwMode="auto">
          <a:xfrm>
            <a:off x="928250" y="-1199894"/>
            <a:ext cx="2543175"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pic>
        <p:nvPicPr>
          <p:cNvPr id="37" name="Grafik 36"/>
          <p:cNvPicPr>
            <a:picLocks noChangeAspect="1"/>
          </p:cNvPicPr>
          <p:nvPr/>
        </p:nvPicPr>
        <p:blipFill>
          <a:blip r:embed="rId2"/>
          <a:stretch>
            <a:fillRect/>
          </a:stretch>
        </p:blipFill>
        <p:spPr>
          <a:xfrm>
            <a:off x="6497054" y="2244452"/>
            <a:ext cx="5694946" cy="1555626"/>
          </a:xfrm>
          <a:prstGeom prst="rect">
            <a:avLst/>
          </a:prstGeom>
        </p:spPr>
      </p:pic>
      <p:sp>
        <p:nvSpPr>
          <p:cNvPr id="38" name="Textfeld 7"/>
          <p:cNvSpPr txBox="1"/>
          <p:nvPr/>
        </p:nvSpPr>
        <p:spPr>
          <a:xfrm rot="5400000">
            <a:off x="5297027" y="3113967"/>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Excellence in </a:t>
            </a:r>
            <a:r>
              <a:rPr lang="de-AT" sz="1000" dirty="0" err="1" smtClean="0"/>
              <a:t>ReSTI</a:t>
            </a:r>
            <a:endParaRPr lang="de-AT" sz="1000" dirty="0"/>
          </a:p>
        </p:txBody>
      </p:sp>
      <p:sp>
        <p:nvSpPr>
          <p:cNvPr id="39" name="Textfeld 5">
            <a:extLst>
              <a:ext uri="{FF2B5EF4-FFF2-40B4-BE49-F238E27FC236}">
                <a16:creationId xmlns:a16="http://schemas.microsoft.com/office/drawing/2014/main" id="{5CD6BA6E-941F-A74B-8FD6-EC2E9BBCCBF8}"/>
              </a:ext>
            </a:extLst>
          </p:cNvPr>
          <p:cNvSpPr txBox="1"/>
          <p:nvPr/>
        </p:nvSpPr>
        <p:spPr>
          <a:xfrm>
            <a:off x="-411841" y="3884369"/>
            <a:ext cx="7374116" cy="2554545"/>
          </a:xfrm>
          <a:prstGeom prst="rect">
            <a:avLst/>
          </a:prstGeom>
          <a:noFill/>
        </p:spPr>
        <p:txBody>
          <a:bodyPr wrap="square" numCol="2"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Project development</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Budget development</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Grant Application Writing</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Social Innovation</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Project Management</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Risk Management</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Innovation in the business context</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Business models</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Financial Management and Reporting</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EU Policy Goals and Guidelines</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Communication and Dissemination and Exploitation</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de-AT" sz="1600" dirty="0">
                <a:latin typeface="Calibri Light" panose="020F0302020204030204" pitchFamily="34" charset="0"/>
                <a:cs typeface="Calibri Light" panose="020F0302020204030204" pitchFamily="34" charset="0"/>
              </a:rPr>
              <a:t>EU 2030 </a:t>
            </a:r>
            <a:r>
              <a:rPr lang="de-AT" sz="1600" dirty="0" err="1">
                <a:latin typeface="Calibri Light" panose="020F0302020204030204" pitchFamily="34" charset="0"/>
                <a:cs typeface="Calibri Light" panose="020F0302020204030204" pitchFamily="34" charset="0"/>
              </a:rPr>
              <a:t>Strategy</a:t>
            </a:r>
            <a:r>
              <a:rPr lang="de-AT" sz="1600" dirty="0">
                <a:latin typeface="Calibri Light" panose="020F0302020204030204" pitchFamily="34" charset="0"/>
                <a:cs typeface="Calibri Light" panose="020F0302020204030204" pitchFamily="34" charset="0"/>
              </a:rPr>
              <a:t> </a:t>
            </a:r>
            <a:r>
              <a:rPr lang="de-AT" sz="1600" dirty="0" err="1">
                <a:latin typeface="Calibri Light" panose="020F0302020204030204" pitchFamily="34" charset="0"/>
                <a:cs typeface="Calibri Light" panose="020F0302020204030204" pitchFamily="34" charset="0"/>
              </a:rPr>
              <a:t>and</a:t>
            </a:r>
            <a:r>
              <a:rPr lang="de-AT" sz="1600" dirty="0">
                <a:latin typeface="Calibri Light" panose="020F0302020204030204" pitchFamily="34" charset="0"/>
                <a:cs typeface="Calibri Light" panose="020F0302020204030204" pitchFamily="34" charset="0"/>
              </a:rPr>
              <a:t> </a:t>
            </a:r>
            <a:r>
              <a:rPr lang="de-AT" sz="1600" dirty="0" err="1">
                <a:latin typeface="Calibri Light" panose="020F0302020204030204" pitchFamily="34" charset="0"/>
                <a:cs typeface="Calibri Light" panose="020F0302020204030204" pitchFamily="34" charset="0"/>
              </a:rPr>
              <a:t>beyond</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Forming a Consortium</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EU Grant Landscape and Funding Structures</a:t>
            </a:r>
            <a:endParaRPr lang="de-AT" sz="1600" dirty="0">
              <a:latin typeface="Calibri Light" panose="020F0302020204030204" pitchFamily="34" charset="0"/>
              <a:cs typeface="Calibri Light" panose="020F0302020204030204" pitchFamily="34" charset="0"/>
            </a:endParaRPr>
          </a:p>
          <a:p>
            <a:pPr marL="800100" lvl="1" indent="-342900">
              <a:buClr>
                <a:schemeClr val="accent2"/>
              </a:buClr>
              <a:buFont typeface="Wingdings" panose="05000000000000000000" pitchFamily="2" charset="2"/>
              <a:buChar char="§"/>
            </a:pPr>
            <a:r>
              <a:rPr lang="en-US" sz="1600" dirty="0">
                <a:latin typeface="Calibri Light" panose="020F0302020204030204" pitchFamily="34" charset="0"/>
                <a:cs typeface="Calibri Light" panose="020F0302020204030204" pitchFamily="34" charset="0"/>
              </a:rPr>
              <a:t>Other</a:t>
            </a:r>
            <a:endParaRPr lang="de-AT" sz="1600" dirty="0">
              <a:latin typeface="Calibri Light" panose="020F0302020204030204" pitchFamily="34" charset="0"/>
              <a:cs typeface="Calibri Light" panose="020F0302020204030204" pitchFamily="34" charset="0"/>
            </a:endParaRPr>
          </a:p>
          <a:p>
            <a:endParaRPr lang="de-AT"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394403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Excellence in </a:t>
            </a:r>
            <a:r>
              <a:rPr lang="de-AT" dirty="0" err="1"/>
              <a:t>ReSTI</a:t>
            </a:r>
            <a:r>
              <a:rPr lang="de-AT" dirty="0"/>
              <a:t> - </a:t>
            </a:r>
            <a:r>
              <a:rPr lang="de-AT" dirty="0" err="1"/>
              <a:t>Infodesk</a:t>
            </a:r>
            <a:endParaRPr lang="de-AT" dirty="0"/>
          </a:p>
        </p:txBody>
      </p:sp>
      <p:pic>
        <p:nvPicPr>
          <p:cNvPr id="4" name="Grafik 3"/>
          <p:cNvPicPr/>
          <p:nvPr/>
        </p:nvPicPr>
        <p:blipFill>
          <a:blip r:embed="rId2"/>
          <a:stretch>
            <a:fillRect/>
          </a:stretch>
        </p:blipFill>
        <p:spPr>
          <a:xfrm>
            <a:off x="3352801" y="2055921"/>
            <a:ext cx="6515626" cy="4665721"/>
          </a:xfrm>
          <a:prstGeom prst="rect">
            <a:avLst/>
          </a:prstGeom>
          <a:ln w="3175">
            <a:solidFill>
              <a:schemeClr val="tx1"/>
            </a:solidFill>
          </a:ln>
          <a:effectLst>
            <a:outerShdw blurRad="50800" dist="38100" dir="2700000" algn="tl" rotWithShape="0">
              <a:prstClr val="black">
                <a:alpha val="40000"/>
              </a:prstClr>
            </a:outerShdw>
          </a:effectLst>
        </p:spPr>
      </p:pic>
      <p:sp>
        <p:nvSpPr>
          <p:cNvPr id="5" name="Textfeld 8"/>
          <p:cNvSpPr txBox="1"/>
          <p:nvPr/>
        </p:nvSpPr>
        <p:spPr>
          <a:xfrm rot="5400000">
            <a:off x="2152774" y="6047777"/>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Excellence in </a:t>
            </a:r>
            <a:r>
              <a:rPr lang="de-AT" sz="1000" dirty="0" err="1" smtClean="0"/>
              <a:t>ReSTI</a:t>
            </a:r>
            <a:endParaRPr lang="de-AT" sz="1000" dirty="0"/>
          </a:p>
        </p:txBody>
      </p:sp>
    </p:spTree>
    <p:extLst>
      <p:ext uri="{BB962C8B-B14F-4D97-AF65-F5344CB8AC3E}">
        <p14:creationId xmlns:p14="http://schemas.microsoft.com/office/powerpoint/2010/main" val="16784581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Excellence in </a:t>
            </a:r>
            <a:r>
              <a:rPr lang="de-AT" dirty="0" err="1"/>
              <a:t>ReSTI</a:t>
            </a:r>
            <a:r>
              <a:rPr lang="de-AT" dirty="0"/>
              <a:t> - Curriculum</a:t>
            </a:r>
          </a:p>
        </p:txBody>
      </p:sp>
      <p:pic>
        <p:nvPicPr>
          <p:cNvPr id="4" name="Grafik 3"/>
          <p:cNvPicPr>
            <a:picLocks noChangeAspect="1"/>
          </p:cNvPicPr>
          <p:nvPr/>
        </p:nvPicPr>
        <p:blipFill>
          <a:blip r:embed="rId2"/>
          <a:stretch>
            <a:fillRect/>
          </a:stretch>
        </p:blipFill>
        <p:spPr>
          <a:xfrm>
            <a:off x="4586287" y="2227078"/>
            <a:ext cx="7605713" cy="4637630"/>
          </a:xfrm>
          <a:prstGeom prst="rect">
            <a:avLst/>
          </a:prstGeom>
        </p:spPr>
      </p:pic>
      <p:sp>
        <p:nvSpPr>
          <p:cNvPr id="5" name="Textfeld 6"/>
          <p:cNvSpPr txBox="1"/>
          <p:nvPr/>
        </p:nvSpPr>
        <p:spPr>
          <a:xfrm rot="16200000">
            <a:off x="3386261" y="2663635"/>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Excellence in </a:t>
            </a:r>
            <a:r>
              <a:rPr lang="de-AT" sz="1000" dirty="0" err="1" smtClean="0"/>
              <a:t>ReSTI</a:t>
            </a:r>
            <a:endParaRPr lang="de-AT" sz="1000" dirty="0"/>
          </a:p>
        </p:txBody>
      </p:sp>
      <p:sp>
        <p:nvSpPr>
          <p:cNvPr id="6" name="Textfeld 5"/>
          <p:cNvSpPr txBox="1"/>
          <p:nvPr/>
        </p:nvSpPr>
        <p:spPr>
          <a:xfrm>
            <a:off x="838200" y="3481969"/>
            <a:ext cx="4329113" cy="1231106"/>
          </a:xfrm>
          <a:prstGeom prst="rect">
            <a:avLst/>
          </a:prstGeom>
          <a:noFill/>
        </p:spPr>
        <p:txBody>
          <a:bodyPr wrap="square" rtlCol="0">
            <a:spAutoFit/>
          </a:bodyPr>
          <a:lstStyle/>
          <a:p>
            <a:r>
              <a:rPr lang="de-AT" sz="3600" dirty="0" err="1" smtClean="0">
                <a:solidFill>
                  <a:srgbClr val="FFC000"/>
                </a:solidFill>
                <a:latin typeface="+mj-lt"/>
              </a:rPr>
              <a:t>ReSTI.Academy</a:t>
            </a:r>
            <a:endParaRPr lang="de-AT" sz="3600" dirty="0" smtClean="0">
              <a:solidFill>
                <a:srgbClr val="FFC000"/>
              </a:solidFill>
              <a:latin typeface="+mj-lt"/>
            </a:endParaRPr>
          </a:p>
          <a:p>
            <a:r>
              <a:rPr lang="de-AT" sz="2000" dirty="0" smtClean="0">
                <a:hlinkClick r:id="rId3"/>
              </a:rPr>
              <a:t>http</a:t>
            </a:r>
            <a:r>
              <a:rPr lang="de-AT" sz="2000" dirty="0">
                <a:hlinkClick r:id="rId3"/>
              </a:rPr>
              <a:t>://resti.academy/</a:t>
            </a:r>
            <a:endParaRPr lang="de-AT" sz="2000" dirty="0"/>
          </a:p>
          <a:p>
            <a:endParaRPr lang="de-AT" dirty="0"/>
          </a:p>
        </p:txBody>
      </p:sp>
    </p:spTree>
    <p:extLst>
      <p:ext uri="{BB962C8B-B14F-4D97-AF65-F5344CB8AC3E}">
        <p14:creationId xmlns:p14="http://schemas.microsoft.com/office/powerpoint/2010/main" val="350196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excellence in resti"/>
          <p:cNvSpPr>
            <a:spLocks noChangeAspect="1" noChangeArrowheads="1"/>
          </p:cNvSpPr>
          <p:nvPr/>
        </p:nvSpPr>
        <p:spPr bwMode="auto">
          <a:xfrm>
            <a:off x="508972" y="-2551693"/>
            <a:ext cx="5734050" cy="212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nvGrpSpPr>
          <p:cNvPr id="5" name="Gruppieren 4"/>
          <p:cNvGrpSpPr/>
          <p:nvPr/>
        </p:nvGrpSpPr>
        <p:grpSpPr>
          <a:xfrm>
            <a:off x="114300" y="1859280"/>
            <a:ext cx="12367260" cy="573512"/>
            <a:chOff x="114300" y="1859280"/>
            <a:chExt cx="12367260" cy="573512"/>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859280"/>
              <a:ext cx="2240280" cy="573512"/>
            </a:xfrm>
            <a:prstGeom prst="rect">
              <a:avLst/>
            </a:prstGeom>
          </p:spPr>
        </p:pic>
        <p:pic>
          <p:nvPicPr>
            <p:cNvPr id="23" name="Grafik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960" y="1859280"/>
              <a:ext cx="2240280" cy="573512"/>
            </a:xfrm>
            <a:prstGeom prst="rect">
              <a:avLst/>
            </a:prstGeom>
          </p:spPr>
        </p:pic>
        <p:pic>
          <p:nvPicPr>
            <p:cNvPr id="24" name="Grafik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620" y="1859280"/>
              <a:ext cx="2240280" cy="573512"/>
            </a:xfrm>
            <a:prstGeom prst="rect">
              <a:avLst/>
            </a:prstGeom>
          </p:spPr>
        </p:pic>
        <p:pic>
          <p:nvPicPr>
            <p:cNvPr id="25" name="Grafi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0" y="1859280"/>
              <a:ext cx="2240280" cy="573512"/>
            </a:xfrm>
            <a:prstGeom prst="rect">
              <a:avLst/>
            </a:prstGeom>
          </p:spPr>
        </p:pic>
      </p:grpSp>
      <p:grpSp>
        <p:nvGrpSpPr>
          <p:cNvPr id="6" name="Gruppieren 5"/>
          <p:cNvGrpSpPr/>
          <p:nvPr/>
        </p:nvGrpSpPr>
        <p:grpSpPr>
          <a:xfrm>
            <a:off x="-1428285" y="2747661"/>
            <a:ext cx="15742920" cy="573512"/>
            <a:chOff x="-1428285" y="2747661"/>
            <a:chExt cx="15742920" cy="573512"/>
          </a:xfrm>
        </p:grpSpPr>
        <p:grpSp>
          <p:nvGrpSpPr>
            <p:cNvPr id="27" name="Gruppieren 26"/>
            <p:cNvGrpSpPr/>
            <p:nvPr/>
          </p:nvGrpSpPr>
          <p:grpSpPr>
            <a:xfrm>
              <a:off x="-1428285" y="2747661"/>
              <a:ext cx="12367260" cy="573512"/>
              <a:chOff x="114300" y="1859280"/>
              <a:chExt cx="12367260" cy="573512"/>
            </a:xfrm>
          </p:grpSpPr>
          <p:pic>
            <p:nvPicPr>
              <p:cNvPr id="28" name="Grafi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859280"/>
                <a:ext cx="2240280" cy="573512"/>
              </a:xfrm>
              <a:prstGeom prst="rect">
                <a:avLst/>
              </a:prstGeom>
            </p:spPr>
          </p:pic>
          <p:pic>
            <p:nvPicPr>
              <p:cNvPr id="29" name="Grafi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960" y="1859280"/>
                <a:ext cx="2240280" cy="573512"/>
              </a:xfrm>
              <a:prstGeom prst="rect">
                <a:avLst/>
              </a:prstGeom>
            </p:spPr>
          </p:pic>
          <p:pic>
            <p:nvPicPr>
              <p:cNvPr id="32" name="Grafik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620" y="1859280"/>
                <a:ext cx="2240280" cy="573512"/>
              </a:xfrm>
              <a:prstGeom prst="rect">
                <a:avLst/>
              </a:prstGeom>
            </p:spPr>
          </p:pic>
          <p:pic>
            <p:nvPicPr>
              <p:cNvPr id="33" name="Grafik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0" y="1859280"/>
                <a:ext cx="2240280" cy="573512"/>
              </a:xfrm>
              <a:prstGeom prst="rect">
                <a:avLst/>
              </a:prstGeom>
            </p:spPr>
          </p:pic>
        </p:grpSp>
        <p:pic>
          <p:nvPicPr>
            <p:cNvPr id="34" name="Grafik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355" y="2747661"/>
              <a:ext cx="2240280" cy="573512"/>
            </a:xfrm>
            <a:prstGeom prst="rect">
              <a:avLst/>
            </a:prstGeom>
          </p:spPr>
        </p:pic>
      </p:grpSp>
      <p:grpSp>
        <p:nvGrpSpPr>
          <p:cNvPr id="35" name="Gruppieren 34"/>
          <p:cNvGrpSpPr/>
          <p:nvPr/>
        </p:nvGrpSpPr>
        <p:grpSpPr>
          <a:xfrm>
            <a:off x="114300" y="3636042"/>
            <a:ext cx="12367260" cy="573512"/>
            <a:chOff x="114300" y="1859280"/>
            <a:chExt cx="12367260" cy="573512"/>
          </a:xfrm>
        </p:grpSpPr>
        <p:pic>
          <p:nvPicPr>
            <p:cNvPr id="39" name="Grafik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859280"/>
              <a:ext cx="2240280" cy="573512"/>
            </a:xfrm>
            <a:prstGeom prst="rect">
              <a:avLst/>
            </a:prstGeom>
          </p:spPr>
        </p:pic>
        <p:pic>
          <p:nvPicPr>
            <p:cNvPr id="40" name="Grafik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960" y="1859280"/>
              <a:ext cx="2240280" cy="573512"/>
            </a:xfrm>
            <a:prstGeom prst="rect">
              <a:avLst/>
            </a:prstGeom>
          </p:spPr>
        </p:pic>
        <p:pic>
          <p:nvPicPr>
            <p:cNvPr id="41" name="Grafik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620" y="1859280"/>
              <a:ext cx="2240280" cy="573512"/>
            </a:xfrm>
            <a:prstGeom prst="rect">
              <a:avLst/>
            </a:prstGeom>
          </p:spPr>
        </p:pic>
        <p:pic>
          <p:nvPicPr>
            <p:cNvPr id="42" name="Grafik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0" y="1859280"/>
              <a:ext cx="2240280" cy="573512"/>
            </a:xfrm>
            <a:prstGeom prst="rect">
              <a:avLst/>
            </a:prstGeom>
          </p:spPr>
        </p:pic>
      </p:grpSp>
      <p:grpSp>
        <p:nvGrpSpPr>
          <p:cNvPr id="44" name="Gruppieren 43"/>
          <p:cNvGrpSpPr/>
          <p:nvPr/>
        </p:nvGrpSpPr>
        <p:grpSpPr>
          <a:xfrm>
            <a:off x="-1428285" y="4524423"/>
            <a:ext cx="15742920" cy="573512"/>
            <a:chOff x="-1428285" y="2747661"/>
            <a:chExt cx="15742920" cy="573512"/>
          </a:xfrm>
        </p:grpSpPr>
        <p:grpSp>
          <p:nvGrpSpPr>
            <p:cNvPr id="45" name="Gruppieren 44"/>
            <p:cNvGrpSpPr/>
            <p:nvPr/>
          </p:nvGrpSpPr>
          <p:grpSpPr>
            <a:xfrm>
              <a:off x="-1428285" y="2747661"/>
              <a:ext cx="12367260" cy="573512"/>
              <a:chOff x="114300" y="1859280"/>
              <a:chExt cx="12367260" cy="573512"/>
            </a:xfrm>
          </p:grpSpPr>
          <p:pic>
            <p:nvPicPr>
              <p:cNvPr id="47" name="Grafik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859280"/>
                <a:ext cx="2240280" cy="573512"/>
              </a:xfrm>
              <a:prstGeom prst="rect">
                <a:avLst/>
              </a:prstGeom>
            </p:spPr>
          </p:pic>
          <p:pic>
            <p:nvPicPr>
              <p:cNvPr id="48" name="Grafik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960" y="1859280"/>
                <a:ext cx="2240280" cy="573512"/>
              </a:xfrm>
              <a:prstGeom prst="rect">
                <a:avLst/>
              </a:prstGeom>
            </p:spPr>
          </p:pic>
          <p:pic>
            <p:nvPicPr>
              <p:cNvPr id="49" name="Grafik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620" y="1859280"/>
                <a:ext cx="2240280" cy="573512"/>
              </a:xfrm>
              <a:prstGeom prst="rect">
                <a:avLst/>
              </a:prstGeom>
            </p:spPr>
          </p:pic>
          <p:pic>
            <p:nvPicPr>
              <p:cNvPr id="50" name="Grafik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0" y="1859280"/>
                <a:ext cx="2240280" cy="573512"/>
              </a:xfrm>
              <a:prstGeom prst="rect">
                <a:avLst/>
              </a:prstGeom>
            </p:spPr>
          </p:pic>
        </p:grpSp>
        <p:pic>
          <p:nvPicPr>
            <p:cNvPr id="46" name="Grafik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355" y="2747661"/>
              <a:ext cx="2240280" cy="573512"/>
            </a:xfrm>
            <a:prstGeom prst="rect">
              <a:avLst/>
            </a:prstGeom>
          </p:spPr>
        </p:pic>
      </p:grpSp>
    </p:spTree>
    <p:extLst>
      <p:ext uri="{BB962C8B-B14F-4D97-AF65-F5344CB8AC3E}">
        <p14:creationId xmlns:p14="http://schemas.microsoft.com/office/powerpoint/2010/main" val="32985864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err="1"/>
              <a:t>EuroAccess</a:t>
            </a:r>
            <a:r>
              <a:rPr lang="de-AT" dirty="0"/>
              <a:t> - </a:t>
            </a:r>
            <a:r>
              <a:rPr lang="de-AT" dirty="0" err="1"/>
              <a:t>MacroRegions</a:t>
            </a:r>
            <a:endParaRPr lang="de-AT" dirty="0"/>
          </a:p>
        </p:txBody>
      </p:sp>
      <p:pic>
        <p:nvPicPr>
          <p:cNvPr id="5" name="Inhaltsplatzhalter 1"/>
          <p:cNvPicPr/>
          <p:nvPr/>
        </p:nvPicPr>
        <p:blipFill>
          <a:blip r:embed="rId2"/>
          <a:stretch/>
        </p:blipFill>
        <p:spPr>
          <a:xfrm>
            <a:off x="3668752" y="2201874"/>
            <a:ext cx="8424736" cy="4511161"/>
          </a:xfrm>
          <a:prstGeom prst="rect">
            <a:avLst/>
          </a:prstGeom>
          <a:ln>
            <a:noFill/>
          </a:ln>
          <a:effectLst>
            <a:outerShdw blurRad="50800" dist="38100" dir="2700000" algn="tl" rotWithShape="0">
              <a:prstClr val="black">
                <a:alpha val="40000"/>
              </a:prstClr>
            </a:outerShdw>
          </a:effectLst>
        </p:spPr>
      </p:pic>
      <p:sp>
        <p:nvSpPr>
          <p:cNvPr id="6" name="Textfeld 5"/>
          <p:cNvSpPr txBox="1"/>
          <p:nvPr/>
        </p:nvSpPr>
        <p:spPr>
          <a:xfrm rot="16200000">
            <a:off x="2468726" y="5826110"/>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a:t>
            </a:r>
            <a:r>
              <a:rPr lang="de-AT" sz="1000" dirty="0" err="1" smtClean="0"/>
              <a:t>EuroAccess</a:t>
            </a:r>
            <a:r>
              <a:rPr lang="de-AT" sz="1000" dirty="0" smtClean="0"/>
              <a:t> </a:t>
            </a:r>
            <a:r>
              <a:rPr lang="de-AT" sz="1000" dirty="0" err="1" smtClean="0"/>
              <a:t>Macro-Regions</a:t>
            </a:r>
            <a:endParaRPr lang="de-AT" sz="1000" dirty="0"/>
          </a:p>
        </p:txBody>
      </p:sp>
      <p:sp>
        <p:nvSpPr>
          <p:cNvPr id="7" name="Textfeld 6"/>
          <p:cNvSpPr txBox="1"/>
          <p:nvPr/>
        </p:nvSpPr>
        <p:spPr>
          <a:xfrm>
            <a:off x="735980" y="6343703"/>
            <a:ext cx="3691053" cy="369332"/>
          </a:xfrm>
          <a:prstGeom prst="rect">
            <a:avLst/>
          </a:prstGeom>
          <a:noFill/>
        </p:spPr>
        <p:txBody>
          <a:bodyPr wrap="square" rtlCol="0">
            <a:spAutoFit/>
          </a:bodyPr>
          <a:lstStyle/>
          <a:p>
            <a:r>
              <a:rPr lang="de-AT" dirty="0" smtClean="0">
                <a:solidFill>
                  <a:srgbClr val="002060"/>
                </a:solidFill>
              </a:rPr>
              <a:t>www.euro-access.eu</a:t>
            </a:r>
            <a:r>
              <a:rPr lang="de-AT" dirty="0">
                <a:solidFill>
                  <a:srgbClr val="002060"/>
                </a:solidFill>
              </a:rPr>
              <a:t>/</a:t>
            </a:r>
          </a:p>
        </p:txBody>
      </p:sp>
      <p:pic>
        <p:nvPicPr>
          <p:cNvPr id="8" name="Grafik 7"/>
          <p:cNvPicPr/>
          <p:nvPr/>
        </p:nvPicPr>
        <p:blipFill>
          <a:blip r:embed="rId3"/>
          <a:stretch/>
        </p:blipFill>
        <p:spPr>
          <a:xfrm>
            <a:off x="838200" y="4174338"/>
            <a:ext cx="2402059" cy="1788882"/>
          </a:xfrm>
          <a:prstGeom prst="rect">
            <a:avLst/>
          </a:prstGeom>
          <a:ln>
            <a:noFill/>
          </a:ln>
        </p:spPr>
      </p:pic>
      <p:pic>
        <p:nvPicPr>
          <p:cNvPr id="9" name="Grafik 8"/>
          <p:cNvPicPr/>
          <p:nvPr/>
        </p:nvPicPr>
        <p:blipFill>
          <a:blip r:embed="rId4"/>
          <a:stretch/>
        </p:blipFill>
        <p:spPr>
          <a:xfrm>
            <a:off x="1656162" y="5993116"/>
            <a:ext cx="766133" cy="350372"/>
          </a:xfrm>
          <a:prstGeom prst="rect">
            <a:avLst/>
          </a:prstGeom>
          <a:ln>
            <a:noFill/>
          </a:ln>
        </p:spPr>
      </p:pic>
    </p:spTree>
    <p:extLst>
      <p:ext uri="{BB962C8B-B14F-4D97-AF65-F5344CB8AC3E}">
        <p14:creationId xmlns:p14="http://schemas.microsoft.com/office/powerpoint/2010/main" val="26135759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EuroAccess</a:t>
            </a:r>
            <a:r>
              <a:rPr lang="de-AT" dirty="0"/>
              <a:t> - </a:t>
            </a:r>
            <a:r>
              <a:rPr lang="de-AT" dirty="0" err="1"/>
              <a:t>MacroRegions</a:t>
            </a:r>
            <a:endParaRPr lang="de-AT" dirty="0"/>
          </a:p>
        </p:txBody>
      </p:sp>
      <p:sp>
        <p:nvSpPr>
          <p:cNvPr id="3" name="Inhaltsplatzhalter 2"/>
          <p:cNvSpPr>
            <a:spLocks noGrp="1"/>
          </p:cNvSpPr>
          <p:nvPr>
            <p:ph idx="1"/>
          </p:nvPr>
        </p:nvSpPr>
        <p:spPr/>
        <p:txBody>
          <a:bodyPr/>
          <a:lstStyle/>
          <a:p>
            <a:r>
              <a:rPr lang="en-US" dirty="0"/>
              <a:t>Initiative of EUSDR PA10</a:t>
            </a:r>
            <a:br>
              <a:rPr lang="en-US" dirty="0"/>
            </a:br>
            <a:r>
              <a:rPr lang="en-US" sz="2000" dirty="0"/>
              <a:t>Priority Area 10 – Institutional Capacity &amp; Cooperation</a:t>
            </a:r>
            <a:r>
              <a:rPr lang="en-US" dirty="0"/>
              <a:t/>
            </a:r>
            <a:br>
              <a:rPr lang="en-US" dirty="0"/>
            </a:br>
            <a:endParaRPr lang="en-US" dirty="0"/>
          </a:p>
          <a:p>
            <a:r>
              <a:rPr lang="en-US" dirty="0"/>
              <a:t>Implemented by EuroVienna</a:t>
            </a:r>
            <a:br>
              <a:rPr lang="en-US" dirty="0"/>
            </a:br>
            <a:r>
              <a:rPr lang="en-US" sz="2000" dirty="0"/>
              <a:t>EU-consulting &amp; -management GmbH</a:t>
            </a:r>
            <a:r>
              <a:rPr lang="en-US" dirty="0"/>
              <a:t/>
            </a:r>
            <a:br>
              <a:rPr lang="en-US" dirty="0"/>
            </a:br>
            <a:r>
              <a:rPr lang="en-US" sz="2000" dirty="0">
                <a:hlinkClick r:id="rId2"/>
              </a:rPr>
              <a:t>www.eurovienna.at</a:t>
            </a:r>
            <a:endParaRPr lang="en-US" sz="2000" dirty="0"/>
          </a:p>
          <a:p>
            <a:endParaRPr lang="en-US" dirty="0"/>
          </a:p>
          <a:p>
            <a:r>
              <a:rPr lang="en-US" dirty="0"/>
              <a:t>A project financed by the European Union and the City of Vienna</a:t>
            </a:r>
          </a:p>
          <a:p>
            <a:endParaRPr lang="de-AT" dirty="0"/>
          </a:p>
        </p:txBody>
      </p:sp>
      <p:pic>
        <p:nvPicPr>
          <p:cNvPr id="4" name="Grafik 3"/>
          <p:cNvPicPr/>
          <p:nvPr/>
        </p:nvPicPr>
        <p:blipFill>
          <a:blip r:embed="rId3"/>
          <a:stretch/>
        </p:blipFill>
        <p:spPr>
          <a:xfrm>
            <a:off x="1573497" y="5873409"/>
            <a:ext cx="2415960" cy="575280"/>
          </a:xfrm>
          <a:prstGeom prst="rect">
            <a:avLst/>
          </a:prstGeom>
          <a:ln>
            <a:noFill/>
          </a:ln>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5098" y="5873409"/>
            <a:ext cx="1439998" cy="493781"/>
          </a:xfrm>
          <a:prstGeom prst="rect">
            <a:avLst/>
          </a:prstGeom>
        </p:spPr>
      </p:pic>
      <p:pic>
        <p:nvPicPr>
          <p:cNvPr id="6" name="Grafik 5"/>
          <p:cNvPicPr/>
          <p:nvPr/>
        </p:nvPicPr>
        <p:blipFill>
          <a:blip r:embed="rId5"/>
          <a:stretch/>
        </p:blipFill>
        <p:spPr>
          <a:xfrm>
            <a:off x="7722553" y="3716233"/>
            <a:ext cx="2007866" cy="617090"/>
          </a:xfrm>
          <a:prstGeom prst="rect">
            <a:avLst/>
          </a:prstGeom>
          <a:ln>
            <a:noFill/>
          </a:ln>
        </p:spPr>
      </p:pic>
      <p:pic>
        <p:nvPicPr>
          <p:cNvPr id="7" name="Grafik 6"/>
          <p:cNvPicPr/>
          <p:nvPr/>
        </p:nvPicPr>
        <p:blipFill>
          <a:blip r:embed="rId6"/>
          <a:stretch/>
        </p:blipFill>
        <p:spPr>
          <a:xfrm>
            <a:off x="7640023" y="2372612"/>
            <a:ext cx="2210146" cy="858882"/>
          </a:xfrm>
          <a:prstGeom prst="rect">
            <a:avLst/>
          </a:prstGeom>
          <a:ln>
            <a:noFill/>
          </a:ln>
        </p:spPr>
      </p:pic>
      <p:pic>
        <p:nvPicPr>
          <p:cNvPr id="8" name="Grafik 7"/>
          <p:cNvPicPr/>
          <p:nvPr/>
        </p:nvPicPr>
        <p:blipFill>
          <a:blip r:embed="rId7"/>
          <a:stretch/>
        </p:blipFill>
        <p:spPr>
          <a:xfrm>
            <a:off x="7614763" y="1523619"/>
            <a:ext cx="2223446" cy="574554"/>
          </a:xfrm>
          <a:prstGeom prst="rect">
            <a:avLst/>
          </a:prstGeom>
          <a:ln>
            <a:noFill/>
          </a:ln>
        </p:spPr>
      </p:pic>
    </p:spTree>
    <p:extLst>
      <p:ext uri="{BB962C8B-B14F-4D97-AF65-F5344CB8AC3E}">
        <p14:creationId xmlns:p14="http://schemas.microsoft.com/office/powerpoint/2010/main" val="23815138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EuroAccess</a:t>
            </a:r>
            <a:r>
              <a:rPr lang="de-AT" dirty="0"/>
              <a:t> - </a:t>
            </a:r>
            <a:r>
              <a:rPr lang="de-AT" dirty="0" err="1"/>
              <a:t>MacroRegions</a:t>
            </a:r>
            <a:endParaRPr lang="de-AT" dirty="0"/>
          </a:p>
        </p:txBody>
      </p:sp>
      <p:sp>
        <p:nvSpPr>
          <p:cNvPr id="4" name="Rechteck 3"/>
          <p:cNvSpPr/>
          <p:nvPr/>
        </p:nvSpPr>
        <p:spPr>
          <a:xfrm>
            <a:off x="884989" y="2564748"/>
            <a:ext cx="3240000" cy="324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p:cNvSpPr txBox="1"/>
          <p:nvPr/>
        </p:nvSpPr>
        <p:spPr>
          <a:xfrm>
            <a:off x="884989" y="4281254"/>
            <a:ext cx="3066962" cy="1569660"/>
          </a:xfrm>
          <a:prstGeom prst="rect">
            <a:avLst/>
          </a:prstGeom>
          <a:noFill/>
        </p:spPr>
        <p:txBody>
          <a:bodyPr wrap="square" rtlCol="0">
            <a:spAutoFit/>
          </a:bodyPr>
          <a:lstStyle/>
          <a:p>
            <a:r>
              <a:rPr lang="en-US" sz="1600" b="1" dirty="0">
                <a:solidFill>
                  <a:srgbClr val="FFC000"/>
                </a:solidFill>
                <a:latin typeface="+mj-lt"/>
              </a:rPr>
              <a:t>What is </a:t>
            </a:r>
            <a:r>
              <a:rPr lang="en-US" sz="1600" b="1" dirty="0" err="1">
                <a:solidFill>
                  <a:srgbClr val="FFC000"/>
                </a:solidFill>
                <a:latin typeface="+mj-lt"/>
              </a:rPr>
              <a:t>EuroAccess</a:t>
            </a:r>
            <a:r>
              <a:rPr lang="en-US" sz="1600" b="1" dirty="0">
                <a:solidFill>
                  <a:srgbClr val="FFC000"/>
                </a:solidFill>
                <a:latin typeface="+mj-lt"/>
              </a:rPr>
              <a:t>?</a:t>
            </a:r>
          </a:p>
          <a:p>
            <a:pPr marL="342900" indent="-342900">
              <a:buFont typeface="Wingdings" panose="05000000000000000000" pitchFamily="2" charset="2"/>
              <a:buChar char="ü"/>
            </a:pPr>
            <a:r>
              <a:rPr lang="en-US" sz="1600" b="1" dirty="0">
                <a:solidFill>
                  <a:srgbClr val="FFC000"/>
                </a:solidFill>
                <a:latin typeface="+mj-lt"/>
              </a:rPr>
              <a:t>Online search tool for EU funding</a:t>
            </a:r>
          </a:p>
          <a:p>
            <a:pPr marL="342900" indent="-342900">
              <a:buFont typeface="Wingdings" panose="05000000000000000000" pitchFamily="2" charset="2"/>
              <a:buChar char="ü"/>
            </a:pPr>
            <a:r>
              <a:rPr lang="en-US" sz="1600" b="1" dirty="0">
                <a:solidFill>
                  <a:srgbClr val="FFC000"/>
                </a:solidFill>
                <a:latin typeface="+mj-lt"/>
              </a:rPr>
              <a:t>Website</a:t>
            </a:r>
          </a:p>
          <a:p>
            <a:pPr marL="342900" indent="-342900">
              <a:buFont typeface="Wingdings" panose="05000000000000000000" pitchFamily="2" charset="2"/>
              <a:buChar char="ü"/>
            </a:pPr>
            <a:r>
              <a:rPr lang="en-US" sz="1600" b="1" dirty="0">
                <a:solidFill>
                  <a:srgbClr val="FFC000"/>
                </a:solidFill>
                <a:latin typeface="+mj-lt"/>
              </a:rPr>
              <a:t>Free of charge</a:t>
            </a:r>
          </a:p>
          <a:p>
            <a:pPr marL="342900" indent="-342900">
              <a:buFont typeface="Wingdings" panose="05000000000000000000" pitchFamily="2" charset="2"/>
              <a:buChar char="ü"/>
            </a:pPr>
            <a:r>
              <a:rPr lang="en-US" sz="1600" b="1" dirty="0">
                <a:solidFill>
                  <a:srgbClr val="FFC000"/>
                </a:solidFill>
                <a:latin typeface="+mj-lt"/>
              </a:rPr>
              <a:t>English</a:t>
            </a:r>
          </a:p>
        </p:txBody>
      </p:sp>
      <p:sp>
        <p:nvSpPr>
          <p:cNvPr id="6" name="Rechteck 5"/>
          <p:cNvSpPr/>
          <p:nvPr/>
        </p:nvSpPr>
        <p:spPr>
          <a:xfrm>
            <a:off x="4491508" y="2564748"/>
            <a:ext cx="3240000" cy="324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p:cNvSpPr txBox="1"/>
          <p:nvPr/>
        </p:nvSpPr>
        <p:spPr>
          <a:xfrm>
            <a:off x="4512373" y="4235088"/>
            <a:ext cx="3198269" cy="1569660"/>
          </a:xfrm>
          <a:prstGeom prst="rect">
            <a:avLst/>
          </a:prstGeom>
          <a:noFill/>
        </p:spPr>
        <p:txBody>
          <a:bodyPr wrap="square" rtlCol="0">
            <a:spAutoFit/>
          </a:bodyPr>
          <a:lstStyle/>
          <a:p>
            <a:r>
              <a:rPr lang="en-US" sz="1600" b="1" dirty="0">
                <a:solidFill>
                  <a:schemeClr val="accent6"/>
                </a:solidFill>
                <a:latin typeface="+mj-lt"/>
              </a:rPr>
              <a:t>Who is </a:t>
            </a:r>
            <a:r>
              <a:rPr lang="en-US" sz="1600" b="1" dirty="0" err="1">
                <a:solidFill>
                  <a:schemeClr val="accent6"/>
                </a:solidFill>
                <a:latin typeface="+mj-lt"/>
              </a:rPr>
              <a:t>EuroAccess</a:t>
            </a:r>
            <a:r>
              <a:rPr lang="en-US" sz="1600" b="1" dirty="0">
                <a:solidFill>
                  <a:schemeClr val="accent6"/>
                </a:solidFill>
                <a:latin typeface="+mj-lt"/>
              </a:rPr>
              <a:t> for?</a:t>
            </a:r>
          </a:p>
          <a:p>
            <a:pPr marL="285750" indent="-285750">
              <a:buFont typeface="Wingdings" panose="05000000000000000000" pitchFamily="2" charset="2"/>
              <a:buChar char="ü"/>
            </a:pPr>
            <a:r>
              <a:rPr lang="en-US" sz="1600" b="1" dirty="0">
                <a:solidFill>
                  <a:schemeClr val="accent6"/>
                </a:solidFill>
                <a:latin typeface="+mj-lt"/>
              </a:rPr>
              <a:t>(Potential) project promoters in the EU Macro-Regions</a:t>
            </a:r>
          </a:p>
          <a:p>
            <a:pPr marL="285750" indent="-285750">
              <a:buFont typeface="Wingdings" panose="05000000000000000000" pitchFamily="2" charset="2"/>
              <a:buChar char="ü"/>
            </a:pPr>
            <a:r>
              <a:rPr lang="en-US" sz="1600" b="1" dirty="0">
                <a:solidFill>
                  <a:schemeClr val="accent6"/>
                </a:solidFill>
                <a:latin typeface="+mj-lt"/>
              </a:rPr>
              <a:t>Different types of </a:t>
            </a:r>
            <a:r>
              <a:rPr lang="en-US" sz="1600" b="1" dirty="0" err="1">
                <a:solidFill>
                  <a:schemeClr val="accent6"/>
                </a:solidFill>
                <a:latin typeface="+mj-lt"/>
              </a:rPr>
              <a:t>organisations</a:t>
            </a:r>
            <a:endParaRPr lang="en-US" sz="1600" b="1" dirty="0">
              <a:solidFill>
                <a:schemeClr val="accent6"/>
              </a:solidFill>
              <a:latin typeface="+mj-lt"/>
            </a:endParaRPr>
          </a:p>
          <a:p>
            <a:pPr marL="285750" indent="-285750">
              <a:buFont typeface="Wingdings" panose="05000000000000000000" pitchFamily="2" charset="2"/>
              <a:buChar char="ü"/>
            </a:pPr>
            <a:r>
              <a:rPr lang="en-US" sz="1600" b="1" dirty="0">
                <a:solidFill>
                  <a:schemeClr val="accent6"/>
                </a:solidFill>
                <a:latin typeface="+mj-lt"/>
              </a:rPr>
              <a:t>Public bodies, NGOs, universities, SMEs, associations…</a:t>
            </a:r>
          </a:p>
        </p:txBody>
      </p:sp>
      <p:sp>
        <p:nvSpPr>
          <p:cNvPr id="8" name="Rechteck 7"/>
          <p:cNvSpPr/>
          <p:nvPr/>
        </p:nvSpPr>
        <p:spPr>
          <a:xfrm>
            <a:off x="8113800" y="2564748"/>
            <a:ext cx="3240000" cy="32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p:cNvSpPr txBox="1"/>
          <p:nvPr/>
        </p:nvSpPr>
        <p:spPr>
          <a:xfrm>
            <a:off x="8092934" y="4235088"/>
            <a:ext cx="3209518" cy="1815882"/>
          </a:xfrm>
          <a:prstGeom prst="rect">
            <a:avLst/>
          </a:prstGeom>
          <a:noFill/>
        </p:spPr>
        <p:txBody>
          <a:bodyPr wrap="square" rtlCol="0">
            <a:spAutoFit/>
          </a:bodyPr>
          <a:lstStyle/>
          <a:p>
            <a:r>
              <a:rPr lang="en-US" sz="1600" b="1" dirty="0">
                <a:solidFill>
                  <a:schemeClr val="bg1">
                    <a:lumMod val="85000"/>
                  </a:schemeClr>
                </a:solidFill>
                <a:latin typeface="+mj-lt"/>
              </a:rPr>
              <a:t>Aim:</a:t>
            </a:r>
          </a:p>
          <a:p>
            <a:pPr marL="285750" indent="-285750">
              <a:buFont typeface="Wingdings" panose="05000000000000000000" pitchFamily="2" charset="2"/>
              <a:buChar char="ü"/>
            </a:pPr>
            <a:r>
              <a:rPr lang="en-US" sz="1600" b="1" dirty="0">
                <a:solidFill>
                  <a:schemeClr val="bg1">
                    <a:lumMod val="85000"/>
                  </a:schemeClr>
                </a:solidFill>
                <a:latin typeface="+mj-lt"/>
              </a:rPr>
              <a:t>Support Macro-Regions and their strategic objectives </a:t>
            </a:r>
          </a:p>
          <a:p>
            <a:pPr marL="285750" indent="-285750">
              <a:buFont typeface="Wingdings" panose="05000000000000000000" pitchFamily="2" charset="2"/>
              <a:buChar char="ü"/>
            </a:pPr>
            <a:r>
              <a:rPr lang="en-US" sz="1600" b="1" dirty="0">
                <a:solidFill>
                  <a:schemeClr val="bg1">
                    <a:lumMod val="85000"/>
                  </a:schemeClr>
                </a:solidFill>
                <a:latin typeface="+mj-lt"/>
              </a:rPr>
              <a:t>One-stop-shop for project promoters searching for EU funding for their project ideas</a:t>
            </a:r>
          </a:p>
          <a:p>
            <a:pPr marL="285750" indent="-285750">
              <a:buFont typeface="Wingdings" panose="05000000000000000000" pitchFamily="2" charset="2"/>
              <a:buChar char="ü"/>
            </a:pPr>
            <a:endParaRPr lang="en-US" sz="1600" dirty="0">
              <a:solidFill>
                <a:schemeClr val="bg1">
                  <a:lumMod val="50000"/>
                </a:schemeClr>
              </a:solidFill>
              <a:latin typeface="+mj-lt"/>
            </a:endParaRPr>
          </a:p>
        </p:txBody>
      </p:sp>
    </p:spTree>
    <p:extLst>
      <p:ext uri="{BB962C8B-B14F-4D97-AF65-F5344CB8AC3E}">
        <p14:creationId xmlns:p14="http://schemas.microsoft.com/office/powerpoint/2010/main" val="303670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err="1" smtClean="0"/>
              <a:t>Structuring</a:t>
            </a:r>
            <a:r>
              <a:rPr lang="de-AT" dirty="0" smtClean="0"/>
              <a:t> </a:t>
            </a:r>
            <a:r>
              <a:rPr lang="de-AT" dirty="0" err="1" smtClean="0"/>
              <a:t>funding</a:t>
            </a:r>
            <a:r>
              <a:rPr lang="de-AT" dirty="0" smtClean="0"/>
              <a:t> </a:t>
            </a:r>
            <a:r>
              <a:rPr lang="de-AT" dirty="0" err="1" smtClean="0"/>
              <a:t>sources</a:t>
            </a:r>
            <a:endParaRPr lang="de-AT" dirty="0"/>
          </a:p>
        </p:txBody>
      </p:sp>
      <p:sp>
        <p:nvSpPr>
          <p:cNvPr id="7" name="Ellipse 6"/>
          <p:cNvSpPr/>
          <p:nvPr/>
        </p:nvSpPr>
        <p:spPr>
          <a:xfrm>
            <a:off x="8509234" y="2672616"/>
            <a:ext cx="720000" cy="72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grpSp>
        <p:nvGrpSpPr>
          <p:cNvPr id="10" name="Gruppieren 9"/>
          <p:cNvGrpSpPr/>
          <p:nvPr/>
        </p:nvGrpSpPr>
        <p:grpSpPr>
          <a:xfrm>
            <a:off x="458349" y="4963734"/>
            <a:ext cx="720000" cy="812787"/>
            <a:chOff x="6337109" y="1913031"/>
            <a:chExt cx="720000" cy="812787"/>
          </a:xfrm>
        </p:grpSpPr>
        <p:sp>
          <p:nvSpPr>
            <p:cNvPr id="8" name="Ellipse 7"/>
            <p:cNvSpPr/>
            <p:nvPr/>
          </p:nvSpPr>
          <p:spPr>
            <a:xfrm>
              <a:off x="6337109" y="1913031"/>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9" name="Rechteck 8"/>
            <p:cNvSpPr/>
            <p:nvPr/>
          </p:nvSpPr>
          <p:spPr>
            <a:xfrm>
              <a:off x="6339232" y="2017932"/>
              <a:ext cx="697627" cy="707886"/>
            </a:xfrm>
            <a:prstGeom prst="rect">
              <a:avLst/>
            </a:prstGeom>
          </p:spPr>
          <p:txBody>
            <a:bodyPr wrap="none">
              <a:spAutoFit/>
            </a:bodyPr>
            <a:lstStyle/>
            <a:p>
              <a:r>
                <a:rPr lang="de-AT" sz="4000" dirty="0">
                  <a:solidFill>
                    <a:schemeClr val="bg1"/>
                  </a:solidFill>
                  <a:sym typeface="Webdings" panose="05030102010509060703" pitchFamily="18" charset="2"/>
                </a:rPr>
                <a:t></a:t>
              </a:r>
              <a:endParaRPr lang="de-AT" sz="4000" dirty="0">
                <a:solidFill>
                  <a:schemeClr val="bg1"/>
                </a:solidFill>
              </a:endParaRPr>
            </a:p>
          </p:txBody>
        </p:sp>
      </p:grpSp>
      <p:sp>
        <p:nvSpPr>
          <p:cNvPr id="11" name="Ellipse 10"/>
          <p:cNvSpPr/>
          <p:nvPr/>
        </p:nvSpPr>
        <p:spPr>
          <a:xfrm>
            <a:off x="4345311" y="4946800"/>
            <a:ext cx="720000" cy="72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13" name="Ellipse 12"/>
          <p:cNvSpPr/>
          <p:nvPr/>
        </p:nvSpPr>
        <p:spPr>
          <a:xfrm>
            <a:off x="4339490" y="5836430"/>
            <a:ext cx="720000" cy="72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3" panose="05040102010807070707" pitchFamily="18" charset="2"/>
              </a:rPr>
              <a:t></a:t>
            </a:r>
            <a:endParaRPr lang="de-AT" sz="3200" dirty="0"/>
          </a:p>
        </p:txBody>
      </p:sp>
      <p:sp>
        <p:nvSpPr>
          <p:cNvPr id="14" name="Ellipse 13"/>
          <p:cNvSpPr/>
          <p:nvPr/>
        </p:nvSpPr>
        <p:spPr>
          <a:xfrm>
            <a:off x="4399242" y="3521415"/>
            <a:ext cx="720000" cy="720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ebdings" panose="05030102010509060703" pitchFamily="18" charset="2"/>
              </a:rPr>
              <a:t></a:t>
            </a:r>
            <a:endParaRPr lang="de-AT" sz="3200" dirty="0"/>
          </a:p>
        </p:txBody>
      </p:sp>
      <p:sp>
        <p:nvSpPr>
          <p:cNvPr id="15" name="Ellipse 14"/>
          <p:cNvSpPr/>
          <p:nvPr/>
        </p:nvSpPr>
        <p:spPr>
          <a:xfrm>
            <a:off x="4399242" y="2670907"/>
            <a:ext cx="720000" cy="72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200" dirty="0">
                <a:sym typeface="Webdings" panose="05030102010509060703" pitchFamily="18" charset="2"/>
              </a:rPr>
              <a:t></a:t>
            </a:r>
            <a:endParaRPr lang="de-AT" sz="7200" dirty="0"/>
          </a:p>
        </p:txBody>
      </p:sp>
      <p:grpSp>
        <p:nvGrpSpPr>
          <p:cNvPr id="26" name="Gruppieren 25"/>
          <p:cNvGrpSpPr/>
          <p:nvPr/>
        </p:nvGrpSpPr>
        <p:grpSpPr>
          <a:xfrm>
            <a:off x="373131" y="5801365"/>
            <a:ext cx="1031028" cy="889371"/>
            <a:chOff x="8235073" y="2920775"/>
            <a:chExt cx="1031028" cy="889371"/>
          </a:xfrm>
        </p:grpSpPr>
        <p:sp>
          <p:nvSpPr>
            <p:cNvPr id="17" name="Ellipse 16"/>
            <p:cNvSpPr/>
            <p:nvPr/>
          </p:nvSpPr>
          <p:spPr>
            <a:xfrm>
              <a:off x="8290573" y="2955840"/>
              <a:ext cx="720000" cy="7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19" name="Textfeld 18"/>
            <p:cNvSpPr txBox="1"/>
            <p:nvPr/>
          </p:nvSpPr>
          <p:spPr>
            <a:xfrm>
              <a:off x="8235073" y="3092154"/>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sp>
          <p:nvSpPr>
            <p:cNvPr id="20" name="Textfeld 19"/>
            <p:cNvSpPr txBox="1"/>
            <p:nvPr/>
          </p:nvSpPr>
          <p:spPr>
            <a:xfrm>
              <a:off x="8424956" y="3225371"/>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22" name="Textfeld 21"/>
            <p:cNvSpPr txBox="1"/>
            <p:nvPr/>
          </p:nvSpPr>
          <p:spPr>
            <a:xfrm>
              <a:off x="8350240" y="2984219"/>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p>
          </p:txBody>
        </p:sp>
        <p:sp>
          <p:nvSpPr>
            <p:cNvPr id="25" name="Textfeld 24"/>
            <p:cNvSpPr txBox="1"/>
            <p:nvPr/>
          </p:nvSpPr>
          <p:spPr>
            <a:xfrm>
              <a:off x="8460883" y="2920775"/>
              <a:ext cx="805218" cy="584775"/>
            </a:xfrm>
            <a:prstGeom prst="rect">
              <a:avLst/>
            </a:prstGeom>
            <a:noFill/>
          </p:spPr>
          <p:txBody>
            <a:bodyPr wrap="square" rtlCol="0">
              <a:spAutoFit/>
            </a:bodyPr>
            <a:lstStyle/>
            <a:p>
              <a:r>
                <a:rPr lang="de-AT" sz="3200" dirty="0">
                  <a:solidFill>
                    <a:schemeClr val="bg1"/>
                  </a:solidFill>
                  <a:sym typeface="Webdings" panose="05030102010509060703" pitchFamily="18" charset="2"/>
                </a:rPr>
                <a:t></a:t>
              </a:r>
              <a:endParaRPr lang="de-AT" sz="3200" dirty="0">
                <a:solidFill>
                  <a:schemeClr val="bg1"/>
                </a:solidFill>
              </a:endParaRPr>
            </a:p>
          </p:txBody>
        </p:sp>
      </p:grpSp>
      <p:sp>
        <p:nvSpPr>
          <p:cNvPr id="29" name="Ellipse 28"/>
          <p:cNvSpPr/>
          <p:nvPr/>
        </p:nvSpPr>
        <p:spPr>
          <a:xfrm>
            <a:off x="8509234" y="5232738"/>
            <a:ext cx="720000" cy="7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ym typeface="Wingdings" panose="05000000000000000000" pitchFamily="2" charset="2"/>
              </a:rPr>
              <a:t></a:t>
            </a:r>
            <a:endParaRPr lang="de-AT" sz="3200" dirty="0"/>
          </a:p>
        </p:txBody>
      </p:sp>
      <p:grpSp>
        <p:nvGrpSpPr>
          <p:cNvPr id="12" name="Gruppieren 11"/>
          <p:cNvGrpSpPr/>
          <p:nvPr/>
        </p:nvGrpSpPr>
        <p:grpSpPr>
          <a:xfrm>
            <a:off x="8517487" y="4389395"/>
            <a:ext cx="2392967" cy="720000"/>
            <a:chOff x="3525613" y="4188912"/>
            <a:chExt cx="2392967" cy="720000"/>
          </a:xfrm>
        </p:grpSpPr>
        <p:sp>
          <p:nvSpPr>
            <p:cNvPr id="28" name="Ellipse 27"/>
            <p:cNvSpPr/>
            <p:nvPr/>
          </p:nvSpPr>
          <p:spPr>
            <a:xfrm>
              <a:off x="3525613" y="4188912"/>
              <a:ext cx="720000" cy="720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grpSp>
          <p:nvGrpSpPr>
            <p:cNvPr id="32" name="Gruppieren 31"/>
            <p:cNvGrpSpPr/>
            <p:nvPr/>
          </p:nvGrpSpPr>
          <p:grpSpPr>
            <a:xfrm>
              <a:off x="3527022" y="4249891"/>
              <a:ext cx="2391558" cy="647373"/>
              <a:chOff x="9633573" y="1616458"/>
              <a:chExt cx="2391558" cy="647373"/>
            </a:xfrm>
          </p:grpSpPr>
          <p:sp>
            <p:nvSpPr>
              <p:cNvPr id="30" name="Textfeld 29"/>
              <p:cNvSpPr txBox="1"/>
              <p:nvPr/>
            </p:nvSpPr>
            <p:spPr>
              <a:xfrm>
                <a:off x="9633573" y="1616458"/>
                <a:ext cx="2089854" cy="646331"/>
              </a:xfrm>
              <a:prstGeom prst="rect">
                <a:avLst/>
              </a:prstGeom>
              <a:noFill/>
            </p:spPr>
            <p:txBody>
              <a:bodyPr wrap="square" rtlCol="0">
                <a:spAutoFit/>
              </a:bodyPr>
              <a:lstStyle/>
              <a:p>
                <a:r>
                  <a:rPr lang="de-AT" sz="3600" dirty="0" smtClean="0">
                    <a:solidFill>
                      <a:schemeClr val="bg1"/>
                    </a:solidFill>
                    <a:sym typeface="Webdings" panose="05030102010509060703" pitchFamily="18" charset="2"/>
                  </a:rPr>
                  <a:t></a:t>
                </a:r>
                <a:endParaRPr lang="de-AT" sz="3200" dirty="0">
                  <a:solidFill>
                    <a:schemeClr val="bg1"/>
                  </a:solidFill>
                </a:endParaRPr>
              </a:p>
            </p:txBody>
          </p:sp>
          <p:sp>
            <p:nvSpPr>
              <p:cNvPr id="31" name="Textfeld 30"/>
              <p:cNvSpPr txBox="1"/>
              <p:nvPr/>
            </p:nvSpPr>
            <p:spPr>
              <a:xfrm>
                <a:off x="9935277" y="1679056"/>
                <a:ext cx="2089854" cy="584775"/>
              </a:xfrm>
              <a:prstGeom prst="rect">
                <a:avLst/>
              </a:prstGeom>
              <a:noFill/>
            </p:spPr>
            <p:txBody>
              <a:bodyPr wrap="square" rtlCol="0">
                <a:spAutoFit/>
              </a:bodyPr>
              <a:lstStyle/>
              <a:p>
                <a:r>
                  <a:rPr lang="de-AT" sz="3200" dirty="0" smtClean="0">
                    <a:solidFill>
                      <a:schemeClr val="bg1"/>
                    </a:solidFill>
                    <a:sym typeface="Wingdings" panose="05000000000000000000" pitchFamily="2" charset="2"/>
                  </a:rPr>
                  <a:t></a:t>
                </a:r>
                <a:endParaRPr lang="de-AT" sz="3200" dirty="0">
                  <a:solidFill>
                    <a:schemeClr val="bg1"/>
                  </a:solidFill>
                </a:endParaRPr>
              </a:p>
            </p:txBody>
          </p:sp>
        </p:grpSp>
      </p:grpSp>
      <p:grpSp>
        <p:nvGrpSpPr>
          <p:cNvPr id="35" name="Gruppieren 34"/>
          <p:cNvGrpSpPr/>
          <p:nvPr/>
        </p:nvGrpSpPr>
        <p:grpSpPr>
          <a:xfrm>
            <a:off x="8517487" y="3438449"/>
            <a:ext cx="862599" cy="1107996"/>
            <a:chOff x="9633573" y="4148713"/>
            <a:chExt cx="862599" cy="1107996"/>
          </a:xfrm>
        </p:grpSpPr>
        <p:sp>
          <p:nvSpPr>
            <p:cNvPr id="27" name="Ellipse 26"/>
            <p:cNvSpPr/>
            <p:nvPr/>
          </p:nvSpPr>
          <p:spPr>
            <a:xfrm>
              <a:off x="9633573" y="4235779"/>
              <a:ext cx="720000" cy="72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sp>
          <p:nvSpPr>
            <p:cNvPr id="34" name="Rechteck 33"/>
            <p:cNvSpPr/>
            <p:nvPr/>
          </p:nvSpPr>
          <p:spPr>
            <a:xfrm>
              <a:off x="9823600" y="4148713"/>
              <a:ext cx="672572" cy="1107996"/>
            </a:xfrm>
            <a:prstGeom prst="rect">
              <a:avLst/>
            </a:prstGeom>
          </p:spPr>
          <p:txBody>
            <a:bodyPr wrap="square">
              <a:spAutoFit/>
            </a:bodyPr>
            <a:lstStyle/>
            <a:p>
              <a:r>
                <a:rPr lang="de-AT" sz="6600" dirty="0">
                  <a:solidFill>
                    <a:schemeClr val="bg1"/>
                  </a:solidFill>
                  <a:sym typeface="Wingdings" panose="05000000000000000000" pitchFamily="2" charset="2"/>
                </a:rPr>
                <a:t></a:t>
              </a:r>
              <a:endParaRPr lang="de-AT" sz="6600" dirty="0">
                <a:solidFill>
                  <a:schemeClr val="bg1"/>
                </a:solidFill>
              </a:endParaRPr>
            </a:p>
          </p:txBody>
        </p:sp>
      </p:grpSp>
      <p:grpSp>
        <p:nvGrpSpPr>
          <p:cNvPr id="6" name="Gruppieren 5"/>
          <p:cNvGrpSpPr/>
          <p:nvPr/>
        </p:nvGrpSpPr>
        <p:grpSpPr>
          <a:xfrm>
            <a:off x="306792" y="2547877"/>
            <a:ext cx="862812" cy="843030"/>
            <a:chOff x="4792730" y="5108112"/>
            <a:chExt cx="862812" cy="843030"/>
          </a:xfrm>
        </p:grpSpPr>
        <p:sp>
          <p:nvSpPr>
            <p:cNvPr id="36" name="Ellipse 35"/>
            <p:cNvSpPr/>
            <p:nvPr/>
          </p:nvSpPr>
          <p:spPr>
            <a:xfrm>
              <a:off x="4931470" y="5231142"/>
              <a:ext cx="720000" cy="72000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grpSp>
        <p:nvGrpSpPr>
          <p:cNvPr id="37" name="Gruppieren 36"/>
          <p:cNvGrpSpPr/>
          <p:nvPr/>
        </p:nvGrpSpPr>
        <p:grpSpPr>
          <a:xfrm>
            <a:off x="302720" y="3398385"/>
            <a:ext cx="862812" cy="843030"/>
            <a:chOff x="4792730" y="5108112"/>
            <a:chExt cx="862812" cy="843030"/>
          </a:xfrm>
        </p:grpSpPr>
        <p:sp>
          <p:nvSpPr>
            <p:cNvPr id="38" name="Ellipse 37"/>
            <p:cNvSpPr/>
            <p:nvPr/>
          </p:nvSpPr>
          <p:spPr>
            <a:xfrm>
              <a:off x="4931470" y="5231142"/>
              <a:ext cx="720000" cy="72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p>
          </p:txBody>
        </p:sp>
        <p:pic>
          <p:nvPicPr>
            <p:cNvPr id="39" name="Grafik 38"/>
            <p:cNvPicPr>
              <a:picLocks noChangeAspect="1"/>
            </p:cNvPicPr>
            <p:nvPr/>
          </p:nvPicPr>
          <p:blipFill rotWithShape="1">
            <a:blip r:embed="rId2" cstate="print">
              <a:extLst>
                <a:ext uri="{28A0092B-C50C-407E-A947-70E740481C1C}">
                  <a14:useLocalDpi xmlns:a14="http://schemas.microsoft.com/office/drawing/2010/main" val="0"/>
                </a:ext>
              </a:extLst>
            </a:blip>
            <a:srcRect r="41534"/>
            <a:stretch/>
          </p:blipFill>
          <p:spPr>
            <a:xfrm rot="3628664">
              <a:off x="4845207" y="5055635"/>
              <a:ext cx="757858" cy="862812"/>
            </a:xfrm>
            <a:prstGeom prst="rect">
              <a:avLst/>
            </a:prstGeom>
          </p:spPr>
        </p:pic>
      </p:grpSp>
      <p:sp>
        <p:nvSpPr>
          <p:cNvPr id="16" name="Textfeld 15"/>
          <p:cNvSpPr txBox="1"/>
          <p:nvPr/>
        </p:nvSpPr>
        <p:spPr>
          <a:xfrm>
            <a:off x="440266" y="2263579"/>
            <a:ext cx="3547533" cy="369332"/>
          </a:xfrm>
          <a:prstGeom prst="rect">
            <a:avLst/>
          </a:prstGeom>
          <a:noFill/>
        </p:spPr>
        <p:txBody>
          <a:bodyPr wrap="square" rtlCol="0">
            <a:spAutoFit/>
          </a:bodyPr>
          <a:lstStyle/>
          <a:p>
            <a:r>
              <a:rPr lang="de-AT" dirty="0" smtClean="0">
                <a:solidFill>
                  <a:srgbClr val="FF9900"/>
                </a:solidFill>
              </a:rPr>
              <a:t>EU </a:t>
            </a:r>
            <a:r>
              <a:rPr lang="de-AT" dirty="0" err="1" smtClean="0">
                <a:solidFill>
                  <a:srgbClr val="FF9900"/>
                </a:solidFill>
              </a:rPr>
              <a:t>membership</a:t>
            </a:r>
            <a:r>
              <a:rPr lang="de-AT" dirty="0" smtClean="0">
                <a:solidFill>
                  <a:srgbClr val="FF9900"/>
                </a:solidFill>
              </a:rPr>
              <a:t> </a:t>
            </a:r>
            <a:r>
              <a:rPr lang="de-AT" dirty="0" err="1" smtClean="0">
                <a:solidFill>
                  <a:srgbClr val="FF9900"/>
                </a:solidFill>
              </a:rPr>
              <a:t>status</a:t>
            </a:r>
            <a:endParaRPr lang="de-AT" dirty="0">
              <a:solidFill>
                <a:srgbClr val="FF9900"/>
              </a:solidFill>
            </a:endParaRPr>
          </a:p>
        </p:txBody>
      </p:sp>
      <p:sp>
        <p:nvSpPr>
          <p:cNvPr id="18" name="Textfeld 17"/>
          <p:cNvSpPr txBox="1"/>
          <p:nvPr/>
        </p:nvSpPr>
        <p:spPr>
          <a:xfrm>
            <a:off x="1235972" y="2817885"/>
            <a:ext cx="2581491" cy="369332"/>
          </a:xfrm>
          <a:prstGeom prst="rect">
            <a:avLst/>
          </a:prstGeom>
          <a:noFill/>
        </p:spPr>
        <p:txBody>
          <a:bodyPr wrap="square" rtlCol="0">
            <a:spAutoFit/>
          </a:bodyPr>
          <a:lstStyle/>
          <a:p>
            <a:r>
              <a:rPr lang="de-AT" dirty="0" smtClean="0"/>
              <a:t>EU </a:t>
            </a:r>
            <a:r>
              <a:rPr lang="de-AT" dirty="0" err="1" smtClean="0"/>
              <a:t>member</a:t>
            </a:r>
            <a:endParaRPr lang="de-AT" dirty="0"/>
          </a:p>
        </p:txBody>
      </p:sp>
      <p:sp>
        <p:nvSpPr>
          <p:cNvPr id="40" name="Textfeld 39"/>
          <p:cNvSpPr txBox="1"/>
          <p:nvPr/>
        </p:nvSpPr>
        <p:spPr>
          <a:xfrm>
            <a:off x="1235972" y="3693770"/>
            <a:ext cx="2581491" cy="369332"/>
          </a:xfrm>
          <a:prstGeom prst="rect">
            <a:avLst/>
          </a:prstGeom>
          <a:noFill/>
        </p:spPr>
        <p:txBody>
          <a:bodyPr wrap="square" rtlCol="0">
            <a:spAutoFit/>
          </a:bodyPr>
          <a:lstStyle/>
          <a:p>
            <a:r>
              <a:rPr lang="de-AT" dirty="0" smtClean="0"/>
              <a:t>Non-EU </a:t>
            </a:r>
            <a:r>
              <a:rPr lang="de-AT" dirty="0" err="1" smtClean="0"/>
              <a:t>member</a:t>
            </a:r>
            <a:endParaRPr lang="de-AT" dirty="0"/>
          </a:p>
        </p:txBody>
      </p:sp>
      <p:sp>
        <p:nvSpPr>
          <p:cNvPr id="41" name="Textfeld 40"/>
          <p:cNvSpPr txBox="1"/>
          <p:nvPr/>
        </p:nvSpPr>
        <p:spPr>
          <a:xfrm>
            <a:off x="440266" y="4559337"/>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a:solidFill>
                  <a:srgbClr val="FF9900"/>
                </a:solidFill>
              </a:rPr>
              <a:t>o</a:t>
            </a:r>
            <a:r>
              <a:rPr lang="de-AT" dirty="0" err="1" smtClean="0">
                <a:solidFill>
                  <a:srgbClr val="FF9900"/>
                </a:solidFill>
              </a:rPr>
              <a:t>rganisation</a:t>
            </a:r>
            <a:endParaRPr lang="de-AT" dirty="0">
              <a:solidFill>
                <a:srgbClr val="FF9900"/>
              </a:solidFill>
            </a:endParaRPr>
          </a:p>
        </p:txBody>
      </p:sp>
      <p:sp>
        <p:nvSpPr>
          <p:cNvPr id="42" name="Textfeld 41"/>
          <p:cNvSpPr txBox="1"/>
          <p:nvPr/>
        </p:nvSpPr>
        <p:spPr>
          <a:xfrm>
            <a:off x="1259274" y="5135679"/>
            <a:ext cx="2581491" cy="369332"/>
          </a:xfrm>
          <a:prstGeom prst="rect">
            <a:avLst/>
          </a:prstGeom>
          <a:noFill/>
        </p:spPr>
        <p:txBody>
          <a:bodyPr wrap="square" rtlCol="0">
            <a:spAutoFit/>
          </a:bodyPr>
          <a:lstStyle/>
          <a:p>
            <a:r>
              <a:rPr lang="de-AT" dirty="0" err="1" smtClean="0"/>
              <a:t>Local</a:t>
            </a:r>
            <a:r>
              <a:rPr lang="de-AT" dirty="0" smtClean="0"/>
              <a:t>/regional </a:t>
            </a:r>
            <a:r>
              <a:rPr lang="de-AT" dirty="0" err="1" smtClean="0"/>
              <a:t>authority</a:t>
            </a:r>
            <a:endParaRPr lang="de-AT" dirty="0"/>
          </a:p>
        </p:txBody>
      </p:sp>
      <p:sp>
        <p:nvSpPr>
          <p:cNvPr id="43" name="Textfeld 42"/>
          <p:cNvSpPr txBox="1"/>
          <p:nvPr/>
        </p:nvSpPr>
        <p:spPr>
          <a:xfrm>
            <a:off x="1259274" y="6011564"/>
            <a:ext cx="2581491" cy="369332"/>
          </a:xfrm>
          <a:prstGeom prst="rect">
            <a:avLst/>
          </a:prstGeom>
          <a:noFill/>
        </p:spPr>
        <p:txBody>
          <a:bodyPr wrap="square" rtlCol="0">
            <a:spAutoFit/>
          </a:bodyPr>
          <a:lstStyle/>
          <a:p>
            <a:r>
              <a:rPr lang="de-AT" dirty="0" err="1" smtClean="0"/>
              <a:t>Civil</a:t>
            </a:r>
            <a:r>
              <a:rPr lang="de-AT" dirty="0" smtClean="0"/>
              <a:t> </a:t>
            </a:r>
            <a:r>
              <a:rPr lang="de-AT" dirty="0" err="1" smtClean="0"/>
              <a:t>society</a:t>
            </a:r>
            <a:r>
              <a:rPr lang="de-AT" dirty="0" smtClean="0"/>
              <a:t> </a:t>
            </a:r>
            <a:r>
              <a:rPr lang="de-AT" dirty="0" err="1" smtClean="0"/>
              <a:t>organisation</a:t>
            </a:r>
            <a:endParaRPr lang="de-AT" dirty="0"/>
          </a:p>
        </p:txBody>
      </p:sp>
      <p:sp>
        <p:nvSpPr>
          <p:cNvPr id="44" name="Textfeld 43"/>
          <p:cNvSpPr txBox="1"/>
          <p:nvPr/>
        </p:nvSpPr>
        <p:spPr>
          <a:xfrm>
            <a:off x="4263614" y="2263579"/>
            <a:ext cx="3547533" cy="369332"/>
          </a:xfrm>
          <a:prstGeom prst="rect">
            <a:avLst/>
          </a:prstGeom>
          <a:noFill/>
        </p:spPr>
        <p:txBody>
          <a:bodyPr wrap="square" rtlCol="0">
            <a:spAutoFit/>
          </a:bodyPr>
          <a:lstStyle/>
          <a:p>
            <a:r>
              <a:rPr lang="de-AT" dirty="0" smtClean="0">
                <a:solidFill>
                  <a:srgbClr val="FF9900"/>
                </a:solidFill>
              </a:rPr>
              <a:t>Size </a:t>
            </a:r>
            <a:r>
              <a:rPr lang="de-AT" dirty="0" err="1" smtClean="0">
                <a:solidFill>
                  <a:srgbClr val="FF9900"/>
                </a:solidFill>
              </a:rPr>
              <a:t>of</a:t>
            </a:r>
            <a:r>
              <a:rPr lang="de-AT" dirty="0" smtClean="0">
                <a:solidFill>
                  <a:srgbClr val="FF9900"/>
                </a:solidFill>
              </a:rPr>
              <a:t>  </a:t>
            </a:r>
            <a:r>
              <a:rPr lang="de-AT" dirty="0" err="1" smtClean="0">
                <a:solidFill>
                  <a:srgbClr val="FF9900"/>
                </a:solidFill>
              </a:rPr>
              <a:t>organisation</a:t>
            </a:r>
            <a:r>
              <a:rPr lang="de-AT" dirty="0" smtClean="0">
                <a:solidFill>
                  <a:srgbClr val="FF9900"/>
                </a:solidFill>
              </a:rPr>
              <a:t> (</a:t>
            </a:r>
            <a:r>
              <a:rPr lang="de-AT" dirty="0" err="1" smtClean="0">
                <a:solidFill>
                  <a:srgbClr val="FF9900"/>
                </a:solidFill>
              </a:rPr>
              <a:t>staff</a:t>
            </a:r>
            <a:r>
              <a:rPr lang="de-AT" dirty="0" smtClean="0">
                <a:solidFill>
                  <a:srgbClr val="FF9900"/>
                </a:solidFill>
              </a:rPr>
              <a:t>, </a:t>
            </a:r>
            <a:r>
              <a:rPr lang="de-AT" dirty="0" err="1" smtClean="0">
                <a:solidFill>
                  <a:srgbClr val="FF9900"/>
                </a:solidFill>
              </a:rPr>
              <a:t>budgets</a:t>
            </a:r>
            <a:r>
              <a:rPr lang="de-AT" dirty="0" smtClean="0">
                <a:solidFill>
                  <a:srgbClr val="FF9900"/>
                </a:solidFill>
              </a:rPr>
              <a:t>)</a:t>
            </a:r>
            <a:endParaRPr lang="de-AT" dirty="0">
              <a:solidFill>
                <a:srgbClr val="FF9900"/>
              </a:solidFill>
            </a:endParaRPr>
          </a:p>
        </p:txBody>
      </p:sp>
      <p:sp>
        <p:nvSpPr>
          <p:cNvPr id="45" name="Textfeld 44"/>
          <p:cNvSpPr txBox="1"/>
          <p:nvPr/>
        </p:nvSpPr>
        <p:spPr>
          <a:xfrm>
            <a:off x="5182231" y="2812459"/>
            <a:ext cx="2581491" cy="369332"/>
          </a:xfrm>
          <a:prstGeom prst="rect">
            <a:avLst/>
          </a:prstGeom>
          <a:noFill/>
        </p:spPr>
        <p:txBody>
          <a:bodyPr wrap="square" rtlCol="0">
            <a:spAutoFit/>
          </a:bodyPr>
          <a:lstStyle/>
          <a:p>
            <a:r>
              <a:rPr lang="de-AT" dirty="0" smtClean="0"/>
              <a:t>Big </a:t>
            </a:r>
            <a:r>
              <a:rPr lang="de-AT" dirty="0" err="1" smtClean="0"/>
              <a:t>organisations</a:t>
            </a:r>
            <a:endParaRPr lang="de-AT" dirty="0"/>
          </a:p>
        </p:txBody>
      </p:sp>
      <p:sp>
        <p:nvSpPr>
          <p:cNvPr id="46" name="Textfeld 45"/>
          <p:cNvSpPr txBox="1"/>
          <p:nvPr/>
        </p:nvSpPr>
        <p:spPr>
          <a:xfrm>
            <a:off x="5182231" y="3697607"/>
            <a:ext cx="2581491" cy="369332"/>
          </a:xfrm>
          <a:prstGeom prst="rect">
            <a:avLst/>
          </a:prstGeom>
          <a:noFill/>
        </p:spPr>
        <p:txBody>
          <a:bodyPr wrap="square" rtlCol="0">
            <a:spAutoFit/>
          </a:bodyPr>
          <a:lstStyle/>
          <a:p>
            <a:r>
              <a:rPr lang="de-AT" dirty="0" smtClean="0"/>
              <a:t>Small </a:t>
            </a:r>
            <a:r>
              <a:rPr lang="de-AT" dirty="0" err="1" smtClean="0"/>
              <a:t>organisations</a:t>
            </a:r>
            <a:endParaRPr lang="de-AT" dirty="0"/>
          </a:p>
        </p:txBody>
      </p:sp>
      <p:sp>
        <p:nvSpPr>
          <p:cNvPr id="47" name="Textfeld 46"/>
          <p:cNvSpPr txBox="1"/>
          <p:nvPr/>
        </p:nvSpPr>
        <p:spPr>
          <a:xfrm>
            <a:off x="4263613" y="4556558"/>
            <a:ext cx="3547533" cy="369332"/>
          </a:xfrm>
          <a:prstGeom prst="rect">
            <a:avLst/>
          </a:prstGeom>
          <a:noFill/>
        </p:spPr>
        <p:txBody>
          <a:bodyPr wrap="square" rtlCol="0">
            <a:spAutoFit/>
          </a:bodyPr>
          <a:lstStyle/>
          <a:p>
            <a:r>
              <a:rPr lang="de-AT" dirty="0" smtClean="0">
                <a:solidFill>
                  <a:srgbClr val="FF9900"/>
                </a:solidFill>
              </a:rPr>
              <a:t>Knowledge &amp; </a:t>
            </a:r>
            <a:r>
              <a:rPr lang="de-AT" dirty="0" err="1" smtClean="0">
                <a:solidFill>
                  <a:srgbClr val="FF9900"/>
                </a:solidFill>
              </a:rPr>
              <a:t>capacities</a:t>
            </a:r>
            <a:endParaRPr lang="de-AT" dirty="0">
              <a:solidFill>
                <a:srgbClr val="FF9900"/>
              </a:solidFill>
            </a:endParaRPr>
          </a:p>
        </p:txBody>
      </p:sp>
      <p:sp>
        <p:nvSpPr>
          <p:cNvPr id="48" name="Textfeld 47"/>
          <p:cNvSpPr txBox="1"/>
          <p:nvPr/>
        </p:nvSpPr>
        <p:spPr>
          <a:xfrm>
            <a:off x="5196001" y="5137240"/>
            <a:ext cx="2581491" cy="369332"/>
          </a:xfrm>
          <a:prstGeom prst="rect">
            <a:avLst/>
          </a:prstGeom>
          <a:noFill/>
        </p:spPr>
        <p:txBody>
          <a:bodyPr wrap="square" rtlCol="0">
            <a:spAutoFit/>
          </a:bodyPr>
          <a:lstStyle/>
          <a:p>
            <a:r>
              <a:rPr lang="de-AT" dirty="0" smtClean="0"/>
              <a:t>High </a:t>
            </a:r>
            <a:r>
              <a:rPr lang="de-AT" dirty="0" err="1" smtClean="0"/>
              <a:t>capacities</a:t>
            </a:r>
            <a:endParaRPr lang="de-AT" dirty="0"/>
          </a:p>
        </p:txBody>
      </p:sp>
      <p:sp>
        <p:nvSpPr>
          <p:cNvPr id="49" name="Textfeld 48"/>
          <p:cNvSpPr txBox="1"/>
          <p:nvPr/>
        </p:nvSpPr>
        <p:spPr>
          <a:xfrm>
            <a:off x="5196001" y="6004658"/>
            <a:ext cx="2581491" cy="369332"/>
          </a:xfrm>
          <a:prstGeom prst="rect">
            <a:avLst/>
          </a:prstGeom>
          <a:noFill/>
        </p:spPr>
        <p:txBody>
          <a:bodyPr wrap="square" rtlCol="0">
            <a:spAutoFit/>
          </a:bodyPr>
          <a:lstStyle/>
          <a:p>
            <a:r>
              <a:rPr lang="de-AT" dirty="0" smtClean="0"/>
              <a:t>Low </a:t>
            </a:r>
            <a:r>
              <a:rPr lang="de-AT" dirty="0" err="1" smtClean="0"/>
              <a:t>capacities</a:t>
            </a:r>
            <a:endParaRPr lang="de-AT" dirty="0"/>
          </a:p>
        </p:txBody>
      </p:sp>
      <p:sp>
        <p:nvSpPr>
          <p:cNvPr id="50" name="Textfeld 49"/>
          <p:cNvSpPr txBox="1"/>
          <p:nvPr/>
        </p:nvSpPr>
        <p:spPr>
          <a:xfrm>
            <a:off x="8397307" y="2265859"/>
            <a:ext cx="3547533" cy="369332"/>
          </a:xfrm>
          <a:prstGeom prst="rect">
            <a:avLst/>
          </a:prstGeom>
          <a:noFill/>
        </p:spPr>
        <p:txBody>
          <a:bodyPr wrap="square" rtlCol="0">
            <a:spAutoFit/>
          </a:bodyPr>
          <a:lstStyle/>
          <a:p>
            <a:r>
              <a:rPr lang="de-AT" dirty="0" smtClean="0">
                <a:solidFill>
                  <a:srgbClr val="FF9900"/>
                </a:solidFill>
              </a:rPr>
              <a:t>Type </a:t>
            </a:r>
            <a:r>
              <a:rPr lang="de-AT" dirty="0" err="1" smtClean="0">
                <a:solidFill>
                  <a:srgbClr val="FF9900"/>
                </a:solidFill>
              </a:rPr>
              <a:t>of</a:t>
            </a:r>
            <a:r>
              <a:rPr lang="de-AT" dirty="0" smtClean="0">
                <a:solidFill>
                  <a:srgbClr val="FF9900"/>
                </a:solidFill>
              </a:rPr>
              <a:t> </a:t>
            </a:r>
            <a:r>
              <a:rPr lang="de-AT" dirty="0" err="1" smtClean="0">
                <a:solidFill>
                  <a:srgbClr val="FF9900"/>
                </a:solidFill>
              </a:rPr>
              <a:t>project</a:t>
            </a:r>
            <a:endParaRPr lang="de-AT" dirty="0">
              <a:solidFill>
                <a:srgbClr val="FF9900"/>
              </a:solidFill>
            </a:endParaRPr>
          </a:p>
        </p:txBody>
      </p:sp>
      <p:sp>
        <p:nvSpPr>
          <p:cNvPr id="51" name="Textfeld 50"/>
          <p:cNvSpPr txBox="1"/>
          <p:nvPr/>
        </p:nvSpPr>
        <p:spPr>
          <a:xfrm>
            <a:off x="9318004" y="2817885"/>
            <a:ext cx="2581491" cy="369332"/>
          </a:xfrm>
          <a:prstGeom prst="rect">
            <a:avLst/>
          </a:prstGeom>
          <a:noFill/>
        </p:spPr>
        <p:txBody>
          <a:bodyPr wrap="square" rtlCol="0">
            <a:spAutoFit/>
          </a:bodyPr>
          <a:lstStyle/>
          <a:p>
            <a:r>
              <a:rPr lang="de-AT" dirty="0" smtClean="0"/>
              <a:t>Knowledge </a:t>
            </a:r>
            <a:r>
              <a:rPr lang="de-AT" dirty="0" err="1" smtClean="0"/>
              <a:t>exchange</a:t>
            </a:r>
            <a:endParaRPr lang="de-AT" dirty="0"/>
          </a:p>
        </p:txBody>
      </p:sp>
      <p:sp>
        <p:nvSpPr>
          <p:cNvPr id="52" name="Textfeld 51"/>
          <p:cNvSpPr txBox="1"/>
          <p:nvPr/>
        </p:nvSpPr>
        <p:spPr>
          <a:xfrm>
            <a:off x="9318004" y="3693770"/>
            <a:ext cx="2581491" cy="369332"/>
          </a:xfrm>
          <a:prstGeom prst="rect">
            <a:avLst/>
          </a:prstGeom>
          <a:noFill/>
        </p:spPr>
        <p:txBody>
          <a:bodyPr wrap="square" rtlCol="0">
            <a:spAutoFit/>
          </a:bodyPr>
          <a:lstStyle/>
          <a:p>
            <a:r>
              <a:rPr lang="de-AT" dirty="0" err="1" smtClean="0"/>
              <a:t>Capacity</a:t>
            </a:r>
            <a:r>
              <a:rPr lang="de-AT" dirty="0" smtClean="0"/>
              <a:t> </a:t>
            </a:r>
            <a:r>
              <a:rPr lang="de-AT" dirty="0" err="1" smtClean="0"/>
              <a:t>building</a:t>
            </a:r>
            <a:endParaRPr lang="de-AT" dirty="0"/>
          </a:p>
        </p:txBody>
      </p:sp>
      <p:sp>
        <p:nvSpPr>
          <p:cNvPr id="53" name="Textfeld 52"/>
          <p:cNvSpPr txBox="1"/>
          <p:nvPr/>
        </p:nvSpPr>
        <p:spPr>
          <a:xfrm>
            <a:off x="9318004" y="4537588"/>
            <a:ext cx="2581491" cy="369332"/>
          </a:xfrm>
          <a:prstGeom prst="rect">
            <a:avLst/>
          </a:prstGeom>
          <a:noFill/>
        </p:spPr>
        <p:txBody>
          <a:bodyPr wrap="square" rtlCol="0">
            <a:spAutoFit/>
          </a:bodyPr>
          <a:lstStyle/>
          <a:p>
            <a:r>
              <a:rPr lang="de-AT" dirty="0" smtClean="0"/>
              <a:t>Project </a:t>
            </a:r>
            <a:r>
              <a:rPr lang="de-AT" dirty="0" err="1" smtClean="0"/>
              <a:t>preparation</a:t>
            </a:r>
            <a:endParaRPr lang="de-AT" dirty="0"/>
          </a:p>
        </p:txBody>
      </p:sp>
      <p:sp>
        <p:nvSpPr>
          <p:cNvPr id="54" name="Textfeld 53"/>
          <p:cNvSpPr txBox="1"/>
          <p:nvPr/>
        </p:nvSpPr>
        <p:spPr>
          <a:xfrm>
            <a:off x="9318004" y="5421940"/>
            <a:ext cx="2581491" cy="369332"/>
          </a:xfrm>
          <a:prstGeom prst="rect">
            <a:avLst/>
          </a:prstGeom>
          <a:noFill/>
        </p:spPr>
        <p:txBody>
          <a:bodyPr wrap="square" rtlCol="0">
            <a:spAutoFit/>
          </a:bodyPr>
          <a:lstStyle/>
          <a:p>
            <a:r>
              <a:rPr lang="de-AT" dirty="0" smtClean="0"/>
              <a:t>Project </a:t>
            </a:r>
            <a:r>
              <a:rPr lang="de-AT" dirty="0" err="1" smtClean="0"/>
              <a:t>implementation</a:t>
            </a:r>
            <a:endParaRPr lang="de-AT" dirty="0"/>
          </a:p>
        </p:txBody>
      </p:sp>
    </p:spTree>
    <p:extLst>
      <p:ext uri="{BB962C8B-B14F-4D97-AF65-F5344CB8AC3E}">
        <p14:creationId xmlns:p14="http://schemas.microsoft.com/office/powerpoint/2010/main" val="16152176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a:t>EuroAccess</a:t>
            </a:r>
            <a:r>
              <a:rPr lang="de-AT" dirty="0"/>
              <a:t> </a:t>
            </a:r>
            <a:r>
              <a:rPr lang="de-AT" dirty="0" smtClean="0"/>
              <a:t>– </a:t>
            </a:r>
            <a:r>
              <a:rPr lang="de-AT" dirty="0" err="1" smtClean="0"/>
              <a:t>MacroRegions</a:t>
            </a:r>
            <a:r>
              <a:rPr lang="de-AT" dirty="0" smtClean="0"/>
              <a:t>: </a:t>
            </a:r>
            <a:r>
              <a:rPr lang="de-AT" dirty="0" err="1" smtClean="0"/>
              <a:t>What</a:t>
            </a:r>
            <a:r>
              <a:rPr lang="de-AT" dirty="0" smtClean="0"/>
              <a:t> </a:t>
            </a:r>
            <a:r>
              <a:rPr lang="de-AT" dirty="0" err="1" smtClean="0"/>
              <a:t>does</a:t>
            </a:r>
            <a:r>
              <a:rPr lang="de-AT" dirty="0" smtClean="0"/>
              <a:t> </a:t>
            </a:r>
            <a:r>
              <a:rPr lang="de-AT" dirty="0" err="1" smtClean="0"/>
              <a:t>it</a:t>
            </a:r>
            <a:r>
              <a:rPr lang="de-AT" dirty="0" smtClean="0"/>
              <a:t> </a:t>
            </a:r>
            <a:r>
              <a:rPr lang="de-AT" dirty="0" err="1" smtClean="0"/>
              <a:t>offer</a:t>
            </a:r>
            <a:r>
              <a:rPr lang="de-AT" dirty="0" smtClean="0"/>
              <a:t> </a:t>
            </a:r>
            <a:r>
              <a:rPr lang="de-AT" dirty="0" err="1" smtClean="0"/>
              <a:t>to</a:t>
            </a:r>
            <a:r>
              <a:rPr lang="de-AT" dirty="0" smtClean="0"/>
              <a:t> </a:t>
            </a:r>
            <a:r>
              <a:rPr lang="de-AT" dirty="0" err="1" smtClean="0"/>
              <a:t>you</a:t>
            </a:r>
            <a:r>
              <a:rPr lang="de-AT" dirty="0" smtClean="0"/>
              <a:t>?</a:t>
            </a:r>
            <a:endParaRPr lang="de-AT" dirty="0"/>
          </a:p>
        </p:txBody>
      </p:sp>
      <p:sp>
        <p:nvSpPr>
          <p:cNvPr id="3" name="Inhaltsplatzhalter 2"/>
          <p:cNvSpPr>
            <a:spLocks noGrp="1"/>
          </p:cNvSpPr>
          <p:nvPr>
            <p:ph idx="1"/>
          </p:nvPr>
        </p:nvSpPr>
        <p:spPr/>
        <p:txBody>
          <a:bodyPr/>
          <a:lstStyle/>
          <a:p>
            <a:pPr lvl="1"/>
            <a:r>
              <a:rPr lang="en-US" dirty="0"/>
              <a:t>Information on 4 Macro-Regions:</a:t>
            </a:r>
            <a:br>
              <a:rPr lang="en-US" dirty="0"/>
            </a:br>
            <a:r>
              <a:rPr lang="en-US" dirty="0"/>
              <a:t>what, who, where + most relevant funding </a:t>
            </a:r>
            <a:r>
              <a:rPr lang="en-US" dirty="0" err="1"/>
              <a:t>programmes</a:t>
            </a:r>
            <a:endParaRPr lang="en-US" dirty="0"/>
          </a:p>
          <a:p>
            <a:pPr lvl="1"/>
            <a:r>
              <a:rPr lang="en-US" dirty="0"/>
              <a:t>Calls for proposals in more than 350 EU funding </a:t>
            </a:r>
            <a:r>
              <a:rPr lang="en-US" dirty="0" err="1"/>
              <a:t>programmes</a:t>
            </a:r>
            <a:endParaRPr lang="en-US" dirty="0"/>
          </a:p>
          <a:p>
            <a:pPr lvl="1"/>
            <a:r>
              <a:rPr lang="en-US" dirty="0"/>
              <a:t>Programme information and link</a:t>
            </a:r>
          </a:p>
          <a:p>
            <a:pPr lvl="1"/>
            <a:r>
              <a:rPr lang="en-US" dirty="0"/>
              <a:t>Filters: applicant, origin, thematic focus, macro-region,</a:t>
            </a:r>
            <a:br>
              <a:rPr lang="en-US" dirty="0"/>
            </a:br>
            <a:r>
              <a:rPr lang="en-US" dirty="0"/>
              <a:t>type of funding, keyword search</a:t>
            </a:r>
          </a:p>
          <a:p>
            <a:pPr lvl="1"/>
            <a:r>
              <a:rPr lang="en-US" dirty="0" err="1"/>
              <a:t>Customised</a:t>
            </a:r>
            <a:r>
              <a:rPr lang="en-US" dirty="0"/>
              <a:t> newsletter with new calls,</a:t>
            </a:r>
            <a:br>
              <a:rPr lang="en-US" dirty="0"/>
            </a:br>
            <a:r>
              <a:rPr lang="en-US" dirty="0"/>
              <a:t>tailored to the interest profile of each user</a:t>
            </a:r>
          </a:p>
          <a:p>
            <a:pPr lvl="1"/>
            <a:r>
              <a:rPr lang="en-US" dirty="0"/>
              <a:t>Funding basket to save calls and interesting </a:t>
            </a:r>
            <a:r>
              <a:rPr lang="en-US" dirty="0" err="1"/>
              <a:t>programmes</a:t>
            </a:r>
            <a:r>
              <a:rPr lang="en-US" dirty="0"/>
              <a:t> </a:t>
            </a:r>
          </a:p>
          <a:p>
            <a:pPr marL="0" indent="0">
              <a:buNone/>
            </a:pPr>
            <a:endParaRPr lang="de-AT" dirty="0"/>
          </a:p>
        </p:txBody>
      </p:sp>
      <p:pic>
        <p:nvPicPr>
          <p:cNvPr id="4" name="Grafik 3"/>
          <p:cNvPicPr/>
          <p:nvPr/>
        </p:nvPicPr>
        <p:blipFill>
          <a:blip r:embed="rId2"/>
          <a:stretch/>
        </p:blipFill>
        <p:spPr>
          <a:xfrm>
            <a:off x="9738818" y="2748288"/>
            <a:ext cx="1579680" cy="1132200"/>
          </a:xfrm>
          <a:prstGeom prst="rect">
            <a:avLst/>
          </a:prstGeom>
          <a:ln>
            <a:noFill/>
          </a:ln>
        </p:spPr>
      </p:pic>
      <p:pic>
        <p:nvPicPr>
          <p:cNvPr id="5" name="Grafik 4"/>
          <p:cNvPicPr/>
          <p:nvPr/>
        </p:nvPicPr>
        <p:blipFill>
          <a:blip r:embed="rId3"/>
          <a:stretch/>
        </p:blipFill>
        <p:spPr>
          <a:xfrm>
            <a:off x="9911354" y="3926507"/>
            <a:ext cx="1618920" cy="929520"/>
          </a:xfrm>
          <a:prstGeom prst="rect">
            <a:avLst/>
          </a:prstGeom>
          <a:ln>
            <a:noFill/>
          </a:ln>
        </p:spPr>
      </p:pic>
      <p:pic>
        <p:nvPicPr>
          <p:cNvPr id="6" name="Grafik 5"/>
          <p:cNvPicPr/>
          <p:nvPr/>
        </p:nvPicPr>
        <p:blipFill>
          <a:blip r:embed="rId4"/>
          <a:stretch/>
        </p:blipFill>
        <p:spPr>
          <a:xfrm>
            <a:off x="9950594" y="4897975"/>
            <a:ext cx="1579680" cy="1182960"/>
          </a:xfrm>
          <a:prstGeom prst="rect">
            <a:avLst/>
          </a:prstGeom>
          <a:ln>
            <a:noFill/>
          </a:ln>
        </p:spPr>
      </p:pic>
      <p:pic>
        <p:nvPicPr>
          <p:cNvPr id="7" name="Grafik 6"/>
          <p:cNvPicPr/>
          <p:nvPr/>
        </p:nvPicPr>
        <p:blipFill>
          <a:blip r:embed="rId5"/>
          <a:stretch/>
        </p:blipFill>
        <p:spPr>
          <a:xfrm>
            <a:off x="9811898" y="2122780"/>
            <a:ext cx="1433520" cy="583560"/>
          </a:xfrm>
          <a:prstGeom prst="rect">
            <a:avLst/>
          </a:prstGeom>
          <a:ln>
            <a:noFill/>
          </a:ln>
        </p:spPr>
      </p:pic>
    </p:spTree>
    <p:extLst>
      <p:ext uri="{BB962C8B-B14F-4D97-AF65-F5344CB8AC3E}">
        <p14:creationId xmlns:p14="http://schemas.microsoft.com/office/powerpoint/2010/main" val="25310757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err="1" smtClean="0"/>
              <a:t>From</a:t>
            </a:r>
            <a:r>
              <a:rPr lang="de-AT" dirty="0" smtClean="0"/>
              <a:t> </a:t>
            </a:r>
            <a:r>
              <a:rPr lang="de-AT" dirty="0" err="1" smtClean="0"/>
              <a:t>the</a:t>
            </a:r>
            <a:r>
              <a:rPr lang="de-AT" dirty="0" smtClean="0"/>
              <a:t> </a:t>
            </a:r>
            <a:r>
              <a:rPr lang="de-AT" dirty="0" err="1" smtClean="0"/>
              <a:t>idea</a:t>
            </a:r>
            <a:r>
              <a:rPr lang="de-AT" dirty="0" smtClean="0"/>
              <a:t> </a:t>
            </a:r>
            <a:r>
              <a:rPr lang="de-AT" dirty="0" err="1" smtClean="0"/>
              <a:t>to</a:t>
            </a:r>
            <a:r>
              <a:rPr lang="de-AT" dirty="0" smtClean="0"/>
              <a:t> </a:t>
            </a:r>
            <a:r>
              <a:rPr lang="de-AT" dirty="0" err="1" smtClean="0"/>
              <a:t>the</a:t>
            </a:r>
            <a:r>
              <a:rPr lang="de-AT" dirty="0" smtClean="0"/>
              <a:t> </a:t>
            </a:r>
            <a:r>
              <a:rPr lang="de-AT" dirty="0" err="1" smtClean="0"/>
              <a:t>proposal</a:t>
            </a:r>
            <a:endParaRPr lang="de-AT" dirty="0"/>
          </a:p>
        </p:txBody>
      </p:sp>
    </p:spTree>
    <p:extLst>
      <p:ext uri="{BB962C8B-B14F-4D97-AF65-F5344CB8AC3E}">
        <p14:creationId xmlns:p14="http://schemas.microsoft.com/office/powerpoint/2010/main" val="26701575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endParaRPr lang="de-AT" dirty="0"/>
          </a:p>
        </p:txBody>
      </p:sp>
      <p:sp>
        <p:nvSpPr>
          <p:cNvPr id="4" name="Inhaltsplatzhalter 3"/>
          <p:cNvSpPr>
            <a:spLocks noGrp="1"/>
          </p:cNvSpPr>
          <p:nvPr>
            <p:ph idx="1"/>
          </p:nvPr>
        </p:nvSpPr>
        <p:spPr/>
        <p:txBody>
          <a:bodyPr>
            <a:normAutofit fontScale="92500" lnSpcReduction="20000"/>
          </a:bodyPr>
          <a:lstStyle/>
          <a:p>
            <a:r>
              <a:rPr lang="de-AT" dirty="0" err="1"/>
              <a:t>Idea</a:t>
            </a:r>
            <a:endParaRPr lang="de-AT" dirty="0"/>
          </a:p>
          <a:p>
            <a:r>
              <a:rPr lang="de-AT" dirty="0"/>
              <a:t>Programme </a:t>
            </a:r>
            <a:r>
              <a:rPr lang="de-AT" dirty="0" err="1"/>
              <a:t>search</a:t>
            </a:r>
            <a:endParaRPr lang="de-AT" dirty="0"/>
          </a:p>
          <a:p>
            <a:r>
              <a:rPr lang="de-AT" dirty="0"/>
              <a:t>Call </a:t>
            </a:r>
            <a:r>
              <a:rPr lang="de-AT" dirty="0" err="1"/>
              <a:t>search</a:t>
            </a:r>
            <a:endParaRPr lang="de-AT" dirty="0"/>
          </a:p>
          <a:p>
            <a:r>
              <a:rPr lang="de-AT" dirty="0"/>
              <a:t>Match </a:t>
            </a:r>
            <a:r>
              <a:rPr lang="de-AT" dirty="0" err="1"/>
              <a:t>idea</a:t>
            </a:r>
            <a:r>
              <a:rPr lang="de-AT" dirty="0"/>
              <a:t> and </a:t>
            </a:r>
            <a:r>
              <a:rPr lang="de-AT" dirty="0" err="1"/>
              <a:t>call</a:t>
            </a:r>
            <a:endParaRPr lang="de-AT" dirty="0"/>
          </a:p>
          <a:p>
            <a:r>
              <a:rPr lang="de-AT" dirty="0"/>
              <a:t>Partner </a:t>
            </a:r>
            <a:r>
              <a:rPr lang="de-AT" dirty="0" err="1"/>
              <a:t>search</a:t>
            </a:r>
            <a:endParaRPr lang="de-AT" dirty="0"/>
          </a:p>
          <a:p>
            <a:r>
              <a:rPr lang="de-AT" dirty="0"/>
              <a:t>Kick-Off </a:t>
            </a:r>
            <a:r>
              <a:rPr lang="de-AT" dirty="0" err="1"/>
              <a:t>meeting</a:t>
            </a:r>
            <a:endParaRPr lang="de-AT" dirty="0"/>
          </a:p>
          <a:p>
            <a:r>
              <a:rPr lang="de-AT" dirty="0"/>
              <a:t>Lobbying</a:t>
            </a:r>
          </a:p>
          <a:p>
            <a:r>
              <a:rPr lang="de-AT" dirty="0" err="1"/>
              <a:t>Proposal</a:t>
            </a:r>
            <a:r>
              <a:rPr lang="de-AT" dirty="0"/>
              <a:t> </a:t>
            </a:r>
            <a:r>
              <a:rPr lang="de-AT" dirty="0" err="1"/>
              <a:t>content</a:t>
            </a:r>
            <a:endParaRPr lang="de-AT" dirty="0"/>
          </a:p>
          <a:p>
            <a:r>
              <a:rPr lang="de-AT" dirty="0" err="1"/>
              <a:t>Proposal</a:t>
            </a:r>
            <a:r>
              <a:rPr lang="de-AT" dirty="0"/>
              <a:t> </a:t>
            </a:r>
            <a:r>
              <a:rPr lang="de-AT" dirty="0" err="1"/>
              <a:t>budget</a:t>
            </a:r>
            <a:endParaRPr lang="de-AT" dirty="0"/>
          </a:p>
          <a:p>
            <a:r>
              <a:rPr lang="de-AT" dirty="0"/>
              <a:t>Submission</a:t>
            </a:r>
          </a:p>
          <a:p>
            <a:endParaRPr lang="de-AT"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242" y="1743693"/>
            <a:ext cx="5118916" cy="4820199"/>
          </a:xfrm>
          <a:prstGeom prst="rect">
            <a:avLst/>
          </a:prstGeom>
        </p:spPr>
      </p:pic>
      <p:sp>
        <p:nvSpPr>
          <p:cNvPr id="6" name="Textfeld 4"/>
          <p:cNvSpPr txBox="1"/>
          <p:nvPr/>
        </p:nvSpPr>
        <p:spPr>
          <a:xfrm>
            <a:off x="7583408" y="6611779"/>
            <a:ext cx="2153832"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AT" sz="1000" dirty="0" smtClean="0"/>
              <a:t>© EuroVienna</a:t>
            </a:r>
            <a:endParaRPr lang="de-AT" sz="1000" dirty="0"/>
          </a:p>
        </p:txBody>
      </p:sp>
    </p:spTree>
    <p:extLst>
      <p:ext uri="{BB962C8B-B14F-4D97-AF65-F5344CB8AC3E}">
        <p14:creationId xmlns:p14="http://schemas.microsoft.com/office/powerpoint/2010/main" val="1370558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a:t>
            </a:r>
            <a:r>
              <a:rPr lang="de-AT" dirty="0" err="1"/>
              <a:t>Idea</a:t>
            </a:r>
            <a:endParaRPr lang="de-AT" dirty="0"/>
          </a:p>
        </p:txBody>
      </p:sp>
      <p:graphicFrame>
        <p:nvGraphicFramePr>
          <p:cNvPr id="4" name="Diagramm 3"/>
          <p:cNvGraphicFramePr/>
          <p:nvPr>
            <p:extLst>
              <p:ext uri="{D42A27DB-BD31-4B8C-83A1-F6EECF244321}">
                <p14:modId xmlns:p14="http://schemas.microsoft.com/office/powerpoint/2010/main" val="4185171750"/>
              </p:ext>
            </p:extLst>
          </p:nvPr>
        </p:nvGraphicFramePr>
        <p:xfrm>
          <a:off x="1143000" y="125024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203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a:t>
            </a:r>
            <a:r>
              <a:rPr lang="de-AT" dirty="0" smtClean="0"/>
              <a:t>Innovation</a:t>
            </a:r>
            <a:endParaRPr lang="de-AT" dirty="0"/>
          </a:p>
        </p:txBody>
      </p:sp>
      <p:sp>
        <p:nvSpPr>
          <p:cNvPr id="5" name="Rechteck 4"/>
          <p:cNvSpPr/>
          <p:nvPr/>
        </p:nvSpPr>
        <p:spPr>
          <a:xfrm>
            <a:off x="884989" y="2564748"/>
            <a:ext cx="3240000" cy="3240000"/>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rgbClr val="33CCCC"/>
              </a:solidFill>
            </a:endParaRPr>
          </a:p>
        </p:txBody>
      </p:sp>
      <p:sp>
        <p:nvSpPr>
          <p:cNvPr id="6" name="Textfeld 5"/>
          <p:cNvSpPr txBox="1"/>
          <p:nvPr/>
        </p:nvSpPr>
        <p:spPr>
          <a:xfrm>
            <a:off x="898268" y="4257348"/>
            <a:ext cx="3066962" cy="1569660"/>
          </a:xfrm>
          <a:prstGeom prst="rect">
            <a:avLst/>
          </a:prstGeom>
          <a:noFill/>
        </p:spPr>
        <p:txBody>
          <a:bodyPr wrap="square" rtlCol="0">
            <a:spAutoFit/>
          </a:bodyPr>
          <a:lstStyle/>
          <a:p>
            <a:pPr marL="285750" indent="-285750">
              <a:buFont typeface="Wingdings" panose="05000000000000000000" pitchFamily="2" charset="2"/>
              <a:buChar char="ü"/>
            </a:pPr>
            <a:r>
              <a:rPr lang="en-US" sz="1600" b="1" dirty="0" smtClean="0">
                <a:solidFill>
                  <a:srgbClr val="002060"/>
                </a:solidFill>
                <a:latin typeface="+mj-lt"/>
              </a:rPr>
              <a:t>Idea</a:t>
            </a:r>
            <a:endParaRPr lang="en-US" sz="1600" b="1" dirty="0">
              <a:solidFill>
                <a:srgbClr val="002060"/>
              </a:solidFill>
              <a:latin typeface="+mj-lt"/>
            </a:endParaRPr>
          </a:p>
          <a:p>
            <a:pPr marL="285750" indent="-285750">
              <a:buFont typeface="Wingdings" panose="05000000000000000000" pitchFamily="2" charset="2"/>
              <a:buChar char="ü"/>
            </a:pPr>
            <a:r>
              <a:rPr lang="en-US" sz="1600" b="1" dirty="0">
                <a:solidFill>
                  <a:srgbClr val="002060"/>
                </a:solidFill>
                <a:latin typeface="+mj-lt"/>
              </a:rPr>
              <a:t>Device</a:t>
            </a:r>
          </a:p>
          <a:p>
            <a:pPr marL="285750" indent="-285750">
              <a:buFont typeface="Wingdings" panose="05000000000000000000" pitchFamily="2" charset="2"/>
              <a:buChar char="ü"/>
            </a:pPr>
            <a:r>
              <a:rPr lang="en-US" sz="1600" b="1" dirty="0">
                <a:solidFill>
                  <a:srgbClr val="002060"/>
                </a:solidFill>
                <a:latin typeface="+mj-lt"/>
              </a:rPr>
              <a:t>Method</a:t>
            </a:r>
          </a:p>
          <a:p>
            <a:pPr marL="285750" indent="-285750">
              <a:buFont typeface="Wingdings" panose="05000000000000000000" pitchFamily="2" charset="2"/>
              <a:buChar char="ü"/>
            </a:pPr>
            <a:r>
              <a:rPr lang="en-US" sz="1600" b="1" dirty="0">
                <a:solidFill>
                  <a:srgbClr val="002060"/>
                </a:solidFill>
                <a:latin typeface="+mj-lt"/>
              </a:rPr>
              <a:t>Service</a:t>
            </a:r>
          </a:p>
          <a:p>
            <a:pPr marL="285750" indent="-285750">
              <a:buFont typeface="Wingdings" panose="05000000000000000000" pitchFamily="2" charset="2"/>
              <a:buChar char="ü"/>
            </a:pPr>
            <a:r>
              <a:rPr lang="en-US" sz="1600" b="1" dirty="0">
                <a:solidFill>
                  <a:srgbClr val="002060"/>
                </a:solidFill>
                <a:latin typeface="+mj-lt"/>
              </a:rPr>
              <a:t>Product</a:t>
            </a:r>
          </a:p>
          <a:p>
            <a:pPr marL="285750" indent="-285750">
              <a:buFont typeface="Wingdings" panose="05000000000000000000" pitchFamily="2" charset="2"/>
              <a:buChar char="ü"/>
            </a:pPr>
            <a:r>
              <a:rPr lang="en-US" sz="1600" b="1" dirty="0">
                <a:solidFill>
                  <a:srgbClr val="002060"/>
                </a:solidFill>
                <a:latin typeface="+mj-lt"/>
              </a:rPr>
              <a:t>…</a:t>
            </a:r>
          </a:p>
        </p:txBody>
      </p:sp>
      <p:sp>
        <p:nvSpPr>
          <p:cNvPr id="7" name="Rechteck 6"/>
          <p:cNvSpPr/>
          <p:nvPr/>
        </p:nvSpPr>
        <p:spPr>
          <a:xfrm>
            <a:off x="4491508" y="2564748"/>
            <a:ext cx="3240000" cy="324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p:cNvSpPr txBox="1"/>
          <p:nvPr/>
        </p:nvSpPr>
        <p:spPr>
          <a:xfrm>
            <a:off x="4540719" y="3062137"/>
            <a:ext cx="1416281" cy="584775"/>
          </a:xfrm>
          <a:prstGeom prst="rect">
            <a:avLst/>
          </a:prstGeom>
          <a:noFill/>
        </p:spPr>
        <p:txBody>
          <a:bodyPr wrap="square" rtlCol="0">
            <a:spAutoFit/>
          </a:bodyPr>
          <a:lstStyle/>
          <a:p>
            <a:r>
              <a:rPr lang="en-US" sz="1600" b="1" dirty="0">
                <a:solidFill>
                  <a:schemeClr val="accent6"/>
                </a:solidFill>
                <a:latin typeface="+mj-lt"/>
              </a:rPr>
              <a:t>New methods &gt; new problem</a:t>
            </a:r>
          </a:p>
        </p:txBody>
      </p:sp>
      <p:sp>
        <p:nvSpPr>
          <p:cNvPr id="9" name="Rechteck 8"/>
          <p:cNvSpPr/>
          <p:nvPr/>
        </p:nvSpPr>
        <p:spPr>
          <a:xfrm>
            <a:off x="8113800" y="2564748"/>
            <a:ext cx="3240000" cy="32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8129041" y="5172335"/>
            <a:ext cx="3209518" cy="830997"/>
          </a:xfrm>
          <a:prstGeom prst="rect">
            <a:avLst/>
          </a:prstGeom>
          <a:noFill/>
        </p:spPr>
        <p:txBody>
          <a:bodyPr wrap="square" rtlCol="0">
            <a:spAutoFit/>
          </a:bodyPr>
          <a:lstStyle/>
          <a:p>
            <a:pPr marL="285750" indent="-285750">
              <a:buFont typeface="Wingdings" panose="05000000000000000000" pitchFamily="2" charset="2"/>
              <a:buChar char="ü"/>
            </a:pPr>
            <a:r>
              <a:rPr lang="en-US" sz="1600" b="1" dirty="0">
                <a:solidFill>
                  <a:schemeClr val="tx2">
                    <a:lumMod val="75000"/>
                  </a:schemeClr>
                </a:solidFill>
                <a:latin typeface="+mj-lt"/>
              </a:rPr>
              <a:t>Commercially </a:t>
            </a:r>
            <a:r>
              <a:rPr lang="en-US" sz="1600" b="1" dirty="0" smtClean="0">
                <a:solidFill>
                  <a:schemeClr val="tx2">
                    <a:lumMod val="75000"/>
                  </a:schemeClr>
                </a:solidFill>
                <a:latin typeface="+mj-lt"/>
              </a:rPr>
              <a:t>successful</a:t>
            </a:r>
          </a:p>
          <a:p>
            <a:pPr marL="285750" indent="-285750">
              <a:buFont typeface="Wingdings" panose="05000000000000000000" pitchFamily="2" charset="2"/>
              <a:buChar char="ü"/>
            </a:pPr>
            <a:r>
              <a:rPr lang="en-US" sz="1600" b="1" dirty="0" smtClean="0">
                <a:solidFill>
                  <a:schemeClr val="tx2">
                    <a:lumMod val="75000"/>
                  </a:schemeClr>
                </a:solidFill>
                <a:latin typeface="+mj-lt"/>
              </a:rPr>
              <a:t>Successful policy</a:t>
            </a:r>
            <a:endParaRPr lang="en-US" sz="1600" b="1" dirty="0">
              <a:solidFill>
                <a:schemeClr val="tx2">
                  <a:lumMod val="75000"/>
                </a:schemeClr>
              </a:solidFill>
              <a:latin typeface="+mj-lt"/>
            </a:endParaRPr>
          </a:p>
          <a:p>
            <a:pPr marL="285750" indent="-285750">
              <a:buFont typeface="Wingdings" panose="05000000000000000000" pitchFamily="2" charset="2"/>
              <a:buChar char="ü"/>
            </a:pPr>
            <a:endParaRPr lang="en-US" sz="1600" dirty="0">
              <a:solidFill>
                <a:schemeClr val="bg1">
                  <a:lumMod val="50000"/>
                </a:schemeClr>
              </a:solidFill>
              <a:latin typeface="+mj-lt"/>
            </a:endParaRPr>
          </a:p>
        </p:txBody>
      </p:sp>
      <p:sp>
        <p:nvSpPr>
          <p:cNvPr id="3" name="Minus 2"/>
          <p:cNvSpPr/>
          <p:nvPr/>
        </p:nvSpPr>
        <p:spPr>
          <a:xfrm>
            <a:off x="3844147" y="4022760"/>
            <a:ext cx="4534722" cy="32397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Minus 10"/>
          <p:cNvSpPr/>
          <p:nvPr/>
        </p:nvSpPr>
        <p:spPr>
          <a:xfrm rot="5400000">
            <a:off x="3844147" y="4022760"/>
            <a:ext cx="4534722" cy="32397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869216" y="2348350"/>
            <a:ext cx="3066962" cy="400110"/>
          </a:xfrm>
          <a:prstGeom prst="rect">
            <a:avLst/>
          </a:prstGeom>
          <a:noFill/>
        </p:spPr>
        <p:txBody>
          <a:bodyPr wrap="square" rtlCol="0">
            <a:spAutoFit/>
          </a:bodyPr>
          <a:lstStyle/>
          <a:p>
            <a:r>
              <a:rPr lang="en-US" sz="2000" b="1" dirty="0" smtClean="0">
                <a:solidFill>
                  <a:srgbClr val="002060"/>
                </a:solidFill>
                <a:latin typeface="+mj-lt"/>
              </a:rPr>
              <a:t>Develop something new</a:t>
            </a:r>
            <a:endParaRPr lang="en-US" sz="2000" b="1" dirty="0">
              <a:solidFill>
                <a:srgbClr val="002060"/>
              </a:solidFill>
              <a:latin typeface="+mj-lt"/>
            </a:endParaRPr>
          </a:p>
        </p:txBody>
      </p:sp>
      <p:sp>
        <p:nvSpPr>
          <p:cNvPr id="13" name="Textfeld 12"/>
          <p:cNvSpPr txBox="1"/>
          <p:nvPr/>
        </p:nvSpPr>
        <p:spPr>
          <a:xfrm>
            <a:off x="4507281" y="2348350"/>
            <a:ext cx="3066962" cy="400110"/>
          </a:xfrm>
          <a:prstGeom prst="rect">
            <a:avLst/>
          </a:prstGeom>
          <a:noFill/>
        </p:spPr>
        <p:txBody>
          <a:bodyPr wrap="square" rtlCol="0">
            <a:spAutoFit/>
          </a:bodyPr>
          <a:lstStyle/>
          <a:p>
            <a:r>
              <a:rPr lang="en-US" sz="2000" b="1" dirty="0" smtClean="0">
                <a:solidFill>
                  <a:srgbClr val="002060"/>
                </a:solidFill>
                <a:latin typeface="+mj-lt"/>
              </a:rPr>
              <a:t>Solve a problem</a:t>
            </a:r>
            <a:endParaRPr lang="en-US" sz="2000" b="1" dirty="0">
              <a:solidFill>
                <a:srgbClr val="002060"/>
              </a:solidFill>
              <a:latin typeface="+mj-lt"/>
            </a:endParaRPr>
          </a:p>
        </p:txBody>
      </p:sp>
      <p:sp>
        <p:nvSpPr>
          <p:cNvPr id="14" name="Textfeld 13"/>
          <p:cNvSpPr txBox="1"/>
          <p:nvPr/>
        </p:nvSpPr>
        <p:spPr>
          <a:xfrm>
            <a:off x="6192184" y="3062137"/>
            <a:ext cx="1536645" cy="584775"/>
          </a:xfrm>
          <a:prstGeom prst="rect">
            <a:avLst/>
          </a:prstGeom>
          <a:noFill/>
        </p:spPr>
        <p:txBody>
          <a:bodyPr wrap="square" rtlCol="0">
            <a:spAutoFit/>
          </a:bodyPr>
          <a:lstStyle/>
          <a:p>
            <a:r>
              <a:rPr lang="en-US" sz="1600" b="1" dirty="0">
                <a:solidFill>
                  <a:schemeClr val="accent6"/>
                </a:solidFill>
                <a:latin typeface="+mj-lt"/>
              </a:rPr>
              <a:t>New methods &gt; known problem</a:t>
            </a:r>
          </a:p>
        </p:txBody>
      </p:sp>
      <p:sp>
        <p:nvSpPr>
          <p:cNvPr id="15" name="Textfeld 14"/>
          <p:cNvSpPr txBox="1"/>
          <p:nvPr/>
        </p:nvSpPr>
        <p:spPr>
          <a:xfrm>
            <a:off x="4531766" y="4712285"/>
            <a:ext cx="1536645" cy="584775"/>
          </a:xfrm>
          <a:prstGeom prst="rect">
            <a:avLst/>
          </a:prstGeom>
          <a:noFill/>
        </p:spPr>
        <p:txBody>
          <a:bodyPr wrap="square" rtlCol="0">
            <a:spAutoFit/>
          </a:bodyPr>
          <a:lstStyle/>
          <a:p>
            <a:r>
              <a:rPr lang="en-US" sz="1600" b="1" smtClean="0">
                <a:solidFill>
                  <a:schemeClr val="accent6"/>
                </a:solidFill>
                <a:latin typeface="+mj-lt"/>
              </a:rPr>
              <a:t>Known methods &gt; new problem</a:t>
            </a:r>
            <a:endParaRPr lang="en-US" sz="1600" b="1" dirty="0">
              <a:solidFill>
                <a:schemeClr val="accent6"/>
              </a:solidFill>
              <a:latin typeface="+mj-lt"/>
            </a:endParaRPr>
          </a:p>
        </p:txBody>
      </p:sp>
      <p:sp>
        <p:nvSpPr>
          <p:cNvPr id="16" name="Textfeld 15"/>
          <p:cNvSpPr txBox="1"/>
          <p:nvPr/>
        </p:nvSpPr>
        <p:spPr>
          <a:xfrm>
            <a:off x="6162703" y="4712284"/>
            <a:ext cx="1749518" cy="584775"/>
          </a:xfrm>
          <a:prstGeom prst="rect">
            <a:avLst/>
          </a:prstGeom>
          <a:noFill/>
        </p:spPr>
        <p:txBody>
          <a:bodyPr wrap="square" rtlCol="0">
            <a:spAutoFit/>
          </a:bodyPr>
          <a:lstStyle/>
          <a:p>
            <a:r>
              <a:rPr lang="en-US" sz="1600" b="1" dirty="0">
                <a:solidFill>
                  <a:schemeClr val="accent6"/>
                </a:solidFill>
                <a:latin typeface="+mj-lt"/>
              </a:rPr>
              <a:t>Known methods &gt; known problem</a:t>
            </a:r>
          </a:p>
        </p:txBody>
      </p:sp>
      <p:sp>
        <p:nvSpPr>
          <p:cNvPr id="17" name="Minus 16"/>
          <p:cNvSpPr/>
          <p:nvPr/>
        </p:nvSpPr>
        <p:spPr>
          <a:xfrm rot="18945591">
            <a:off x="5322894" y="4862228"/>
            <a:ext cx="3265261" cy="32397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Textfeld 17"/>
          <p:cNvSpPr txBox="1"/>
          <p:nvPr/>
        </p:nvSpPr>
        <p:spPr>
          <a:xfrm>
            <a:off x="8145346" y="2333796"/>
            <a:ext cx="3066962" cy="400110"/>
          </a:xfrm>
          <a:prstGeom prst="rect">
            <a:avLst/>
          </a:prstGeom>
          <a:noFill/>
        </p:spPr>
        <p:txBody>
          <a:bodyPr wrap="square" rtlCol="0">
            <a:spAutoFit/>
          </a:bodyPr>
          <a:lstStyle/>
          <a:p>
            <a:r>
              <a:rPr lang="en-US" sz="2000" b="1" dirty="0">
                <a:solidFill>
                  <a:srgbClr val="002060"/>
                </a:solidFill>
                <a:latin typeface="+mj-lt"/>
              </a:rPr>
              <a:t>First successful </a:t>
            </a:r>
            <a:r>
              <a:rPr lang="en-US" sz="2000" b="1" dirty="0" err="1">
                <a:solidFill>
                  <a:srgbClr val="002060"/>
                </a:solidFill>
                <a:latin typeface="+mj-lt"/>
              </a:rPr>
              <a:t>realisation</a:t>
            </a:r>
            <a:endParaRPr lang="en-US" sz="2000" b="1" dirty="0">
              <a:solidFill>
                <a:srgbClr val="002060"/>
              </a:solidFill>
              <a:latin typeface="+mj-lt"/>
            </a:endParaRPr>
          </a:p>
        </p:txBody>
      </p:sp>
    </p:spTree>
    <p:extLst>
      <p:ext uri="{BB962C8B-B14F-4D97-AF65-F5344CB8AC3E}">
        <p14:creationId xmlns:p14="http://schemas.microsoft.com/office/powerpoint/2010/main" val="2384747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441700" y="4457700"/>
            <a:ext cx="9613900" cy="2501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a:t>
            </a:r>
            <a:r>
              <a:rPr lang="de-AT" dirty="0" err="1"/>
              <a:t>One</a:t>
            </a:r>
            <a:r>
              <a:rPr lang="de-AT" dirty="0"/>
              <a:t> </a:t>
            </a:r>
            <a:r>
              <a:rPr lang="de-AT" dirty="0" err="1"/>
              <a:t>page</a:t>
            </a:r>
            <a:r>
              <a:rPr lang="de-AT" dirty="0"/>
              <a:t> </a:t>
            </a:r>
            <a:r>
              <a:rPr lang="de-AT" dirty="0" err="1"/>
              <a:t>summary</a:t>
            </a:r>
            <a:endParaRPr lang="de-AT" dirty="0"/>
          </a:p>
        </p:txBody>
      </p:sp>
      <p:sp>
        <p:nvSpPr>
          <p:cNvPr id="5" name="Inhaltsplatzhalter 4"/>
          <p:cNvSpPr>
            <a:spLocks noGrp="1"/>
          </p:cNvSpPr>
          <p:nvPr>
            <p:ph idx="1"/>
          </p:nvPr>
        </p:nvSpPr>
        <p:spPr/>
        <p:txBody>
          <a:bodyPr>
            <a:normAutofit fontScale="92500" lnSpcReduction="20000"/>
          </a:bodyPr>
          <a:lstStyle/>
          <a:p>
            <a:r>
              <a:rPr lang="en-US" dirty="0"/>
              <a:t>"Finalize" idea - One page summary</a:t>
            </a:r>
          </a:p>
          <a:p>
            <a:pPr lvl="1"/>
            <a:r>
              <a:rPr lang="en-US" dirty="0"/>
              <a:t>Create summary</a:t>
            </a:r>
          </a:p>
          <a:p>
            <a:pPr lvl="1"/>
            <a:r>
              <a:rPr lang="en-US" dirty="0"/>
              <a:t>Include story (Background, Status Quo)</a:t>
            </a:r>
          </a:p>
          <a:p>
            <a:pPr lvl="1"/>
            <a:r>
              <a:rPr lang="en-US" dirty="0"/>
              <a:t>Overall objective &gt; Easy to understand</a:t>
            </a:r>
          </a:p>
          <a:p>
            <a:pPr lvl="1"/>
            <a:r>
              <a:rPr lang="en-US" dirty="0"/>
              <a:t>Visibility of added value for potential partners</a:t>
            </a:r>
          </a:p>
          <a:p>
            <a:pPr lvl="1"/>
            <a:r>
              <a:rPr lang="en-US" dirty="0"/>
              <a:t>Added value of international cooperation</a:t>
            </a:r>
          </a:p>
          <a:p>
            <a:pPr lvl="1"/>
            <a:r>
              <a:rPr lang="en-US" dirty="0"/>
              <a:t>= Business Card of your idea for partner search</a:t>
            </a:r>
          </a:p>
          <a:p>
            <a:pPr lvl="1"/>
            <a:r>
              <a:rPr lang="en-US" dirty="0"/>
              <a:t>Try to define your target group(s)</a:t>
            </a:r>
          </a:p>
          <a:p>
            <a:pPr lvl="1"/>
            <a:r>
              <a:rPr lang="en-US" dirty="0"/>
              <a:t>Try to define the thematic focus of your idea</a:t>
            </a:r>
          </a:p>
          <a:p>
            <a:pPr lvl="1"/>
            <a:r>
              <a:rPr lang="en-US" dirty="0"/>
              <a:t>Budget indication</a:t>
            </a:r>
          </a:p>
          <a:p>
            <a:pPr lvl="1"/>
            <a:r>
              <a:rPr lang="en-US" dirty="0"/>
              <a:t>Partner description</a:t>
            </a:r>
          </a:p>
          <a:p>
            <a:endParaRPr lang="en-US" dirty="0"/>
          </a:p>
          <a:p>
            <a:r>
              <a:rPr lang="en-US" dirty="0"/>
              <a:t>Be open to adapt your idea at later stages!</a:t>
            </a:r>
          </a:p>
          <a:p>
            <a:endParaRPr lang="de-AT" dirty="0"/>
          </a:p>
        </p:txBody>
      </p:sp>
    </p:spTree>
    <p:extLst>
      <p:ext uri="{BB962C8B-B14F-4D97-AF65-F5344CB8AC3E}">
        <p14:creationId xmlns:p14="http://schemas.microsoft.com/office/powerpoint/2010/main" val="882130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441700" y="4457700"/>
            <a:ext cx="9613900" cy="2501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Programme / Call </a:t>
            </a:r>
            <a:r>
              <a:rPr lang="de-AT" dirty="0" err="1"/>
              <a:t>identification</a:t>
            </a:r>
            <a:endParaRPr lang="de-AT" dirty="0"/>
          </a:p>
        </p:txBody>
      </p:sp>
      <p:sp>
        <p:nvSpPr>
          <p:cNvPr id="5" name="Inhaltsplatzhalter 4"/>
          <p:cNvSpPr>
            <a:spLocks noGrp="1"/>
          </p:cNvSpPr>
          <p:nvPr>
            <p:ph idx="1"/>
          </p:nvPr>
        </p:nvSpPr>
        <p:spPr/>
        <p:txBody>
          <a:bodyPr>
            <a:normAutofit fontScale="77500" lnSpcReduction="20000"/>
          </a:bodyPr>
          <a:lstStyle/>
          <a:p>
            <a:r>
              <a:rPr lang="en-GB" dirty="0"/>
              <a:t>Have a look at the current and upcoming calls</a:t>
            </a:r>
          </a:p>
          <a:p>
            <a:r>
              <a:rPr lang="en-GB" dirty="0"/>
              <a:t>Use search tools to identify calls from other programmes</a:t>
            </a:r>
          </a:p>
          <a:p>
            <a:r>
              <a:rPr lang="en-GB" dirty="0"/>
              <a:t>Identify </a:t>
            </a:r>
          </a:p>
          <a:p>
            <a:pPr marL="787400" lvl="1" indent="-342900"/>
            <a:r>
              <a:rPr lang="en-GB" dirty="0"/>
              <a:t>Specific objectives / challenge(s)</a:t>
            </a:r>
          </a:p>
          <a:p>
            <a:pPr marL="787400" lvl="1" indent="-342900"/>
            <a:r>
              <a:rPr lang="en-GB" dirty="0"/>
              <a:t>Expected results / impact</a:t>
            </a:r>
          </a:p>
          <a:p>
            <a:pPr marL="787400" lvl="1" indent="-342900"/>
            <a:r>
              <a:rPr lang="en-GB" dirty="0"/>
              <a:t>Scope</a:t>
            </a:r>
          </a:p>
          <a:p>
            <a:pPr marL="787400" lvl="1" indent="-342900"/>
            <a:r>
              <a:rPr lang="en-GB" dirty="0"/>
              <a:t>Evaluation criteria</a:t>
            </a:r>
          </a:p>
          <a:p>
            <a:r>
              <a:rPr lang="en-GB" dirty="0"/>
              <a:t>Keep in mind to look for</a:t>
            </a:r>
          </a:p>
          <a:p>
            <a:pPr marL="787400" lvl="1" indent="-342900"/>
            <a:r>
              <a:rPr lang="en-GB" dirty="0"/>
              <a:t>Deadlines</a:t>
            </a:r>
          </a:p>
          <a:p>
            <a:pPr marL="787400" lvl="1" indent="-342900"/>
            <a:r>
              <a:rPr lang="en-GB" dirty="0"/>
              <a:t>Call specific eligibility criteria</a:t>
            </a:r>
          </a:p>
          <a:p>
            <a:pPr marL="787400" lvl="1" indent="-342900"/>
            <a:r>
              <a:rPr lang="en-GB" dirty="0"/>
              <a:t>Budget available</a:t>
            </a:r>
          </a:p>
          <a:p>
            <a:pPr marL="787400" lvl="1" indent="-342900"/>
            <a:r>
              <a:rPr lang="en-GB" dirty="0"/>
              <a:t>Cross-cutting Priorities</a:t>
            </a:r>
          </a:p>
          <a:p>
            <a:r>
              <a:rPr lang="en-GB" dirty="0"/>
              <a:t>Download application documents</a:t>
            </a:r>
          </a:p>
          <a:p>
            <a:pPr marL="787400" lvl="1" indent="-342900"/>
            <a:r>
              <a:rPr lang="en-GB" dirty="0" smtClean="0"/>
              <a:t>Read and understand everything</a:t>
            </a:r>
            <a:endParaRPr lang="en-GB" dirty="0"/>
          </a:p>
        </p:txBody>
      </p:sp>
      <p:sp>
        <p:nvSpPr>
          <p:cNvPr id="7" name="Explosion 2 6"/>
          <p:cNvSpPr/>
          <p:nvPr/>
        </p:nvSpPr>
        <p:spPr>
          <a:xfrm>
            <a:off x="6931939" y="2862524"/>
            <a:ext cx="4246322" cy="310645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AT" dirty="0" err="1" smtClean="0"/>
              <a:t>Be</a:t>
            </a:r>
            <a:r>
              <a:rPr lang="de-AT" dirty="0" smtClean="0"/>
              <a:t> </a:t>
            </a:r>
            <a:r>
              <a:rPr lang="de-AT" dirty="0" err="1" smtClean="0"/>
              <a:t>prepared</a:t>
            </a:r>
            <a:r>
              <a:rPr lang="de-AT" dirty="0" smtClean="0"/>
              <a:t> </a:t>
            </a:r>
            <a:r>
              <a:rPr lang="de-AT" dirty="0" err="1" smtClean="0"/>
              <a:t>to</a:t>
            </a:r>
            <a:r>
              <a:rPr lang="de-AT" dirty="0" smtClean="0"/>
              <a:t> find </a:t>
            </a:r>
            <a:r>
              <a:rPr lang="de-AT" dirty="0" err="1" smtClean="0"/>
              <a:t>information</a:t>
            </a:r>
            <a:r>
              <a:rPr lang="de-AT" dirty="0" smtClean="0"/>
              <a:t> </a:t>
            </a:r>
            <a:r>
              <a:rPr lang="de-AT" dirty="0" err="1" smtClean="0"/>
              <a:t>that</a:t>
            </a:r>
            <a:r>
              <a:rPr lang="de-AT" dirty="0" smtClean="0"/>
              <a:t> a </a:t>
            </a:r>
            <a:r>
              <a:rPr lang="de-AT" dirty="0" err="1" smtClean="0"/>
              <a:t>call</a:t>
            </a:r>
            <a:r>
              <a:rPr lang="de-AT" dirty="0" smtClean="0"/>
              <a:t> </a:t>
            </a:r>
            <a:r>
              <a:rPr lang="de-AT" dirty="0" err="1" smtClean="0"/>
              <a:t>may</a:t>
            </a:r>
            <a:r>
              <a:rPr lang="de-AT" dirty="0" smtClean="0"/>
              <a:t> not </a:t>
            </a:r>
            <a:r>
              <a:rPr lang="de-AT" dirty="0" err="1" smtClean="0"/>
              <a:t>be</a:t>
            </a:r>
            <a:r>
              <a:rPr lang="de-AT" dirty="0" smtClean="0"/>
              <a:t> </a:t>
            </a:r>
            <a:r>
              <a:rPr lang="de-AT" dirty="0" err="1" smtClean="0"/>
              <a:t>suitable</a:t>
            </a:r>
            <a:r>
              <a:rPr lang="de-AT" dirty="0" smtClean="0"/>
              <a:t> </a:t>
            </a:r>
            <a:r>
              <a:rPr lang="de-AT" dirty="0" err="1" smtClean="0"/>
              <a:t>with</a:t>
            </a:r>
            <a:r>
              <a:rPr lang="de-AT" dirty="0" smtClean="0"/>
              <a:t> </a:t>
            </a:r>
            <a:r>
              <a:rPr lang="de-AT" dirty="0" err="1" smtClean="0"/>
              <a:t>your</a:t>
            </a:r>
            <a:r>
              <a:rPr lang="de-AT" dirty="0" smtClean="0"/>
              <a:t> </a:t>
            </a:r>
            <a:r>
              <a:rPr lang="de-AT" dirty="0" err="1" smtClean="0"/>
              <a:t>idea</a:t>
            </a:r>
            <a:r>
              <a:rPr lang="de-AT" dirty="0" smtClean="0"/>
              <a:t>!</a:t>
            </a:r>
            <a:endParaRPr lang="de-AT" dirty="0"/>
          </a:p>
        </p:txBody>
      </p:sp>
    </p:spTree>
    <p:extLst>
      <p:ext uri="{BB962C8B-B14F-4D97-AF65-F5344CB8AC3E}">
        <p14:creationId xmlns:p14="http://schemas.microsoft.com/office/powerpoint/2010/main" val="1421331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441700" y="4457700"/>
            <a:ext cx="9613900" cy="2501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Programme / Call </a:t>
            </a:r>
            <a:r>
              <a:rPr lang="de-AT" dirty="0" err="1"/>
              <a:t>identification</a:t>
            </a:r>
            <a:endParaRPr lang="de-AT" dirty="0"/>
          </a:p>
        </p:txBody>
      </p:sp>
      <p:sp>
        <p:nvSpPr>
          <p:cNvPr id="5" name="Inhaltsplatzhalter 4"/>
          <p:cNvSpPr>
            <a:spLocks noGrp="1"/>
          </p:cNvSpPr>
          <p:nvPr>
            <p:ph idx="1"/>
          </p:nvPr>
        </p:nvSpPr>
        <p:spPr/>
        <p:txBody>
          <a:bodyPr>
            <a:normAutofit lnSpcReduction="10000"/>
          </a:bodyPr>
          <a:lstStyle/>
          <a:p>
            <a:r>
              <a:rPr lang="en-US" dirty="0"/>
              <a:t>After understanding the specific requirements of the call!</a:t>
            </a:r>
          </a:p>
          <a:p>
            <a:r>
              <a:rPr lang="en-US" dirty="0"/>
              <a:t>Stop! Or Go!</a:t>
            </a:r>
          </a:p>
          <a:p>
            <a:pPr lvl="1"/>
            <a:r>
              <a:rPr lang="en-US" dirty="0"/>
              <a:t>Is it possible to match and change your idea?</a:t>
            </a:r>
          </a:p>
          <a:p>
            <a:pPr lvl="1"/>
            <a:r>
              <a:rPr lang="en-US" dirty="0"/>
              <a:t>Contact </a:t>
            </a:r>
            <a:r>
              <a:rPr lang="en-US" dirty="0" err="1"/>
              <a:t>programme</a:t>
            </a:r>
            <a:r>
              <a:rPr lang="en-US" dirty="0"/>
              <a:t> NCP!</a:t>
            </a:r>
          </a:p>
          <a:p>
            <a:pPr lvl="1"/>
            <a:r>
              <a:rPr lang="en-US" dirty="0"/>
              <a:t>Re-Think</a:t>
            </a:r>
          </a:p>
          <a:p>
            <a:r>
              <a:rPr lang="en-US" dirty="0"/>
              <a:t>Expand and upgrade your idea</a:t>
            </a:r>
          </a:p>
          <a:p>
            <a:pPr lvl="1"/>
            <a:r>
              <a:rPr lang="en-US" dirty="0"/>
              <a:t>Strategies!</a:t>
            </a:r>
          </a:p>
          <a:p>
            <a:r>
              <a:rPr lang="en-US" dirty="0"/>
              <a:t>Try to identify weak spots (SWOT)</a:t>
            </a:r>
          </a:p>
          <a:p>
            <a:endParaRPr lang="en-US" dirty="0"/>
          </a:p>
          <a:p>
            <a:r>
              <a:rPr lang="en-US" dirty="0"/>
              <a:t>Read the application documents - again and again!</a:t>
            </a:r>
          </a:p>
        </p:txBody>
      </p:sp>
    </p:spTree>
    <p:extLst>
      <p:ext uri="{BB962C8B-B14F-4D97-AF65-F5344CB8AC3E}">
        <p14:creationId xmlns:p14="http://schemas.microsoft.com/office/powerpoint/2010/main" val="2654334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441700" y="4457700"/>
            <a:ext cx="9613900" cy="2501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Next </a:t>
            </a:r>
            <a:r>
              <a:rPr lang="de-AT" dirty="0" err="1"/>
              <a:t>steps</a:t>
            </a:r>
            <a:endParaRPr lang="de-AT" dirty="0"/>
          </a:p>
        </p:txBody>
      </p:sp>
      <p:sp>
        <p:nvSpPr>
          <p:cNvPr id="5" name="Inhaltsplatzhalter 4"/>
          <p:cNvSpPr>
            <a:spLocks noGrp="1"/>
          </p:cNvSpPr>
          <p:nvPr>
            <p:ph idx="1"/>
          </p:nvPr>
        </p:nvSpPr>
        <p:spPr/>
        <p:txBody>
          <a:bodyPr>
            <a:normAutofit/>
          </a:bodyPr>
          <a:lstStyle/>
          <a:p>
            <a:r>
              <a:rPr lang="de-AT" dirty="0"/>
              <a:t>Meeting </a:t>
            </a:r>
            <a:r>
              <a:rPr lang="de-AT" dirty="0" err="1"/>
              <a:t>with</a:t>
            </a:r>
            <a:r>
              <a:rPr lang="de-AT" dirty="0"/>
              <a:t> all </a:t>
            </a:r>
            <a:r>
              <a:rPr lang="de-AT" dirty="0" err="1"/>
              <a:t>partners</a:t>
            </a:r>
            <a:endParaRPr lang="de-AT" dirty="0"/>
          </a:p>
          <a:p>
            <a:pPr lvl="1"/>
            <a:r>
              <a:rPr lang="de-AT" dirty="0"/>
              <a:t>Clarify </a:t>
            </a:r>
            <a:r>
              <a:rPr lang="de-AT" dirty="0" err="1"/>
              <a:t>main</a:t>
            </a:r>
            <a:r>
              <a:rPr lang="de-AT" dirty="0"/>
              <a:t> and </a:t>
            </a:r>
            <a:r>
              <a:rPr lang="de-AT" dirty="0" err="1"/>
              <a:t>specific</a:t>
            </a:r>
            <a:r>
              <a:rPr lang="de-AT" dirty="0"/>
              <a:t> </a:t>
            </a:r>
            <a:r>
              <a:rPr lang="de-AT" dirty="0" err="1"/>
              <a:t>objectives</a:t>
            </a:r>
            <a:r>
              <a:rPr lang="de-AT" dirty="0"/>
              <a:t> </a:t>
            </a:r>
            <a:r>
              <a:rPr lang="de-AT" dirty="0" err="1"/>
              <a:t>of</a:t>
            </a:r>
            <a:r>
              <a:rPr lang="de-AT" dirty="0"/>
              <a:t> </a:t>
            </a:r>
            <a:r>
              <a:rPr lang="de-AT" dirty="0" err="1"/>
              <a:t>the</a:t>
            </a:r>
            <a:r>
              <a:rPr lang="de-AT" dirty="0"/>
              <a:t> </a:t>
            </a:r>
            <a:r>
              <a:rPr lang="de-AT" dirty="0" err="1"/>
              <a:t>project</a:t>
            </a:r>
            <a:endParaRPr lang="de-AT" dirty="0"/>
          </a:p>
          <a:p>
            <a:pPr lvl="2"/>
            <a:r>
              <a:rPr lang="en-US" dirty="0"/>
              <a:t>Agree on main objective(s) of the project</a:t>
            </a:r>
          </a:p>
          <a:p>
            <a:pPr lvl="2"/>
            <a:r>
              <a:rPr lang="en-US" dirty="0"/>
              <a:t>Agree on long-term goals</a:t>
            </a:r>
          </a:p>
          <a:p>
            <a:pPr lvl="2"/>
            <a:r>
              <a:rPr lang="en-US" dirty="0"/>
              <a:t>Try to define main milestones</a:t>
            </a:r>
          </a:p>
          <a:p>
            <a:pPr lvl="2"/>
            <a:r>
              <a:rPr lang="en-US" dirty="0"/>
              <a:t>Try to define WP titles</a:t>
            </a:r>
          </a:p>
          <a:p>
            <a:pPr lvl="2"/>
            <a:r>
              <a:rPr lang="en-US" dirty="0"/>
              <a:t>Try to define responsible LP</a:t>
            </a:r>
            <a:endParaRPr lang="de-AT" dirty="0"/>
          </a:p>
          <a:p>
            <a:pPr lvl="1"/>
            <a:r>
              <a:rPr lang="de-AT" dirty="0"/>
              <a:t>Clarify </a:t>
            </a:r>
            <a:r>
              <a:rPr lang="de-AT" dirty="0" err="1"/>
              <a:t>budget</a:t>
            </a:r>
            <a:r>
              <a:rPr lang="de-AT" dirty="0"/>
              <a:t> </a:t>
            </a:r>
            <a:r>
              <a:rPr lang="de-AT" dirty="0" err="1"/>
              <a:t>needs</a:t>
            </a:r>
            <a:endParaRPr lang="de-AT" dirty="0"/>
          </a:p>
          <a:p>
            <a:pPr lvl="1"/>
            <a:r>
              <a:rPr lang="de-AT" dirty="0"/>
              <a:t>Clarify  </a:t>
            </a:r>
            <a:r>
              <a:rPr lang="de-AT" dirty="0" err="1"/>
              <a:t>needed</a:t>
            </a:r>
            <a:r>
              <a:rPr lang="de-AT" dirty="0"/>
              <a:t> additional </a:t>
            </a:r>
            <a:r>
              <a:rPr lang="de-AT" dirty="0" err="1"/>
              <a:t>expertise</a:t>
            </a:r>
            <a:endParaRPr lang="de-AT" dirty="0"/>
          </a:p>
          <a:p>
            <a:pPr lvl="1"/>
            <a:r>
              <a:rPr lang="de-AT" dirty="0" err="1"/>
              <a:t>Define</a:t>
            </a:r>
            <a:r>
              <a:rPr lang="de-AT" dirty="0"/>
              <a:t> </a:t>
            </a:r>
            <a:r>
              <a:rPr lang="de-AT" dirty="0" err="1"/>
              <a:t>who</a:t>
            </a:r>
            <a:r>
              <a:rPr lang="de-AT" dirty="0"/>
              <a:t> </a:t>
            </a:r>
            <a:r>
              <a:rPr lang="de-AT" dirty="0" err="1"/>
              <a:t>is</a:t>
            </a:r>
            <a:r>
              <a:rPr lang="de-AT" dirty="0"/>
              <a:t> </a:t>
            </a:r>
            <a:r>
              <a:rPr lang="de-AT" dirty="0" err="1"/>
              <a:t>prearing</a:t>
            </a:r>
            <a:r>
              <a:rPr lang="de-AT" dirty="0"/>
              <a:t> </a:t>
            </a:r>
            <a:r>
              <a:rPr lang="de-AT" dirty="0" err="1"/>
              <a:t>what</a:t>
            </a:r>
            <a:r>
              <a:rPr lang="de-AT" dirty="0"/>
              <a:t>! -&gt; </a:t>
            </a:r>
            <a:r>
              <a:rPr lang="de-AT" dirty="0" err="1"/>
              <a:t>Proposal</a:t>
            </a:r>
            <a:endParaRPr lang="de-AT" dirty="0"/>
          </a:p>
          <a:p>
            <a:r>
              <a:rPr lang="en-US" dirty="0"/>
              <a:t>Make sure everybody understands the overall goal of the project!</a:t>
            </a:r>
            <a:endParaRPr lang="de-AT" dirty="0"/>
          </a:p>
          <a:p>
            <a:pPr lvl="1"/>
            <a:endParaRPr lang="de-AT" dirty="0"/>
          </a:p>
          <a:p>
            <a:endParaRPr lang="en-US" dirty="0"/>
          </a:p>
        </p:txBody>
      </p:sp>
    </p:spTree>
    <p:extLst>
      <p:ext uri="{BB962C8B-B14F-4D97-AF65-F5344CB8AC3E}">
        <p14:creationId xmlns:p14="http://schemas.microsoft.com/office/powerpoint/2010/main" val="612295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441700" y="4457700"/>
            <a:ext cx="9613900" cy="2501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Next </a:t>
            </a:r>
            <a:r>
              <a:rPr lang="de-AT" dirty="0" err="1"/>
              <a:t>steps</a:t>
            </a:r>
            <a:endParaRPr lang="de-AT" dirty="0"/>
          </a:p>
        </p:txBody>
      </p:sp>
      <p:sp>
        <p:nvSpPr>
          <p:cNvPr id="5" name="Inhaltsplatzhalter 4"/>
          <p:cNvSpPr>
            <a:spLocks noGrp="1"/>
          </p:cNvSpPr>
          <p:nvPr>
            <p:ph idx="1"/>
          </p:nvPr>
        </p:nvSpPr>
        <p:spPr/>
        <p:txBody>
          <a:bodyPr>
            <a:normAutofit/>
          </a:bodyPr>
          <a:lstStyle/>
          <a:p>
            <a:r>
              <a:rPr lang="en-US" dirty="0"/>
              <a:t>Contact the national contact points responsible for the </a:t>
            </a:r>
            <a:r>
              <a:rPr lang="en-US" dirty="0" err="1"/>
              <a:t>programme</a:t>
            </a:r>
            <a:endParaRPr lang="en-US" dirty="0"/>
          </a:p>
          <a:p>
            <a:r>
              <a:rPr lang="en-US" dirty="0"/>
              <a:t>Contact the </a:t>
            </a:r>
            <a:r>
              <a:rPr lang="en-US" dirty="0" err="1"/>
              <a:t>programme</a:t>
            </a:r>
            <a:r>
              <a:rPr lang="en-US" dirty="0"/>
              <a:t> authorities</a:t>
            </a:r>
          </a:p>
          <a:p>
            <a:r>
              <a:rPr lang="en-US" dirty="0"/>
              <a:t>Identify and participate in events (Applicants seminars, etc.)</a:t>
            </a:r>
          </a:p>
          <a:p>
            <a:r>
              <a:rPr lang="en-US" dirty="0"/>
              <a:t>To Dos:</a:t>
            </a:r>
          </a:p>
          <a:p>
            <a:pPr lvl="1"/>
            <a:r>
              <a:rPr lang="en-US" dirty="0"/>
              <a:t>Clarify the objectives of your project - again and again</a:t>
            </a:r>
          </a:p>
          <a:p>
            <a:pPr lvl="1"/>
            <a:r>
              <a:rPr lang="en-US" dirty="0"/>
              <a:t>Get as much input and feedback as possible</a:t>
            </a:r>
          </a:p>
          <a:p>
            <a:pPr lvl="1"/>
            <a:r>
              <a:rPr lang="en-US" dirty="0"/>
              <a:t>Be prepared to receive contradictory information</a:t>
            </a:r>
          </a:p>
          <a:p>
            <a:pPr lvl="1"/>
            <a:r>
              <a:rPr lang="en-US" dirty="0"/>
              <a:t>If transnational: ask partners for support</a:t>
            </a:r>
          </a:p>
          <a:p>
            <a:pPr lvl="1"/>
            <a:r>
              <a:rPr lang="en-US" dirty="0"/>
              <a:t>Send proposal draft for feedback - again and </a:t>
            </a:r>
            <a:r>
              <a:rPr lang="en-US" dirty="0" smtClean="0"/>
              <a:t>again</a:t>
            </a:r>
            <a:endParaRPr lang="de-AT" dirty="0"/>
          </a:p>
          <a:p>
            <a:endParaRPr lang="en-US" dirty="0"/>
          </a:p>
        </p:txBody>
      </p:sp>
    </p:spTree>
    <p:extLst>
      <p:ext uri="{BB962C8B-B14F-4D97-AF65-F5344CB8AC3E}">
        <p14:creationId xmlns:p14="http://schemas.microsoft.com/office/powerpoint/2010/main" val="1709439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EU Programmes</a:t>
            </a:r>
            <a:endParaRPr lang="de-AT" dirty="0"/>
          </a:p>
        </p:txBody>
      </p:sp>
    </p:spTree>
    <p:extLst>
      <p:ext uri="{BB962C8B-B14F-4D97-AF65-F5344CB8AC3E}">
        <p14:creationId xmlns:p14="http://schemas.microsoft.com/office/powerpoint/2010/main" val="41983732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441700" y="4457700"/>
            <a:ext cx="9613900" cy="2501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p:txBody>
          <a:bodyPr/>
          <a:lstStyle/>
          <a:p>
            <a:r>
              <a:rPr lang="de-AT" dirty="0" err="1"/>
              <a:t>From</a:t>
            </a:r>
            <a:r>
              <a:rPr lang="de-AT" dirty="0"/>
              <a:t> </a:t>
            </a:r>
            <a:r>
              <a:rPr lang="de-AT" dirty="0" err="1"/>
              <a:t>idea</a:t>
            </a:r>
            <a:r>
              <a:rPr lang="de-AT" dirty="0"/>
              <a:t> </a:t>
            </a:r>
            <a:r>
              <a:rPr lang="de-AT" dirty="0" err="1"/>
              <a:t>to</a:t>
            </a:r>
            <a:r>
              <a:rPr lang="de-AT" dirty="0"/>
              <a:t> </a:t>
            </a:r>
            <a:r>
              <a:rPr lang="de-AT" dirty="0" err="1"/>
              <a:t>proposal</a:t>
            </a:r>
            <a:r>
              <a:rPr lang="de-AT" dirty="0"/>
              <a:t> - Next </a:t>
            </a:r>
            <a:r>
              <a:rPr lang="de-AT" dirty="0" err="1"/>
              <a:t>steps</a:t>
            </a:r>
            <a:endParaRPr lang="de-AT" dirty="0"/>
          </a:p>
        </p:txBody>
      </p:sp>
      <p:sp>
        <p:nvSpPr>
          <p:cNvPr id="5" name="Inhaltsplatzhalter 4"/>
          <p:cNvSpPr>
            <a:spLocks noGrp="1"/>
          </p:cNvSpPr>
          <p:nvPr>
            <p:ph idx="1"/>
          </p:nvPr>
        </p:nvSpPr>
        <p:spPr/>
        <p:txBody>
          <a:bodyPr>
            <a:normAutofit fontScale="92500" lnSpcReduction="20000"/>
          </a:bodyPr>
          <a:lstStyle/>
          <a:p>
            <a:r>
              <a:rPr lang="en-GB" dirty="0"/>
              <a:t>Multiple iterations necessary to</a:t>
            </a:r>
          </a:p>
          <a:p>
            <a:pPr lvl="1"/>
            <a:r>
              <a:rPr lang="de-AT" dirty="0" err="1"/>
              <a:t>finalize</a:t>
            </a:r>
            <a:r>
              <a:rPr lang="de-AT" dirty="0"/>
              <a:t> </a:t>
            </a:r>
            <a:r>
              <a:rPr lang="de-AT" dirty="0" err="1"/>
              <a:t>Workpackageplan</a:t>
            </a:r>
            <a:endParaRPr lang="de-AT" dirty="0"/>
          </a:p>
          <a:p>
            <a:pPr lvl="1"/>
            <a:r>
              <a:rPr lang="de-AT" dirty="0" err="1"/>
              <a:t>finalize</a:t>
            </a:r>
            <a:r>
              <a:rPr lang="de-AT" dirty="0"/>
              <a:t> </a:t>
            </a:r>
            <a:r>
              <a:rPr lang="de-AT" dirty="0" err="1"/>
              <a:t>content</a:t>
            </a:r>
            <a:r>
              <a:rPr lang="de-AT" dirty="0"/>
              <a:t> </a:t>
            </a:r>
            <a:r>
              <a:rPr lang="de-AT" dirty="0" err="1"/>
              <a:t>of</a:t>
            </a:r>
            <a:r>
              <a:rPr lang="de-AT" dirty="0"/>
              <a:t> </a:t>
            </a:r>
            <a:r>
              <a:rPr lang="de-AT" dirty="0" err="1"/>
              <a:t>each</a:t>
            </a:r>
            <a:r>
              <a:rPr lang="de-AT" dirty="0"/>
              <a:t> </a:t>
            </a:r>
            <a:r>
              <a:rPr lang="de-AT" dirty="0" err="1"/>
              <a:t>Workpackage</a:t>
            </a:r>
            <a:endParaRPr lang="de-AT" dirty="0"/>
          </a:p>
          <a:p>
            <a:pPr lvl="1"/>
            <a:r>
              <a:rPr lang="de-AT" dirty="0" err="1"/>
              <a:t>finalize</a:t>
            </a:r>
            <a:r>
              <a:rPr lang="de-AT" dirty="0"/>
              <a:t> </a:t>
            </a:r>
            <a:r>
              <a:rPr lang="de-AT" dirty="0" err="1"/>
              <a:t>budget</a:t>
            </a:r>
            <a:endParaRPr lang="de-AT" dirty="0"/>
          </a:p>
          <a:p>
            <a:r>
              <a:rPr lang="en-US" dirty="0"/>
              <a:t>Make sure to include all documents!</a:t>
            </a:r>
          </a:p>
          <a:p>
            <a:r>
              <a:rPr lang="en-US" dirty="0"/>
              <a:t>Double check the formal criteria.</a:t>
            </a:r>
          </a:p>
          <a:p>
            <a:r>
              <a:rPr lang="en-US" dirty="0"/>
              <a:t>Online submission</a:t>
            </a:r>
          </a:p>
          <a:p>
            <a:pPr lvl="1"/>
            <a:r>
              <a:rPr lang="en-US" dirty="0"/>
              <a:t>Submit often - submit early</a:t>
            </a:r>
          </a:p>
          <a:p>
            <a:pPr lvl="1"/>
            <a:r>
              <a:rPr lang="en-US" dirty="0"/>
              <a:t>Don't submit in last minute!</a:t>
            </a:r>
          </a:p>
          <a:p>
            <a:r>
              <a:rPr lang="en-US" dirty="0"/>
              <a:t>Submission by mail</a:t>
            </a:r>
          </a:p>
          <a:p>
            <a:pPr lvl="1"/>
            <a:r>
              <a:rPr lang="en-US" dirty="0"/>
              <a:t>Read and follow the submission criteria</a:t>
            </a:r>
          </a:p>
          <a:p>
            <a:pPr lvl="1"/>
            <a:r>
              <a:rPr lang="en-US" dirty="0"/>
              <a:t>Send before the </a:t>
            </a:r>
            <a:r>
              <a:rPr lang="en-US" dirty="0" smtClean="0"/>
              <a:t>deadline</a:t>
            </a:r>
            <a:endParaRPr lang="en-US" dirty="0"/>
          </a:p>
        </p:txBody>
      </p:sp>
    </p:spTree>
    <p:extLst>
      <p:ext uri="{BB962C8B-B14F-4D97-AF65-F5344CB8AC3E}">
        <p14:creationId xmlns:p14="http://schemas.microsoft.com/office/powerpoint/2010/main" val="40762482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excellence in resti"/>
          <p:cNvSpPr>
            <a:spLocks noChangeAspect="1" noChangeArrowheads="1"/>
          </p:cNvSpPr>
          <p:nvPr/>
        </p:nvSpPr>
        <p:spPr bwMode="auto">
          <a:xfrm>
            <a:off x="508972" y="-2551693"/>
            <a:ext cx="5734050" cy="212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nvGrpSpPr>
          <p:cNvPr id="7" name="Gruppieren 6"/>
          <p:cNvGrpSpPr/>
          <p:nvPr/>
        </p:nvGrpSpPr>
        <p:grpSpPr>
          <a:xfrm>
            <a:off x="264497" y="1699911"/>
            <a:ext cx="11557000" cy="850900"/>
            <a:chOff x="264497" y="1699911"/>
            <a:chExt cx="11557000" cy="85090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264497" y="1699911"/>
              <a:ext cx="2222500" cy="850900"/>
            </a:xfrm>
            <a:prstGeom prst="rect">
              <a:avLst/>
            </a:prstGeom>
          </p:spPr>
        </p:pic>
        <p:pic>
          <p:nvPicPr>
            <p:cNvPr id="30" name="Grafik 29"/>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3375997" y="1699911"/>
              <a:ext cx="2222500" cy="850900"/>
            </a:xfrm>
            <a:prstGeom prst="rect">
              <a:avLst/>
            </a:prstGeom>
          </p:spPr>
        </p:pic>
        <p:pic>
          <p:nvPicPr>
            <p:cNvPr id="31" name="Grafik 30"/>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6487497" y="1699911"/>
              <a:ext cx="2222500" cy="850900"/>
            </a:xfrm>
            <a:prstGeom prst="rect">
              <a:avLst/>
            </a:prstGeom>
          </p:spPr>
        </p:pic>
        <p:pic>
          <p:nvPicPr>
            <p:cNvPr id="36" name="Grafik 35"/>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9598997" y="1699911"/>
              <a:ext cx="2222500" cy="850900"/>
            </a:xfrm>
            <a:prstGeom prst="rect">
              <a:avLst/>
            </a:prstGeom>
          </p:spPr>
        </p:pic>
      </p:grpSp>
      <p:grpSp>
        <p:nvGrpSpPr>
          <p:cNvPr id="8" name="Gruppieren 7"/>
          <p:cNvGrpSpPr/>
          <p:nvPr/>
        </p:nvGrpSpPr>
        <p:grpSpPr>
          <a:xfrm>
            <a:off x="-1291253" y="2665111"/>
            <a:ext cx="14668500" cy="850900"/>
            <a:chOff x="-1291253" y="2665111"/>
            <a:chExt cx="14668500" cy="850900"/>
          </a:xfrm>
        </p:grpSpPr>
        <p:grpSp>
          <p:nvGrpSpPr>
            <p:cNvPr id="37" name="Gruppieren 36"/>
            <p:cNvGrpSpPr/>
            <p:nvPr/>
          </p:nvGrpSpPr>
          <p:grpSpPr>
            <a:xfrm>
              <a:off x="-1291253" y="2665111"/>
              <a:ext cx="11557000" cy="850900"/>
              <a:chOff x="264497" y="1699911"/>
              <a:chExt cx="11557000" cy="850900"/>
            </a:xfrm>
          </p:grpSpPr>
          <p:pic>
            <p:nvPicPr>
              <p:cNvPr id="38" name="Grafik 37"/>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264497" y="1699911"/>
                <a:ext cx="2222500" cy="850900"/>
              </a:xfrm>
              <a:prstGeom prst="rect">
                <a:avLst/>
              </a:prstGeom>
            </p:spPr>
          </p:pic>
          <p:pic>
            <p:nvPicPr>
              <p:cNvPr id="43" name="Grafik 42"/>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3375997" y="1699911"/>
                <a:ext cx="2222500" cy="850900"/>
              </a:xfrm>
              <a:prstGeom prst="rect">
                <a:avLst/>
              </a:prstGeom>
            </p:spPr>
          </p:pic>
          <p:pic>
            <p:nvPicPr>
              <p:cNvPr id="51" name="Grafik 50"/>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6487497" y="1699911"/>
                <a:ext cx="2222500" cy="850900"/>
              </a:xfrm>
              <a:prstGeom prst="rect">
                <a:avLst/>
              </a:prstGeom>
            </p:spPr>
          </p:pic>
          <p:pic>
            <p:nvPicPr>
              <p:cNvPr id="52" name="Grafik 51"/>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9598997" y="1699911"/>
                <a:ext cx="2222500" cy="850900"/>
              </a:xfrm>
              <a:prstGeom prst="rect">
                <a:avLst/>
              </a:prstGeom>
            </p:spPr>
          </p:pic>
        </p:grpSp>
        <p:pic>
          <p:nvPicPr>
            <p:cNvPr id="53" name="Grafik 52"/>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11154747" y="2665111"/>
              <a:ext cx="2222500" cy="850900"/>
            </a:xfrm>
            <a:prstGeom prst="rect">
              <a:avLst/>
            </a:prstGeom>
          </p:spPr>
        </p:pic>
      </p:grpSp>
      <p:grpSp>
        <p:nvGrpSpPr>
          <p:cNvPr id="54" name="Gruppieren 53"/>
          <p:cNvGrpSpPr/>
          <p:nvPr/>
        </p:nvGrpSpPr>
        <p:grpSpPr>
          <a:xfrm>
            <a:off x="264497" y="3630311"/>
            <a:ext cx="11557000" cy="850900"/>
            <a:chOff x="264497" y="1699911"/>
            <a:chExt cx="11557000" cy="850900"/>
          </a:xfrm>
        </p:grpSpPr>
        <p:pic>
          <p:nvPicPr>
            <p:cNvPr id="55" name="Grafik 54"/>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264497" y="1699911"/>
              <a:ext cx="2222500" cy="850900"/>
            </a:xfrm>
            <a:prstGeom prst="rect">
              <a:avLst/>
            </a:prstGeom>
          </p:spPr>
        </p:pic>
        <p:pic>
          <p:nvPicPr>
            <p:cNvPr id="56" name="Grafik 55"/>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3375997" y="1699911"/>
              <a:ext cx="2222500" cy="850900"/>
            </a:xfrm>
            <a:prstGeom prst="rect">
              <a:avLst/>
            </a:prstGeom>
          </p:spPr>
        </p:pic>
        <p:pic>
          <p:nvPicPr>
            <p:cNvPr id="57" name="Grafik 56"/>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6487497" y="1699911"/>
              <a:ext cx="2222500" cy="850900"/>
            </a:xfrm>
            <a:prstGeom prst="rect">
              <a:avLst/>
            </a:prstGeom>
          </p:spPr>
        </p:pic>
        <p:pic>
          <p:nvPicPr>
            <p:cNvPr id="58" name="Grafik 57"/>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9598997" y="1699911"/>
              <a:ext cx="2222500" cy="850900"/>
            </a:xfrm>
            <a:prstGeom prst="rect">
              <a:avLst/>
            </a:prstGeom>
          </p:spPr>
        </p:pic>
      </p:grpSp>
      <p:grpSp>
        <p:nvGrpSpPr>
          <p:cNvPr id="59" name="Gruppieren 58"/>
          <p:cNvGrpSpPr/>
          <p:nvPr/>
        </p:nvGrpSpPr>
        <p:grpSpPr>
          <a:xfrm>
            <a:off x="-1291253" y="4595511"/>
            <a:ext cx="14668500" cy="850900"/>
            <a:chOff x="-1291253" y="2665111"/>
            <a:chExt cx="14668500" cy="850900"/>
          </a:xfrm>
        </p:grpSpPr>
        <p:grpSp>
          <p:nvGrpSpPr>
            <p:cNvPr id="60" name="Gruppieren 59"/>
            <p:cNvGrpSpPr/>
            <p:nvPr/>
          </p:nvGrpSpPr>
          <p:grpSpPr>
            <a:xfrm>
              <a:off x="-1291253" y="2665111"/>
              <a:ext cx="11557000" cy="850900"/>
              <a:chOff x="264497" y="1699911"/>
              <a:chExt cx="11557000" cy="850900"/>
            </a:xfrm>
          </p:grpSpPr>
          <p:pic>
            <p:nvPicPr>
              <p:cNvPr id="62" name="Grafik 61"/>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264497" y="1699911"/>
                <a:ext cx="2222500" cy="850900"/>
              </a:xfrm>
              <a:prstGeom prst="rect">
                <a:avLst/>
              </a:prstGeom>
            </p:spPr>
          </p:pic>
          <p:pic>
            <p:nvPicPr>
              <p:cNvPr id="63" name="Grafik 62"/>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3375997" y="1699911"/>
                <a:ext cx="2222500" cy="850900"/>
              </a:xfrm>
              <a:prstGeom prst="rect">
                <a:avLst/>
              </a:prstGeom>
            </p:spPr>
          </p:pic>
          <p:pic>
            <p:nvPicPr>
              <p:cNvPr id="64" name="Grafik 63"/>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6487497" y="1699911"/>
                <a:ext cx="2222500" cy="850900"/>
              </a:xfrm>
              <a:prstGeom prst="rect">
                <a:avLst/>
              </a:prstGeom>
            </p:spPr>
          </p:pic>
          <p:pic>
            <p:nvPicPr>
              <p:cNvPr id="65" name="Grafik 64"/>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9598997" y="1699911"/>
                <a:ext cx="2222500" cy="850900"/>
              </a:xfrm>
              <a:prstGeom prst="rect">
                <a:avLst/>
              </a:prstGeom>
            </p:spPr>
          </p:pic>
        </p:grpSp>
        <p:pic>
          <p:nvPicPr>
            <p:cNvPr id="61" name="Grafik 60"/>
            <p:cNvPicPr>
              <a:picLocks noChangeAspect="1"/>
            </p:cNvPicPr>
            <p:nvPr/>
          </p:nvPicPr>
          <p:blipFill rotWithShape="1">
            <a:blip r:embed="rId2">
              <a:extLst>
                <a:ext uri="{28A0092B-C50C-407E-A947-70E740481C1C}">
                  <a14:useLocalDpi xmlns:a14="http://schemas.microsoft.com/office/drawing/2010/main" val="0"/>
                </a:ext>
              </a:extLst>
            </a:blip>
            <a:srcRect t="30286" b="31429"/>
            <a:stretch/>
          </p:blipFill>
          <p:spPr>
            <a:xfrm>
              <a:off x="11154747" y="2665111"/>
              <a:ext cx="2222500" cy="850900"/>
            </a:xfrm>
            <a:prstGeom prst="rect">
              <a:avLst/>
            </a:prstGeom>
          </p:spPr>
        </p:pic>
      </p:grpSp>
    </p:spTree>
    <p:extLst>
      <p:ext uri="{BB962C8B-B14F-4D97-AF65-F5344CB8AC3E}">
        <p14:creationId xmlns:p14="http://schemas.microsoft.com/office/powerpoint/2010/main" val="24897739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AT" sz="3200" dirty="0" smtClean="0"/>
              <a:t>Keep.eu – </a:t>
            </a:r>
            <a:r>
              <a:rPr lang="de-AT" sz="3200" dirty="0" err="1" smtClean="0"/>
              <a:t>Capitalise</a:t>
            </a:r>
            <a:r>
              <a:rPr lang="de-AT" sz="3200" dirty="0" smtClean="0"/>
              <a:t> on </a:t>
            </a:r>
            <a:r>
              <a:rPr lang="de-AT" sz="3200" dirty="0" err="1" smtClean="0"/>
              <a:t>projects</a:t>
            </a:r>
            <a:r>
              <a:rPr lang="de-AT" sz="3200" dirty="0" smtClean="0"/>
              <a:t> and </a:t>
            </a:r>
            <a:r>
              <a:rPr lang="de-AT" sz="3200" dirty="0" err="1" smtClean="0"/>
              <a:t>search</a:t>
            </a:r>
            <a:r>
              <a:rPr lang="de-AT" sz="3200" dirty="0" smtClean="0"/>
              <a:t> </a:t>
            </a:r>
            <a:r>
              <a:rPr lang="de-AT" sz="3200" dirty="0" err="1" smtClean="0"/>
              <a:t>for</a:t>
            </a:r>
            <a:r>
              <a:rPr lang="de-AT" sz="3200" dirty="0" smtClean="0"/>
              <a:t> </a:t>
            </a:r>
            <a:r>
              <a:rPr lang="de-AT" sz="3200" dirty="0" err="1" smtClean="0"/>
              <a:t>implementers</a:t>
            </a:r>
            <a:endParaRPr lang="de-AT" sz="3200" dirty="0"/>
          </a:p>
        </p:txBody>
      </p:sp>
      <p:sp>
        <p:nvSpPr>
          <p:cNvPr id="4" name="Inhaltsplatzhalter 3"/>
          <p:cNvSpPr>
            <a:spLocks noGrp="1"/>
          </p:cNvSpPr>
          <p:nvPr>
            <p:ph idx="1"/>
          </p:nvPr>
        </p:nvSpPr>
        <p:spPr/>
        <p:txBody>
          <a:bodyPr>
            <a:normAutofit/>
          </a:bodyPr>
          <a:lstStyle/>
          <a:p>
            <a:r>
              <a:rPr lang="en-US" sz="1600" dirty="0"/>
              <a:t>keep.eu is a database </a:t>
            </a:r>
            <a:r>
              <a:rPr lang="en-US" sz="1600" dirty="0" smtClean="0"/>
              <a:t>of project </a:t>
            </a:r>
            <a:r>
              <a:rPr lang="en-US" sz="1600" dirty="0"/>
              <a:t>related </a:t>
            </a:r>
            <a:r>
              <a:rPr lang="en-US" sz="1600" dirty="0" smtClean="0"/>
              <a:t>information</a:t>
            </a:r>
          </a:p>
          <a:p>
            <a:r>
              <a:rPr lang="en-US" sz="1600" dirty="0"/>
              <a:t>Learn more about projects of </a:t>
            </a:r>
            <a:r>
              <a:rPr lang="en-US" sz="1600" dirty="0" smtClean="0"/>
              <a:t/>
            </a:r>
            <a:br>
              <a:rPr lang="en-US" sz="1600" dirty="0" smtClean="0"/>
            </a:br>
            <a:r>
              <a:rPr lang="en-US" sz="1600" dirty="0" smtClean="0"/>
              <a:t>European Transnational </a:t>
            </a:r>
            <a:r>
              <a:rPr lang="en-US" sz="1600" dirty="0"/>
              <a:t>Cooperation (ETC) that were </a:t>
            </a:r>
            <a:br>
              <a:rPr lang="en-US" sz="1600" dirty="0"/>
            </a:br>
            <a:r>
              <a:rPr lang="en-US" sz="1600" dirty="0" smtClean="0"/>
              <a:t>implemented</a:t>
            </a:r>
            <a:endParaRPr lang="en-US" sz="1600" dirty="0"/>
          </a:p>
          <a:p>
            <a:r>
              <a:rPr lang="en-US" sz="1600" dirty="0"/>
              <a:t>The content is provided </a:t>
            </a:r>
            <a:r>
              <a:rPr lang="en-US" sz="1600" dirty="0" smtClean="0"/>
              <a:t>by the </a:t>
            </a:r>
            <a:r>
              <a:rPr lang="en-US" sz="1600" dirty="0" err="1"/>
              <a:t>programmes</a:t>
            </a:r>
            <a:r>
              <a:rPr lang="en-US" sz="1600" dirty="0"/>
              <a:t> </a:t>
            </a:r>
            <a:r>
              <a:rPr lang="en-US" sz="1600" dirty="0" smtClean="0"/>
              <a:t>themselves or</a:t>
            </a:r>
            <a:r>
              <a:rPr lang="en-US" sz="1600" dirty="0"/>
              <a:t>, </a:t>
            </a:r>
            <a:r>
              <a:rPr lang="en-US" sz="1600" dirty="0" smtClean="0"/>
              <a:t/>
            </a:r>
            <a:br>
              <a:rPr lang="en-US" sz="1600" dirty="0" smtClean="0"/>
            </a:br>
            <a:r>
              <a:rPr lang="en-US" sz="1600" dirty="0" smtClean="0"/>
              <a:t>in </a:t>
            </a:r>
            <a:r>
              <a:rPr lang="en-US" sz="1600" dirty="0"/>
              <a:t>the case with </a:t>
            </a:r>
            <a:r>
              <a:rPr lang="en-US" sz="1600" dirty="0" smtClean="0"/>
              <a:t>macro-regional strategies</a:t>
            </a:r>
            <a:r>
              <a:rPr lang="en-US" sz="1600" dirty="0"/>
              <a:t>, by their </a:t>
            </a:r>
            <a:r>
              <a:rPr lang="en-US" sz="1600" dirty="0" smtClean="0"/>
              <a:t/>
            </a:r>
            <a:br>
              <a:rPr lang="en-US" sz="1600" dirty="0" smtClean="0"/>
            </a:br>
            <a:r>
              <a:rPr lang="en-US" sz="1600" dirty="0" smtClean="0"/>
              <a:t>thematic coordinators.</a:t>
            </a:r>
            <a:endParaRPr lang="en-US" sz="1600" dirty="0"/>
          </a:p>
          <a:p>
            <a:r>
              <a:rPr lang="en-US" sz="1600" dirty="0" smtClean="0"/>
              <a:t>Learn about projects from</a:t>
            </a:r>
            <a:endParaRPr lang="en-US" sz="1600" dirty="0"/>
          </a:p>
          <a:p>
            <a:pPr lvl="1"/>
            <a:r>
              <a:rPr lang="en-US" sz="1600" dirty="0"/>
              <a:t>INTERREG,</a:t>
            </a:r>
          </a:p>
          <a:p>
            <a:pPr lvl="1"/>
            <a:r>
              <a:rPr lang="en-US" sz="1600" dirty="0"/>
              <a:t>INTERREG-IPA</a:t>
            </a:r>
          </a:p>
          <a:p>
            <a:pPr lvl="1"/>
            <a:r>
              <a:rPr lang="en-US" sz="1600" dirty="0"/>
              <a:t>ENPI/ENI </a:t>
            </a:r>
            <a:r>
              <a:rPr lang="en-US" sz="1600" dirty="0" smtClean="0"/>
              <a:t>CROSS-BORDER</a:t>
            </a:r>
            <a:endParaRPr lang="en-US" sz="1600" dirty="0"/>
          </a:p>
        </p:txBody>
      </p:sp>
      <p:pic>
        <p:nvPicPr>
          <p:cNvPr id="5" name="Grafik 4"/>
          <p:cNvPicPr>
            <a:picLocks noChangeAspect="1"/>
          </p:cNvPicPr>
          <p:nvPr/>
        </p:nvPicPr>
        <p:blipFill>
          <a:blip r:embed="rId2"/>
          <a:stretch>
            <a:fillRect/>
          </a:stretch>
        </p:blipFill>
        <p:spPr>
          <a:xfrm>
            <a:off x="6218661" y="2372612"/>
            <a:ext cx="5973721" cy="3045657"/>
          </a:xfrm>
          <a:prstGeom prst="rect">
            <a:avLst/>
          </a:prstGeom>
        </p:spPr>
      </p:pic>
    </p:spTree>
    <p:extLst>
      <p:ext uri="{BB962C8B-B14F-4D97-AF65-F5344CB8AC3E}">
        <p14:creationId xmlns:p14="http://schemas.microsoft.com/office/powerpoint/2010/main" val="12725888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Thank</a:t>
            </a:r>
            <a:r>
              <a:rPr lang="de-AT" dirty="0" smtClean="0"/>
              <a:t> </a:t>
            </a:r>
            <a:r>
              <a:rPr lang="de-AT" dirty="0" err="1" smtClean="0"/>
              <a:t>you</a:t>
            </a:r>
            <a:r>
              <a:rPr lang="de-AT" dirty="0" smtClean="0"/>
              <a:t> </a:t>
            </a:r>
            <a:r>
              <a:rPr lang="de-AT" dirty="0" err="1" smtClean="0"/>
              <a:t>for</a:t>
            </a:r>
            <a:r>
              <a:rPr lang="de-AT" dirty="0" smtClean="0"/>
              <a:t> </a:t>
            </a:r>
            <a:r>
              <a:rPr lang="de-AT" dirty="0" err="1" smtClean="0"/>
              <a:t>your</a:t>
            </a:r>
            <a:r>
              <a:rPr lang="de-AT" dirty="0" smtClean="0"/>
              <a:t> </a:t>
            </a:r>
            <a:r>
              <a:rPr lang="de-AT" dirty="0" err="1" smtClean="0"/>
              <a:t>participation</a:t>
            </a:r>
            <a:r>
              <a:rPr lang="de-AT" dirty="0" smtClean="0"/>
              <a:t>!</a:t>
            </a:r>
            <a:endParaRPr lang="de-AT" dirty="0"/>
          </a:p>
        </p:txBody>
      </p:sp>
      <p:sp>
        <p:nvSpPr>
          <p:cNvPr id="4" name="Titel 1"/>
          <p:cNvSpPr txBox="1">
            <a:spLocks/>
          </p:cNvSpPr>
          <p:nvPr/>
        </p:nvSpPr>
        <p:spPr>
          <a:xfrm>
            <a:off x="838200" y="2076337"/>
            <a:ext cx="8229600" cy="2750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3366"/>
                </a:solidFill>
                <a:latin typeface="+mj-lt"/>
                <a:ea typeface="+mj-ea"/>
                <a:cs typeface="+mj-cs"/>
              </a:defRPr>
            </a:lvl1pPr>
          </a:lstStyle>
          <a:p>
            <a:pPr>
              <a:spcBef>
                <a:spcPts val="0"/>
              </a:spcBef>
              <a:defRPr/>
            </a:pPr>
            <a:r>
              <a:rPr lang="de-AT" sz="1600" b="1" dirty="0" smtClean="0">
                <a:solidFill>
                  <a:srgbClr val="0E4194"/>
                </a:solidFill>
              </a:rPr>
              <a:t>Priority Area 10</a:t>
            </a:r>
            <a:br>
              <a:rPr lang="de-AT" sz="1600" b="1" dirty="0" smtClean="0">
                <a:solidFill>
                  <a:srgbClr val="0E4194"/>
                </a:solidFill>
              </a:rPr>
            </a:br>
            <a:r>
              <a:rPr lang="de-AT" sz="1600" b="1" dirty="0" smtClean="0">
                <a:solidFill>
                  <a:srgbClr val="0E4194"/>
                </a:solidFill>
              </a:rPr>
              <a:t>Institutional Capacity and Cooperation</a:t>
            </a:r>
          </a:p>
          <a:p>
            <a:pPr>
              <a:spcBef>
                <a:spcPts val="0"/>
              </a:spcBef>
              <a:defRPr/>
            </a:pPr>
            <a:r>
              <a:rPr lang="de-AT" sz="1600" b="1" dirty="0">
                <a:solidFill>
                  <a:srgbClr val="0E4194"/>
                </a:solidFill>
              </a:rPr>
              <a:t>Claudia Singer</a:t>
            </a:r>
            <a:r>
              <a:rPr lang="de-AT" sz="1600" dirty="0">
                <a:solidFill>
                  <a:srgbClr val="0E4194"/>
                </a:solidFill>
              </a:rPr>
              <a:t/>
            </a:r>
            <a:br>
              <a:rPr lang="de-AT" sz="1600" dirty="0">
                <a:solidFill>
                  <a:srgbClr val="0E4194"/>
                </a:solidFill>
              </a:rPr>
            </a:br>
            <a:r>
              <a:rPr lang="de-AT" sz="1600" dirty="0">
                <a:solidFill>
                  <a:srgbClr val="0E4194"/>
                </a:solidFill>
              </a:rPr>
              <a:t>PA10 </a:t>
            </a:r>
            <a:r>
              <a:rPr lang="de-AT" sz="1600" dirty="0" err="1">
                <a:solidFill>
                  <a:srgbClr val="0E4194"/>
                </a:solidFill>
              </a:rPr>
              <a:t>Coordinator</a:t>
            </a:r>
            <a:r>
              <a:rPr lang="de-AT" sz="1600" dirty="0">
                <a:solidFill>
                  <a:srgbClr val="0E4194"/>
                </a:solidFill>
              </a:rPr>
              <a:t> – EUSDR</a:t>
            </a:r>
          </a:p>
          <a:p>
            <a:pPr>
              <a:spcBef>
                <a:spcPts val="0"/>
              </a:spcBef>
              <a:defRPr/>
            </a:pPr>
            <a:r>
              <a:rPr lang="de-AT" sz="1600" u="sng" dirty="0" smtClean="0">
                <a:solidFill>
                  <a:srgbClr val="0E4194"/>
                </a:solidFill>
                <a:hlinkClick r:id="rId2"/>
              </a:rPr>
              <a:t>Claudia.singer@pa10-danube.eu</a:t>
            </a:r>
            <a:endParaRPr lang="de-AT" sz="1600" u="sng" dirty="0">
              <a:solidFill>
                <a:srgbClr val="0E4194"/>
              </a:solidFill>
            </a:endParaRPr>
          </a:p>
          <a:p>
            <a:pPr>
              <a:spcBef>
                <a:spcPts val="0"/>
              </a:spcBef>
              <a:defRPr/>
            </a:pPr>
            <a:endParaRPr lang="de-AT" sz="2000" dirty="0"/>
          </a:p>
        </p:txBody>
      </p:sp>
      <p:sp>
        <p:nvSpPr>
          <p:cNvPr id="6" name="Textfeld 6"/>
          <p:cNvSpPr txBox="1">
            <a:spLocks noChangeArrowheads="1"/>
          </p:cNvSpPr>
          <p:nvPr/>
        </p:nvSpPr>
        <p:spPr bwMode="auto">
          <a:xfrm>
            <a:off x="1481862" y="4672739"/>
            <a:ext cx="4333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1400" b="1" dirty="0">
                <a:solidFill>
                  <a:srgbClr val="0E4194"/>
                </a:solidFill>
                <a:latin typeface="+mn-lt"/>
                <a:hlinkClick r:id="rId3"/>
              </a:rPr>
              <a:t>www.danube-capacitycooperation.eu</a:t>
            </a:r>
            <a:r>
              <a:rPr lang="de-AT" altLang="de-DE" sz="1400" b="1" dirty="0">
                <a:solidFill>
                  <a:srgbClr val="0E4194"/>
                </a:solidFill>
                <a:latin typeface="+mn-lt"/>
              </a:rPr>
              <a:t> </a:t>
            </a:r>
          </a:p>
        </p:txBody>
      </p:sp>
      <p:sp>
        <p:nvSpPr>
          <p:cNvPr id="7" name="Textfeld 6"/>
          <p:cNvSpPr txBox="1">
            <a:spLocks noChangeArrowheads="1"/>
          </p:cNvSpPr>
          <p:nvPr/>
        </p:nvSpPr>
        <p:spPr bwMode="auto">
          <a:xfrm>
            <a:off x="741575" y="4489106"/>
            <a:ext cx="7920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3600" b="1" dirty="0" smtClean="0">
                <a:solidFill>
                  <a:srgbClr val="F79646">
                    <a:lumMod val="75000"/>
                  </a:srgbClr>
                </a:solidFill>
                <a:latin typeface="Trebuchet MS" panose="020B0603020202020204" pitchFamily="34" charset="0"/>
                <a:sym typeface="Wingdings" panose="05000000000000000000" pitchFamily="2" charset="2"/>
              </a:rPr>
              <a:t></a:t>
            </a:r>
            <a:r>
              <a:rPr lang="de-AT" altLang="de-DE" sz="1200" b="1" dirty="0" smtClean="0">
                <a:solidFill>
                  <a:srgbClr val="0E4194"/>
                </a:solidFill>
                <a:latin typeface="Trebuchet MS" panose="020B0603020202020204" pitchFamily="34" charset="0"/>
              </a:rPr>
              <a:t> </a:t>
            </a:r>
            <a:endParaRPr lang="de-AT" altLang="de-DE" sz="1200" b="1" dirty="0">
              <a:solidFill>
                <a:srgbClr val="0E4194"/>
              </a:solidFill>
              <a:latin typeface="Trebuchet MS" panose="020B0603020202020204" pitchFamily="34" charset="0"/>
            </a:endParaRPr>
          </a:p>
        </p:txBody>
      </p:sp>
      <p:sp>
        <p:nvSpPr>
          <p:cNvPr id="8" name="Textfeld 7"/>
          <p:cNvSpPr txBox="1">
            <a:spLocks noChangeArrowheads="1"/>
          </p:cNvSpPr>
          <p:nvPr/>
        </p:nvSpPr>
        <p:spPr bwMode="auto">
          <a:xfrm>
            <a:off x="1481862" y="5281194"/>
            <a:ext cx="4333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1400" b="1" dirty="0" smtClean="0">
                <a:solidFill>
                  <a:srgbClr val="0E4194"/>
                </a:solidFill>
                <a:latin typeface="+mn-lt"/>
                <a:hlinkClick r:id="rId4"/>
              </a:rPr>
              <a:t>www.facebook.com/EUSDRPA10</a:t>
            </a:r>
            <a:r>
              <a:rPr lang="de-AT" altLang="de-DE" sz="1400" b="1" dirty="0">
                <a:solidFill>
                  <a:srgbClr val="0E4194"/>
                </a:solidFill>
                <a:latin typeface="+mn-lt"/>
                <a:hlinkClick r:id="rId4"/>
              </a:rPr>
              <a:t>/ </a:t>
            </a:r>
            <a:endParaRPr lang="de-AT" altLang="de-DE" sz="1400" b="1" dirty="0">
              <a:solidFill>
                <a:srgbClr val="0E4194"/>
              </a:solidFill>
              <a:latin typeface="+mn-lt"/>
            </a:endParaRPr>
          </a:p>
        </p:txBody>
      </p:sp>
      <p:sp>
        <p:nvSpPr>
          <p:cNvPr id="9" name="Textfeld 6"/>
          <p:cNvSpPr txBox="1">
            <a:spLocks noChangeArrowheads="1"/>
          </p:cNvSpPr>
          <p:nvPr/>
        </p:nvSpPr>
        <p:spPr bwMode="auto">
          <a:xfrm>
            <a:off x="1481861" y="5867478"/>
            <a:ext cx="4333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1400" b="1" dirty="0" smtClean="0">
                <a:solidFill>
                  <a:srgbClr val="0E4194"/>
                </a:solidFill>
                <a:latin typeface="+mn-lt"/>
                <a:hlinkClick r:id="rId5" action="ppaction://hlinkfile"/>
              </a:rPr>
              <a:t>twitter.com/PA10_EUSDR</a:t>
            </a:r>
            <a:r>
              <a:rPr lang="de-AT" altLang="de-DE" sz="1400" b="1" dirty="0" smtClean="0">
                <a:solidFill>
                  <a:srgbClr val="0E4194"/>
                </a:solidFill>
                <a:latin typeface="+mn-lt"/>
              </a:rPr>
              <a:t> </a:t>
            </a:r>
            <a:endParaRPr lang="de-AT" altLang="de-DE" sz="1400" b="1" dirty="0">
              <a:solidFill>
                <a:srgbClr val="0E4194"/>
              </a:solidFill>
              <a:latin typeface="+mn-lt"/>
            </a:endParaRPr>
          </a:p>
        </p:txBody>
      </p:sp>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046" y="5214011"/>
            <a:ext cx="396000" cy="396000"/>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777" y="5785250"/>
            <a:ext cx="468000" cy="468000"/>
          </a:xfrm>
          <a:prstGeom prst="rect">
            <a:avLst/>
          </a:prstGeom>
        </p:spPr>
      </p:pic>
      <p:sp>
        <p:nvSpPr>
          <p:cNvPr id="12" name="Titel 1"/>
          <p:cNvSpPr txBox="1">
            <a:spLocks/>
          </p:cNvSpPr>
          <p:nvPr/>
        </p:nvSpPr>
        <p:spPr>
          <a:xfrm>
            <a:off x="5373030" y="2164882"/>
            <a:ext cx="8229600" cy="2750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3366"/>
                </a:solidFill>
                <a:latin typeface="+mj-lt"/>
                <a:ea typeface="+mj-ea"/>
                <a:cs typeface="+mj-cs"/>
              </a:defRPr>
            </a:lvl1pPr>
          </a:lstStyle>
          <a:p>
            <a:pPr>
              <a:spcBef>
                <a:spcPts val="0"/>
              </a:spcBef>
              <a:defRPr/>
            </a:pPr>
            <a:r>
              <a:rPr lang="de-AT" sz="1600" b="1" dirty="0" smtClean="0">
                <a:solidFill>
                  <a:srgbClr val="0E4194"/>
                </a:solidFill>
              </a:rPr>
              <a:t>EuroVienna</a:t>
            </a:r>
          </a:p>
          <a:p>
            <a:pPr>
              <a:spcBef>
                <a:spcPts val="0"/>
              </a:spcBef>
              <a:defRPr/>
            </a:pPr>
            <a:r>
              <a:rPr lang="de-AT" sz="1600" b="1" dirty="0" smtClean="0">
                <a:solidFill>
                  <a:srgbClr val="0E4194"/>
                </a:solidFill>
              </a:rPr>
              <a:t>Martin Marek</a:t>
            </a:r>
            <a:r>
              <a:rPr lang="de-AT" sz="1600" dirty="0">
                <a:solidFill>
                  <a:srgbClr val="0E4194"/>
                </a:solidFill>
              </a:rPr>
              <a:t/>
            </a:r>
            <a:br>
              <a:rPr lang="de-AT" sz="1600" dirty="0">
                <a:solidFill>
                  <a:srgbClr val="0E4194"/>
                </a:solidFill>
              </a:rPr>
            </a:br>
            <a:r>
              <a:rPr lang="de-AT" sz="1600" dirty="0" smtClean="0">
                <a:solidFill>
                  <a:srgbClr val="0E4194"/>
                </a:solidFill>
              </a:rPr>
              <a:t>Programme Manager</a:t>
            </a:r>
            <a:endParaRPr lang="de-AT" sz="1600" dirty="0">
              <a:solidFill>
                <a:srgbClr val="0E4194"/>
              </a:solidFill>
            </a:endParaRPr>
          </a:p>
          <a:p>
            <a:pPr>
              <a:spcBef>
                <a:spcPts val="0"/>
              </a:spcBef>
              <a:defRPr/>
            </a:pPr>
            <a:r>
              <a:rPr lang="de-AT" sz="1600" u="sng" dirty="0" smtClean="0">
                <a:solidFill>
                  <a:srgbClr val="0E4194"/>
                </a:solidFill>
              </a:rPr>
              <a:t>Martin.marek@eurovienna.at</a:t>
            </a:r>
            <a:endParaRPr lang="de-AT" sz="1600" u="sng" dirty="0">
              <a:solidFill>
                <a:srgbClr val="0E4194"/>
              </a:solidFill>
            </a:endParaRPr>
          </a:p>
          <a:p>
            <a:pPr>
              <a:spcBef>
                <a:spcPts val="0"/>
              </a:spcBef>
              <a:defRPr/>
            </a:pPr>
            <a:endParaRPr lang="de-AT" sz="2000" dirty="0"/>
          </a:p>
        </p:txBody>
      </p:sp>
    </p:spTree>
    <p:extLst>
      <p:ext uri="{BB962C8B-B14F-4D97-AF65-F5344CB8AC3E}">
        <p14:creationId xmlns:p14="http://schemas.microsoft.com/office/powerpoint/2010/main" val="1446674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4009</Words>
  <Application>Microsoft Office PowerPoint</Application>
  <PresentationFormat>Breitbild</PresentationFormat>
  <Paragraphs>1023</Paragraphs>
  <Slides>93</Slides>
  <Notes>12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93</vt:i4>
      </vt:variant>
    </vt:vector>
  </HeadingPairs>
  <TitlesOfParts>
    <vt:vector size="102" baseType="lpstr">
      <vt:lpstr>MS PGothic</vt:lpstr>
      <vt:lpstr>Arial</vt:lpstr>
      <vt:lpstr>Calibri</vt:lpstr>
      <vt:lpstr>Calibri Light</vt:lpstr>
      <vt:lpstr>Trebuchet MS</vt:lpstr>
      <vt:lpstr>Webdings</vt:lpstr>
      <vt:lpstr>Wingdings</vt:lpstr>
      <vt:lpstr>Wingdings 3</vt:lpstr>
      <vt:lpstr>Office Theme</vt:lpstr>
      <vt:lpstr>EUSDR Priority Area 10 “Institutional Capacity and Cooperation” Webinar:Funding for civil society and local actors – an overview</vt:lpstr>
      <vt:lpstr>Agenda</vt:lpstr>
      <vt:lpstr>Civil Society and Local Actors in the Danube Region</vt:lpstr>
      <vt:lpstr>Civil Society &amp; Local Actors in the Danube Region</vt:lpstr>
      <vt:lpstr>Initial Thoughts towards Funding</vt:lpstr>
      <vt:lpstr>Funding Landscape</vt:lpstr>
      <vt:lpstr>Funding sources</vt:lpstr>
      <vt:lpstr>Structuring funding sources</vt:lpstr>
      <vt:lpstr>EU Programmes</vt:lpstr>
      <vt:lpstr>EU Funding Programmes and Financing Instruments</vt:lpstr>
      <vt:lpstr>Relevant Funding Programmes - Region &amp; Stakeholder</vt:lpstr>
      <vt:lpstr>PowerPoint-Präsentation</vt:lpstr>
      <vt:lpstr>Interreg V (2014 - 2020)</vt:lpstr>
      <vt:lpstr>Interreg V (2014 - 2020)</vt:lpstr>
      <vt:lpstr>How to find the right Interreg programme for you?</vt:lpstr>
      <vt:lpstr>Interreg - Who is it for?</vt:lpstr>
      <vt:lpstr>Interreg Danube Transnational Programme Seed Money Facility</vt:lpstr>
      <vt:lpstr>Interreg DTP Seed Money Facility - Who is it for?</vt:lpstr>
      <vt:lpstr>PowerPoint-Präsentation</vt:lpstr>
      <vt:lpstr>Erasmus+  EU Programme for education, training, youth and sport (2014-2020)</vt:lpstr>
      <vt:lpstr>Erasmus+ Programme Information</vt:lpstr>
      <vt:lpstr>Erasmus +  Key Action 2: Cooperation for innovation &amp; the exchange of good practices</vt:lpstr>
      <vt:lpstr>Erasmus +  Key Action 2: Cooperation for innovation &amp; the exchange of good practices</vt:lpstr>
      <vt:lpstr>Erasmus +  Key Action 2: Cooperation for innovation &amp; the exchange of good practices</vt:lpstr>
      <vt:lpstr>Erasmus +  Key Action 2: Cooperation for innovation &amp; the exchange of good practices</vt:lpstr>
      <vt:lpstr>Erasmus +  Key Action 2: Cooperation for innovation &amp; the exchange of good practices</vt:lpstr>
      <vt:lpstr>Erasmus +  Key Action 2: Cooperation for innovation &amp; the exchange of good practices</vt:lpstr>
      <vt:lpstr>Erasmus +  Key Action 2: Cooperation for innovation &amp; the exchange of good practices</vt:lpstr>
      <vt:lpstr>Erasmus+ - Who is it for?</vt:lpstr>
      <vt:lpstr>PowerPoint-Präsentation</vt:lpstr>
      <vt:lpstr>LEADER</vt:lpstr>
      <vt:lpstr>Leader – How to check, if you are a LEADER region</vt:lpstr>
      <vt:lpstr>Leader - Who is it for?</vt:lpstr>
      <vt:lpstr>PowerPoint-Präsentation</vt:lpstr>
      <vt:lpstr>Europe for Citizens</vt:lpstr>
      <vt:lpstr>Europe for Citizens</vt:lpstr>
      <vt:lpstr>Europe for Citizens</vt:lpstr>
      <vt:lpstr>Europe for Citizens</vt:lpstr>
      <vt:lpstr>Europe for Citizens - Who is it for?</vt:lpstr>
      <vt:lpstr>PowerPoint-Präsentation</vt:lpstr>
      <vt:lpstr>Creative Europe</vt:lpstr>
      <vt:lpstr>Creative Europe</vt:lpstr>
      <vt:lpstr>Creative Europe</vt:lpstr>
      <vt:lpstr>Creative Europe - Who is it for?</vt:lpstr>
      <vt:lpstr>PowerPoint-Präsentation</vt:lpstr>
      <vt:lpstr>Horizon 2020 - Overview</vt:lpstr>
      <vt:lpstr>Horizon 2020 - Overview</vt:lpstr>
      <vt:lpstr>Horizon 2020</vt:lpstr>
      <vt:lpstr>Horizon 2020</vt:lpstr>
      <vt:lpstr>Horizon 2020</vt:lpstr>
      <vt:lpstr>Horizon 2020</vt:lpstr>
      <vt:lpstr>Horizon 2020 - Summary for 2019 &amp; 2020</vt:lpstr>
      <vt:lpstr>Horizon 2020- Who is it for?</vt:lpstr>
      <vt:lpstr>PowerPoint-Präsentation</vt:lpstr>
      <vt:lpstr>European Social Fund (ESF)</vt:lpstr>
      <vt:lpstr>ESF – How to find Calls and my Contact Point?</vt:lpstr>
      <vt:lpstr>ESF - Who is it for?</vt:lpstr>
      <vt:lpstr>Development Cooperation</vt:lpstr>
      <vt:lpstr>PowerPoint-Präsentation</vt:lpstr>
      <vt:lpstr>BACID - Building Administrative Capacities in the Danube Region</vt:lpstr>
      <vt:lpstr>BACID - Building Administrative Capacities in the Danube Region</vt:lpstr>
      <vt:lpstr>BACID - Who is it for?</vt:lpstr>
      <vt:lpstr>PowerPoint-Präsentation</vt:lpstr>
      <vt:lpstr>Norway Grants</vt:lpstr>
      <vt:lpstr>Norway Grants - Who is it for?</vt:lpstr>
      <vt:lpstr>Foundations</vt:lpstr>
      <vt:lpstr>Examples for exploring institutional philantropy for your cause</vt:lpstr>
      <vt:lpstr>European Foundation Centre (EFC)</vt:lpstr>
      <vt:lpstr>Network of European Foundations (NEF)</vt:lpstr>
      <vt:lpstr>Donors and Foundations Networks in Europe (DAFNE)</vt:lpstr>
      <vt:lpstr>Supporting Tools</vt:lpstr>
      <vt:lpstr>PowerPoint-Präsentation</vt:lpstr>
      <vt:lpstr>Excellence in ReSTI – Infodesk</vt:lpstr>
      <vt:lpstr>Excellence in ReSTI - Infodesk</vt:lpstr>
      <vt:lpstr>Excellence in ReSTI - Curriculum</vt:lpstr>
      <vt:lpstr>PowerPoint-Präsentation</vt:lpstr>
      <vt:lpstr>EuroAccess - MacroRegions</vt:lpstr>
      <vt:lpstr>EuroAccess - MacroRegions</vt:lpstr>
      <vt:lpstr>EuroAccess - MacroRegions</vt:lpstr>
      <vt:lpstr>EuroAccess – MacroRegions: What does it offer to you?</vt:lpstr>
      <vt:lpstr>From the idea to the proposal</vt:lpstr>
      <vt:lpstr>From idea to proposal</vt:lpstr>
      <vt:lpstr>From idea to proposal - Idea</vt:lpstr>
      <vt:lpstr>From idea to proposal - Innovation</vt:lpstr>
      <vt:lpstr>From idea to proposal - One page summary</vt:lpstr>
      <vt:lpstr>From idea to proposal - Programme / Call identification</vt:lpstr>
      <vt:lpstr>From idea to proposal - Programme / Call identification</vt:lpstr>
      <vt:lpstr>From idea to proposal - Next steps</vt:lpstr>
      <vt:lpstr>From idea to proposal - Next steps</vt:lpstr>
      <vt:lpstr>From idea to proposal - Next steps</vt:lpstr>
      <vt:lpstr>PowerPoint-Präsentation</vt:lpstr>
      <vt:lpstr>Keep.eu – Capitalise on projects and search for implementers</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Singer Claudia</dc:creator>
  <cp:lastModifiedBy>Marek Martin</cp:lastModifiedBy>
  <cp:revision>130</cp:revision>
  <dcterms:created xsi:type="dcterms:W3CDTF">2019-11-19T12:29:44Z</dcterms:created>
  <dcterms:modified xsi:type="dcterms:W3CDTF">2019-12-13T09:47:39Z</dcterms:modified>
</cp:coreProperties>
</file>