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2"/>
  </p:sldMasterIdLst>
  <p:notesMasterIdLst>
    <p:notesMasterId r:id="rId11"/>
  </p:notesMasterIdLst>
  <p:handoutMasterIdLst>
    <p:handoutMasterId r:id="rId12"/>
  </p:handoutMasterIdLst>
  <p:sldIdLst>
    <p:sldId id="256" r:id="rId3"/>
    <p:sldId id="301" r:id="rId4"/>
    <p:sldId id="271" r:id="rId5"/>
    <p:sldId id="312" r:id="rId6"/>
    <p:sldId id="313" r:id="rId7"/>
    <p:sldId id="311" r:id="rId8"/>
    <p:sldId id="299" r:id="rId9"/>
    <p:sldId id="294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E1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46" autoAdjust="0"/>
    <p:restoredTop sz="89505" autoAdjust="0"/>
  </p:normalViewPr>
  <p:slideViewPr>
    <p:cSldViewPr>
      <p:cViewPr varScale="1">
        <p:scale>
          <a:sx n="99" d="100"/>
          <a:sy n="99" d="100"/>
        </p:scale>
        <p:origin x="88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6DDC4-45C4-4038-BCB7-A0E4A9606051}" type="datetimeFigureOut">
              <a:rPr lang="sk-SK" smtClean="0"/>
              <a:t>27.11.2020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3DE32-B0C7-43AD-9915-B4F648B60C3D}" type="slidenum">
              <a:rPr lang="sk-SK" smtClean="0"/>
              <a:t>‹Nr.›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0119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3842907C-D0AA-4C58-9F94-58B40AD65B29}" type="datetimeFigureOut">
              <a:rPr lang="en-US" smtClean="0"/>
              <a:pPr/>
              <a:t>11/27/2020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76769E-C829-4283-B80E-CB90D995C29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7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26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48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70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76769E-C829-4283-B80E-CB90D995C29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3250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26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ĺžni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Obdĺžni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Obdĺžni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Obdĺžni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bdĺžni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Zaoblený obdĺžni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Zaoblený obdĺžni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bdĺžni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ĺžni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6E13C79-1C97-4B32-B2AE-1A69C169643E}" type="datetime2">
              <a:rPr lang="en-US" smtClean="0"/>
              <a:pPr/>
              <a:t>Friday, November 27, 2020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5292C34-3E5E-4BA5-AF54-F1601B144FB0}" type="slidenum">
              <a:rPr lang="en-US" smtClean="0"/>
              <a:pPr/>
              <a:t>‹Nr.›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4BF-C004-4398-9186-5EE680724D95}" type="datetime2">
              <a:rPr lang="en-US" smtClean="0"/>
              <a:pPr/>
              <a:t>Friday, November 27, 2020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4BF-C004-4398-9186-5EE680724D95}" type="datetime2">
              <a:rPr lang="en-US" smtClean="0"/>
              <a:pPr/>
              <a:t>Friday, November 27, 2020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Friday, November 27, 2020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Friday, November 27, 2020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Friday, November 27, 2020</a:t>
            </a:fld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26" name="Zástupný symbol dátumu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9BB0534-5698-4F62-9CFE-5DE61A073E78}" type="datetime2">
              <a:rPr lang="en-US" smtClean="0"/>
              <a:pPr/>
              <a:t>Friday, November 27, 2020</a:t>
            </a:fld>
            <a:endParaRPr lang="en-US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410EEA-824F-4D46-AFE7-60426C8C06B0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8" name="Zástupný symbol päty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84827A3-B249-4F87-AB1A-1E06AC1AA2A4}" type="datetime2">
              <a:rPr lang="en-US" smtClean="0"/>
              <a:pPr/>
              <a:t>Friday, November 27, 2020</a:t>
            </a:fld>
            <a:endParaRPr lang="en-US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Friday, November 27, 2020</a:t>
            </a:fld>
            <a:endParaRPr lang="en-US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4691-4882-40A8-AF62-8CF6A18D40B2}" type="datetime2">
              <a:rPr lang="en-US" smtClean="0"/>
              <a:pPr/>
              <a:t>Friday, November 27, 2020</a:t>
            </a:fld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776A-4DEC-47EE-8A49-2C150ECB5465}" type="datetime2">
              <a:rPr lang="en-US" smtClean="0"/>
              <a:pPr/>
              <a:t>Friday, November 27, 2020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‹Nr.›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ĺžni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bdĺžni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Obdĺžni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Obdĺžni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Zaoblený obdĺžni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Zaoblený obdĺžni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Obdĺžni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Obdĺžni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Obdĺžni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Obdĺžni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Obdĺžni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Obdĺžni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10E14BF-C004-4398-9186-5EE680724D95}" type="datetime2">
              <a:rPr lang="en-US" smtClean="0"/>
              <a:pPr/>
              <a:t>Friday, November 27, 2020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‹Nr.›</a:t>
            </a:fld>
            <a:endParaRPr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unajskastrategia.vlada.gov.sk/strategia-eu-pre-dunajsky-region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mailto:office@eusdr-dsp.eu" TargetMode="External"/><Relationship Id="rId4" Type="http://schemas.openxmlformats.org/officeDocument/2006/relationships/hyperlink" Target="mailto:danube@vlada.gov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458200" cy="1656184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sk-SK" sz="3600" noProof="0" dirty="0"/>
              <a:t/>
            </a:r>
            <a:br>
              <a:rPr lang="sk-SK" sz="3600" noProof="0" dirty="0"/>
            </a:br>
            <a:r>
              <a:rPr lang="sk-SK" sz="3600" dirty="0"/>
              <a:t/>
            </a:r>
            <a:br>
              <a:rPr lang="sk-SK" sz="3600" dirty="0"/>
            </a:br>
            <a:r>
              <a:rPr lang="sk-SK" sz="3600" dirty="0"/>
              <a:t/>
            </a:r>
            <a:br>
              <a:rPr lang="sk-SK" sz="3600" dirty="0"/>
            </a:br>
            <a:r>
              <a:rPr lang="sk-SK" sz="3600" dirty="0"/>
              <a:t/>
            </a:r>
            <a:br>
              <a:rPr lang="sk-SK" sz="3600" dirty="0"/>
            </a:br>
            <a:r>
              <a:rPr lang="sk-SK" sz="3600" dirty="0"/>
              <a:t/>
            </a:r>
            <a:br>
              <a:rPr lang="sk-SK" sz="3600" dirty="0"/>
            </a:br>
            <a:r>
              <a:rPr lang="sk-SK" sz="2700" b="1" dirty="0" err="1"/>
              <a:t>The</a:t>
            </a:r>
            <a:r>
              <a:rPr lang="sk-SK" sz="2700" b="1" dirty="0"/>
              <a:t> EU </a:t>
            </a:r>
            <a:r>
              <a:rPr lang="sk-SK" sz="2700" b="1" dirty="0" err="1"/>
              <a:t>Strategy</a:t>
            </a:r>
            <a:r>
              <a:rPr lang="sk-SK" sz="2700" b="1" dirty="0"/>
              <a:t> </a:t>
            </a:r>
            <a:r>
              <a:rPr lang="sk-SK" sz="2700" b="1" dirty="0" err="1"/>
              <a:t>for</a:t>
            </a:r>
            <a:r>
              <a:rPr lang="sk-SK" sz="2700" b="1" dirty="0"/>
              <a:t> </a:t>
            </a:r>
            <a:r>
              <a:rPr lang="sk-SK" sz="2700" b="1" dirty="0" err="1"/>
              <a:t>the</a:t>
            </a:r>
            <a:r>
              <a:rPr lang="sk-SK" sz="2700" b="1" dirty="0"/>
              <a:t> Danube </a:t>
            </a:r>
            <a:r>
              <a:rPr lang="sk-SK" sz="2700" b="1" dirty="0" err="1"/>
              <a:t>Region</a:t>
            </a:r>
            <a:r>
              <a:rPr lang="sk-SK" sz="2700" b="1" dirty="0"/>
              <a:t/>
            </a:r>
            <a:br>
              <a:rPr lang="sk-SK" sz="2700" b="1" dirty="0"/>
            </a:br>
            <a:r>
              <a:rPr lang="sk-SK" sz="2700" b="1" dirty="0"/>
              <a:t>2021 Slovak </a:t>
            </a:r>
            <a:r>
              <a:rPr lang="sk-SK" sz="2700" b="1" dirty="0" err="1"/>
              <a:t>Presidency</a:t>
            </a:r>
            <a:r>
              <a:rPr lang="sk-SK" sz="3600" noProof="0" dirty="0"/>
              <a:t/>
            </a:r>
            <a:br>
              <a:rPr lang="sk-SK" sz="3600" noProof="0" dirty="0"/>
            </a:br>
            <a:endParaRPr lang="sk-SK" sz="2000" noProof="0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5040560" cy="1296144"/>
          </a:xfrm>
        </p:spPr>
        <p:txBody>
          <a:bodyPr>
            <a:noAutofit/>
          </a:bodyPr>
          <a:lstStyle/>
          <a:p>
            <a:endParaRPr lang="sk-SK" sz="1600" dirty="0">
              <a:solidFill>
                <a:srgbClr val="C00000"/>
              </a:solidFill>
            </a:endParaRPr>
          </a:p>
          <a:p>
            <a:endParaRPr lang="sk-SK" sz="2000" noProof="0" dirty="0">
              <a:solidFill>
                <a:srgbClr val="C00000"/>
              </a:solidFill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376" y="5781861"/>
            <a:ext cx="978024" cy="757969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4293096"/>
            <a:ext cx="3384376" cy="1385550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078" y="5869220"/>
            <a:ext cx="3460276" cy="656124"/>
          </a:xfrm>
          <a:prstGeom prst="rect">
            <a:avLst/>
          </a:prstGeom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402" y="5583535"/>
            <a:ext cx="1904782" cy="94180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6064"/>
          </a:xfrm>
        </p:spPr>
        <p:txBody>
          <a:bodyPr>
            <a:normAutofit/>
          </a:bodyPr>
          <a:lstStyle/>
          <a:p>
            <a:r>
              <a:rPr lang="sk-SK" sz="2000" b="1" dirty="0"/>
              <a:t>EUSDR SK PCY 2021 - </a:t>
            </a:r>
            <a:r>
              <a:rPr lang="sk-SK" sz="2000" b="1" dirty="0" err="1"/>
              <a:t>Challenges</a:t>
            </a:r>
            <a:endParaRPr lang="sk-SK" sz="2000" b="1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endParaRPr lang="sk-SK" sz="2000" dirty="0"/>
          </a:p>
          <a:p>
            <a:pPr marL="109728" indent="0">
              <a:buNone/>
            </a:pPr>
            <a:r>
              <a:rPr lang="sk-SK" sz="1800" b="1" dirty="0">
                <a:solidFill>
                  <a:schemeClr val="tx2"/>
                </a:solidFill>
              </a:rPr>
              <a:t>EUSDR: </a:t>
            </a:r>
            <a:r>
              <a:rPr lang="sk-SK" sz="1800" b="1" dirty="0" err="1">
                <a:solidFill>
                  <a:schemeClr val="tx2"/>
                </a:solidFill>
              </a:rPr>
              <a:t>Current</a:t>
            </a:r>
            <a:r>
              <a:rPr lang="sk-SK" sz="1800" b="1" dirty="0">
                <a:solidFill>
                  <a:schemeClr val="tx2"/>
                </a:solidFill>
              </a:rPr>
              <a:t> </a:t>
            </a:r>
            <a:r>
              <a:rPr lang="sk-SK" sz="1800" b="1" dirty="0" err="1">
                <a:solidFill>
                  <a:schemeClr val="tx2"/>
                </a:solidFill>
              </a:rPr>
              <a:t>challenges</a:t>
            </a:r>
            <a:endParaRPr lang="sk-SK" sz="1800" b="1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r>
              <a:rPr lang="sk-SK" sz="1800" dirty="0" err="1">
                <a:solidFill>
                  <a:schemeClr val="tx2"/>
                </a:solidFill>
              </a:rPr>
              <a:t>Revision</a:t>
            </a:r>
            <a:r>
              <a:rPr lang="sk-SK" sz="1800" dirty="0">
                <a:solidFill>
                  <a:schemeClr val="tx2"/>
                </a:solidFill>
              </a:rPr>
              <a:t> of </a:t>
            </a:r>
            <a:r>
              <a:rPr lang="sk-SK" sz="1800" dirty="0" err="1">
                <a:solidFill>
                  <a:schemeClr val="tx2"/>
                </a:solidFill>
              </a:rPr>
              <a:t>the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u="sng" dirty="0" err="1">
                <a:solidFill>
                  <a:schemeClr val="tx2"/>
                </a:solidFill>
              </a:rPr>
              <a:t>Action</a:t>
            </a:r>
            <a:r>
              <a:rPr lang="sk-SK" sz="1800" u="sng" dirty="0">
                <a:solidFill>
                  <a:schemeClr val="tx2"/>
                </a:solidFill>
              </a:rPr>
              <a:t> </a:t>
            </a:r>
            <a:r>
              <a:rPr lang="sk-SK" sz="1800" u="sng" dirty="0" err="1">
                <a:solidFill>
                  <a:schemeClr val="tx2"/>
                </a:solidFill>
              </a:rPr>
              <a:t>Plan</a:t>
            </a:r>
            <a:r>
              <a:rPr lang="sk-SK" sz="1800" u="sng" dirty="0">
                <a:solidFill>
                  <a:schemeClr val="tx2"/>
                </a:solidFill>
              </a:rPr>
              <a:t> </a:t>
            </a:r>
            <a:r>
              <a:rPr lang="sk-SK" sz="1800" dirty="0">
                <a:solidFill>
                  <a:schemeClr val="tx2"/>
                </a:solidFill>
              </a:rPr>
              <a:t>– </a:t>
            </a:r>
            <a:r>
              <a:rPr lang="sk-SK" sz="1800" dirty="0" err="1">
                <a:solidFill>
                  <a:schemeClr val="tx2"/>
                </a:solidFill>
              </a:rPr>
              <a:t>Implementation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phase</a:t>
            </a:r>
            <a:r>
              <a:rPr lang="sk-SK" sz="1800" dirty="0">
                <a:solidFill>
                  <a:schemeClr val="tx2"/>
                </a:solidFill>
              </a:rPr>
              <a:t> – a new </a:t>
            </a:r>
            <a:r>
              <a:rPr lang="sk-SK" sz="1800" dirty="0" err="1">
                <a:solidFill>
                  <a:schemeClr val="tx2"/>
                </a:solidFill>
              </a:rPr>
              <a:t>momentum</a:t>
            </a:r>
            <a:r>
              <a:rPr lang="sk-SK" sz="1800" dirty="0">
                <a:solidFill>
                  <a:schemeClr val="tx2"/>
                </a:solidFill>
              </a:rPr>
              <a:t> – a </a:t>
            </a:r>
            <a:r>
              <a:rPr lang="sk-SK" sz="1800" dirty="0" err="1">
                <a:solidFill>
                  <a:schemeClr val="tx2"/>
                </a:solidFill>
              </a:rPr>
              <a:t>basis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for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embedding</a:t>
            </a:r>
            <a:endParaRPr lang="sk-SK" sz="1800" dirty="0">
              <a:solidFill>
                <a:schemeClr val="tx2"/>
              </a:solidFill>
            </a:endParaRPr>
          </a:p>
          <a:p>
            <a:endParaRPr lang="sk-SK" sz="1800" dirty="0">
              <a:solidFill>
                <a:schemeClr val="tx2"/>
              </a:solidFill>
            </a:endParaRPr>
          </a:p>
          <a:p>
            <a:r>
              <a:rPr lang="sk-SK" sz="1800" u="sng" dirty="0" err="1">
                <a:solidFill>
                  <a:schemeClr val="tx2"/>
                </a:solidFill>
              </a:rPr>
              <a:t>Political</a:t>
            </a:r>
            <a:r>
              <a:rPr lang="sk-SK" sz="1800" u="sng" dirty="0">
                <a:solidFill>
                  <a:schemeClr val="tx2"/>
                </a:solidFill>
              </a:rPr>
              <a:t> </a:t>
            </a:r>
            <a:r>
              <a:rPr lang="sk-SK" sz="1800" u="sng" dirty="0" err="1">
                <a:solidFill>
                  <a:schemeClr val="tx2"/>
                </a:solidFill>
              </a:rPr>
              <a:t>committment</a:t>
            </a:r>
            <a:r>
              <a:rPr lang="sk-SK" sz="1800" u="sng" dirty="0">
                <a:solidFill>
                  <a:schemeClr val="tx2"/>
                </a:solidFill>
              </a:rPr>
              <a:t> </a:t>
            </a:r>
            <a:r>
              <a:rPr lang="sk-SK" sz="1800" dirty="0">
                <a:solidFill>
                  <a:schemeClr val="tx2"/>
                </a:solidFill>
              </a:rPr>
              <a:t>of </a:t>
            </a:r>
            <a:r>
              <a:rPr lang="sk-SK" sz="1800" dirty="0" err="1">
                <a:solidFill>
                  <a:schemeClr val="tx2"/>
                </a:solidFill>
              </a:rPr>
              <a:t>the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countries</a:t>
            </a:r>
            <a:r>
              <a:rPr lang="sk-SK" sz="1800" dirty="0">
                <a:solidFill>
                  <a:schemeClr val="tx2"/>
                </a:solidFill>
              </a:rPr>
              <a:t> – </a:t>
            </a:r>
            <a:r>
              <a:rPr lang="sk-SK" sz="1800" dirty="0" err="1">
                <a:solidFill>
                  <a:schemeClr val="tx2"/>
                </a:solidFill>
              </a:rPr>
              <a:t>ownership</a:t>
            </a:r>
            <a:r>
              <a:rPr lang="sk-SK" sz="1800" dirty="0">
                <a:solidFill>
                  <a:schemeClr val="tx2"/>
                </a:solidFill>
              </a:rPr>
              <a:t> – </a:t>
            </a:r>
            <a:r>
              <a:rPr lang="sk-SK" sz="1800" i="1" dirty="0">
                <a:solidFill>
                  <a:schemeClr val="tx2"/>
                </a:solidFill>
              </a:rPr>
              <a:t>EC </a:t>
            </a:r>
            <a:r>
              <a:rPr lang="sk-SK" sz="1800" i="1" dirty="0" err="1">
                <a:solidFill>
                  <a:schemeClr val="tx2"/>
                </a:solidFill>
              </a:rPr>
              <a:t>Third</a:t>
            </a:r>
            <a:r>
              <a:rPr lang="sk-SK" sz="1800" i="1" dirty="0">
                <a:solidFill>
                  <a:schemeClr val="tx2"/>
                </a:solidFill>
              </a:rPr>
              <a:t> Report September 2020</a:t>
            </a:r>
          </a:p>
          <a:p>
            <a:endParaRPr lang="sk-SK" sz="1800" dirty="0">
              <a:solidFill>
                <a:schemeClr val="tx2"/>
              </a:solidFill>
            </a:endParaRPr>
          </a:p>
          <a:p>
            <a:r>
              <a:rPr lang="sk-SK" sz="1800" u="sng" dirty="0" err="1">
                <a:solidFill>
                  <a:schemeClr val="tx2"/>
                </a:solidFill>
              </a:rPr>
              <a:t>Embedding</a:t>
            </a:r>
            <a:r>
              <a:rPr lang="sk-SK" sz="1800" dirty="0">
                <a:solidFill>
                  <a:schemeClr val="tx2"/>
                </a:solidFill>
              </a:rPr>
              <a:t> – </a:t>
            </a:r>
            <a:r>
              <a:rPr lang="sk-SK" sz="1800" dirty="0" err="1">
                <a:solidFill>
                  <a:schemeClr val="tx2"/>
                </a:solidFill>
              </a:rPr>
              <a:t>aligning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the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Strategy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with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priorities</a:t>
            </a:r>
            <a:r>
              <a:rPr lang="sk-SK" sz="1800" dirty="0">
                <a:solidFill>
                  <a:schemeClr val="tx2"/>
                </a:solidFill>
              </a:rPr>
              <a:t> of EU </a:t>
            </a:r>
            <a:r>
              <a:rPr lang="sk-SK" sz="1800" dirty="0" err="1">
                <a:solidFill>
                  <a:schemeClr val="tx2"/>
                </a:solidFill>
              </a:rPr>
              <a:t>funding</a:t>
            </a:r>
            <a:r>
              <a:rPr lang="sk-SK" sz="1800" dirty="0">
                <a:solidFill>
                  <a:schemeClr val="tx2"/>
                </a:solidFill>
              </a:rPr>
              <a:t> – monitoring of </a:t>
            </a:r>
            <a:r>
              <a:rPr lang="sk-SK" sz="1800" dirty="0" err="1">
                <a:solidFill>
                  <a:schemeClr val="tx2"/>
                </a:solidFill>
              </a:rPr>
              <a:t>the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process</a:t>
            </a:r>
            <a:r>
              <a:rPr lang="sk-SK" sz="1800" dirty="0">
                <a:solidFill>
                  <a:schemeClr val="tx2"/>
                </a:solidFill>
              </a:rPr>
              <a:t> at </a:t>
            </a:r>
            <a:r>
              <a:rPr lang="sk-SK" sz="1800" dirty="0" err="1">
                <a:solidFill>
                  <a:schemeClr val="tx2"/>
                </a:solidFill>
              </a:rPr>
              <a:t>national</a:t>
            </a:r>
            <a:r>
              <a:rPr lang="sk-SK" sz="1800" dirty="0">
                <a:solidFill>
                  <a:schemeClr val="tx2"/>
                </a:solidFill>
              </a:rPr>
              <a:t> and </a:t>
            </a:r>
            <a:r>
              <a:rPr lang="sk-SK" sz="1800" dirty="0" err="1">
                <a:solidFill>
                  <a:schemeClr val="tx2"/>
                </a:solidFill>
              </a:rPr>
              <a:t>regional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levels</a:t>
            </a:r>
            <a:r>
              <a:rPr lang="sk-SK" sz="1800" dirty="0">
                <a:solidFill>
                  <a:schemeClr val="tx2"/>
                </a:solidFill>
              </a:rPr>
              <a:t> – MA </a:t>
            </a:r>
            <a:r>
              <a:rPr lang="sk-SK" sz="1800" dirty="0" err="1">
                <a:solidFill>
                  <a:schemeClr val="tx2"/>
                </a:solidFill>
              </a:rPr>
              <a:t>Network</a:t>
            </a:r>
            <a:endParaRPr lang="sk-SK" sz="1800" dirty="0">
              <a:solidFill>
                <a:schemeClr val="tx2"/>
              </a:solidFill>
            </a:endParaRPr>
          </a:p>
          <a:p>
            <a:endParaRPr lang="sk-SK" sz="1800" dirty="0">
              <a:solidFill>
                <a:schemeClr val="tx2"/>
              </a:solidFill>
            </a:endParaRPr>
          </a:p>
          <a:p>
            <a:r>
              <a:rPr lang="sk-SK" sz="1800" u="sng" dirty="0" err="1">
                <a:solidFill>
                  <a:schemeClr val="tx2"/>
                </a:solidFill>
              </a:rPr>
              <a:t>Governance</a:t>
            </a:r>
            <a:r>
              <a:rPr lang="sk-SK" sz="1800" dirty="0">
                <a:solidFill>
                  <a:schemeClr val="tx2"/>
                </a:solidFill>
              </a:rPr>
              <a:t> – Danube </a:t>
            </a:r>
            <a:r>
              <a:rPr lang="sk-SK" sz="1800" dirty="0" err="1">
                <a:solidFill>
                  <a:schemeClr val="tx2"/>
                </a:solidFill>
              </a:rPr>
              <a:t>Region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Strategy</a:t>
            </a:r>
            <a:r>
              <a:rPr lang="sk-SK" sz="1800" dirty="0">
                <a:solidFill>
                  <a:schemeClr val="tx2"/>
                </a:solidFill>
              </a:rPr>
              <a:t> Management – </a:t>
            </a:r>
            <a:r>
              <a:rPr lang="sk-SK" sz="1800" dirty="0" err="1">
                <a:solidFill>
                  <a:schemeClr val="tx2"/>
                </a:solidFill>
              </a:rPr>
              <a:t>providing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adequate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administrative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capacities</a:t>
            </a:r>
            <a:r>
              <a:rPr lang="sk-SK" sz="1800" dirty="0">
                <a:solidFill>
                  <a:schemeClr val="tx2"/>
                </a:solidFill>
              </a:rPr>
              <a:t> – </a:t>
            </a:r>
            <a:r>
              <a:rPr lang="sk-SK" sz="1800" dirty="0" err="1">
                <a:solidFill>
                  <a:schemeClr val="tx2"/>
                </a:solidFill>
              </a:rPr>
              <a:t>fostering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socio-economic</a:t>
            </a:r>
            <a:r>
              <a:rPr lang="sk-SK" sz="1800" dirty="0">
                <a:solidFill>
                  <a:schemeClr val="tx2"/>
                </a:solidFill>
              </a:rPr>
              <a:t> and </a:t>
            </a:r>
            <a:r>
              <a:rPr lang="sk-SK" sz="1800" dirty="0" err="1">
                <a:solidFill>
                  <a:schemeClr val="tx2"/>
                </a:solidFill>
              </a:rPr>
              <a:t>territorial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cohesion</a:t>
            </a:r>
            <a:endParaRPr lang="sk-SK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24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>
            <a:normAutofit/>
          </a:bodyPr>
          <a:lstStyle/>
          <a:p>
            <a:r>
              <a:rPr lang="sk-SK" sz="2000" b="1" dirty="0"/>
              <a:t>EUSDR SK PCY 2021 - </a:t>
            </a:r>
            <a:r>
              <a:rPr lang="sk-SK" sz="2000" b="1" dirty="0" err="1"/>
              <a:t>Priorities</a:t>
            </a:r>
            <a:endParaRPr lang="sk-SK" sz="20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sk-SK" sz="1800" u="sng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b="1" dirty="0" err="1">
                <a:solidFill>
                  <a:schemeClr val="tx2"/>
                </a:solidFill>
              </a:rPr>
              <a:t>Priorities</a:t>
            </a:r>
            <a:r>
              <a:rPr lang="sk-SK" sz="1800" b="1" dirty="0">
                <a:solidFill>
                  <a:schemeClr val="tx2"/>
                </a:solidFill>
              </a:rPr>
              <a:t> of SK PCY:</a:t>
            </a: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>
                <a:solidFill>
                  <a:schemeClr val="tx2"/>
                </a:solidFill>
              </a:rPr>
              <a:t>To </a:t>
            </a:r>
            <a:r>
              <a:rPr lang="sk-SK" sz="1800" dirty="0" err="1">
                <a:solidFill>
                  <a:schemeClr val="tx2"/>
                </a:solidFill>
              </a:rPr>
              <a:t>provide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u="sng" dirty="0" err="1">
                <a:solidFill>
                  <a:schemeClr val="tx2"/>
                </a:solidFill>
              </a:rPr>
              <a:t>guidance</a:t>
            </a:r>
            <a:r>
              <a:rPr lang="sk-SK" sz="1800" u="sng" dirty="0">
                <a:solidFill>
                  <a:schemeClr val="tx2"/>
                </a:solidFill>
              </a:rPr>
              <a:t>, </a:t>
            </a:r>
            <a:r>
              <a:rPr lang="sk-SK" sz="1800" u="sng" dirty="0" err="1">
                <a:solidFill>
                  <a:schemeClr val="tx2"/>
                </a:solidFill>
              </a:rPr>
              <a:t>leadership</a:t>
            </a:r>
            <a:r>
              <a:rPr lang="sk-SK" sz="1800" u="sng" dirty="0">
                <a:solidFill>
                  <a:schemeClr val="tx2"/>
                </a:solidFill>
              </a:rPr>
              <a:t> and </a:t>
            </a:r>
            <a:r>
              <a:rPr lang="sk-SK" sz="1800" u="sng" dirty="0" err="1">
                <a:solidFill>
                  <a:schemeClr val="tx2"/>
                </a:solidFill>
              </a:rPr>
              <a:t>support</a:t>
            </a:r>
            <a:endParaRPr lang="sk-SK" sz="1800" u="sng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u="sng" dirty="0" err="1">
                <a:solidFill>
                  <a:schemeClr val="tx2"/>
                </a:solidFill>
              </a:rPr>
              <a:t>Institutional</a:t>
            </a:r>
            <a:r>
              <a:rPr lang="sk-SK" sz="1800" u="sng" dirty="0">
                <a:solidFill>
                  <a:schemeClr val="tx2"/>
                </a:solidFill>
              </a:rPr>
              <a:t> </a:t>
            </a:r>
            <a:r>
              <a:rPr lang="sk-SK" sz="1800" u="sng" dirty="0" err="1">
                <a:solidFill>
                  <a:schemeClr val="tx2"/>
                </a:solidFill>
              </a:rPr>
              <a:t>priorities</a:t>
            </a:r>
            <a:r>
              <a:rPr lang="sk-SK" sz="1800" dirty="0">
                <a:solidFill>
                  <a:schemeClr val="tx2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sk-SK" sz="1800" dirty="0" err="1">
                <a:solidFill>
                  <a:schemeClr val="tx2"/>
                </a:solidFill>
              </a:rPr>
              <a:t>Cooperation</a:t>
            </a:r>
            <a:r>
              <a:rPr lang="sk-SK" sz="1800" dirty="0">
                <a:solidFill>
                  <a:schemeClr val="tx2"/>
                </a:solidFill>
              </a:rPr>
              <a:t> of </a:t>
            </a:r>
            <a:r>
              <a:rPr lang="sk-SK" sz="1800" dirty="0" err="1">
                <a:solidFill>
                  <a:schemeClr val="tx2"/>
                </a:solidFill>
              </a:rPr>
              <a:t>stakeholders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involved</a:t>
            </a:r>
            <a:r>
              <a:rPr lang="sk-SK" sz="1800" dirty="0">
                <a:solidFill>
                  <a:schemeClr val="tx2"/>
                </a:solidFill>
              </a:rPr>
              <a:t> in </a:t>
            </a:r>
            <a:r>
              <a:rPr lang="sk-SK" sz="1800" dirty="0" err="1">
                <a:solidFill>
                  <a:schemeClr val="tx2"/>
                </a:solidFill>
              </a:rPr>
              <a:t>implementation</a:t>
            </a:r>
            <a:r>
              <a:rPr lang="sk-SK" sz="1800" dirty="0">
                <a:solidFill>
                  <a:schemeClr val="tx2"/>
                </a:solidFill>
              </a:rPr>
              <a:t> of </a:t>
            </a:r>
            <a:r>
              <a:rPr lang="sk-SK" sz="1800" dirty="0" err="1">
                <a:solidFill>
                  <a:schemeClr val="tx2"/>
                </a:solidFill>
              </a:rPr>
              <a:t>the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Strategy</a:t>
            </a:r>
            <a:endParaRPr lang="sk-SK" sz="1800" dirty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sk-SK" sz="1800" dirty="0" err="1">
                <a:solidFill>
                  <a:schemeClr val="tx2"/>
                </a:solidFill>
              </a:rPr>
              <a:t>Cooperation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among</a:t>
            </a:r>
            <a:r>
              <a:rPr lang="sk-SK" sz="1800" dirty="0">
                <a:solidFill>
                  <a:schemeClr val="tx2"/>
                </a:solidFill>
              </a:rPr>
              <a:t> Priority </a:t>
            </a:r>
            <a:r>
              <a:rPr lang="sk-SK" sz="1800" dirty="0" err="1">
                <a:solidFill>
                  <a:schemeClr val="tx2"/>
                </a:solidFill>
              </a:rPr>
              <a:t>Area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Coordinators</a:t>
            </a:r>
            <a:endParaRPr lang="sk-SK" sz="1800" dirty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u="sng" dirty="0" err="1">
                <a:solidFill>
                  <a:schemeClr val="tx2"/>
                </a:solidFill>
              </a:rPr>
              <a:t>Thematic</a:t>
            </a:r>
            <a:r>
              <a:rPr lang="sk-SK" sz="1800" u="sng" dirty="0">
                <a:solidFill>
                  <a:schemeClr val="tx2"/>
                </a:solidFill>
              </a:rPr>
              <a:t> </a:t>
            </a:r>
            <a:r>
              <a:rPr lang="sk-SK" sz="1800" u="sng" dirty="0" err="1">
                <a:solidFill>
                  <a:schemeClr val="tx2"/>
                </a:solidFill>
              </a:rPr>
              <a:t>priorities</a:t>
            </a:r>
            <a:r>
              <a:rPr lang="sk-SK" sz="1800" u="sng" dirty="0">
                <a:solidFill>
                  <a:schemeClr val="tx2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sk-SK" sz="1800" dirty="0" err="1">
                <a:solidFill>
                  <a:schemeClr val="tx2"/>
                </a:solidFill>
              </a:rPr>
              <a:t>Climate</a:t>
            </a:r>
            <a:r>
              <a:rPr lang="sk-SK" sz="1800" dirty="0">
                <a:solidFill>
                  <a:schemeClr val="tx2"/>
                </a:solidFill>
              </a:rPr>
              <a:t> change and </a:t>
            </a:r>
            <a:r>
              <a:rPr lang="sk-SK" sz="1800" dirty="0" err="1">
                <a:solidFill>
                  <a:schemeClr val="tx2"/>
                </a:solidFill>
              </a:rPr>
              <a:t>protection</a:t>
            </a:r>
            <a:r>
              <a:rPr lang="sk-SK" sz="1800" dirty="0">
                <a:solidFill>
                  <a:schemeClr val="tx2"/>
                </a:solidFill>
              </a:rPr>
              <a:t> of </a:t>
            </a:r>
            <a:r>
              <a:rPr lang="sk-SK" sz="1800" dirty="0" err="1">
                <a:solidFill>
                  <a:schemeClr val="tx2"/>
                </a:solidFill>
              </a:rPr>
              <a:t>biodiversity</a:t>
            </a:r>
            <a:endParaRPr lang="sk-SK" sz="1800" dirty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sk-SK" sz="1800" dirty="0" err="1">
                <a:solidFill>
                  <a:schemeClr val="tx2"/>
                </a:solidFill>
              </a:rPr>
              <a:t>Digitization</a:t>
            </a:r>
            <a:r>
              <a:rPr lang="sk-SK" sz="1800" dirty="0">
                <a:solidFill>
                  <a:schemeClr val="tx2"/>
                </a:solidFill>
              </a:rPr>
              <a:t> and </a:t>
            </a:r>
            <a:r>
              <a:rPr lang="sk-SK" sz="1800" dirty="0" err="1">
                <a:solidFill>
                  <a:schemeClr val="tx2"/>
                </a:solidFill>
              </a:rPr>
              <a:t>Innovation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ecosystems</a:t>
            </a: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3595318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>
            <a:normAutofit/>
          </a:bodyPr>
          <a:lstStyle/>
          <a:p>
            <a:r>
              <a:rPr lang="sk-SK" sz="2000" b="1" dirty="0"/>
              <a:t>EUSDR SK PCY 2021 - </a:t>
            </a:r>
            <a:r>
              <a:rPr lang="sk-SK" sz="2000" b="1" dirty="0" err="1"/>
              <a:t>Activities</a:t>
            </a:r>
            <a:endParaRPr lang="sk-SK" sz="2000" dirty="0"/>
          </a:p>
        </p:txBody>
      </p:sp>
      <p:graphicFrame>
        <p:nvGraphicFramePr>
          <p:cNvPr id="5" name="Zástupný objekt pre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938579"/>
              </p:ext>
            </p:extLst>
          </p:nvPr>
        </p:nvGraphicFramePr>
        <p:xfrm>
          <a:off x="755576" y="1722438"/>
          <a:ext cx="7488832" cy="4829175"/>
        </p:xfrm>
        <a:graphic>
          <a:graphicData uri="http://schemas.openxmlformats.org/drawingml/2006/table">
            <a:tbl>
              <a:tblPr/>
              <a:tblGrid>
                <a:gridCol w="4961012">
                  <a:extLst>
                    <a:ext uri="{9D8B030D-6E8A-4147-A177-3AD203B41FA5}">
                      <a16:colId xmlns:a16="http://schemas.microsoft.com/office/drawing/2014/main" val="1350147360"/>
                    </a:ext>
                  </a:extLst>
                </a:gridCol>
                <a:gridCol w="2527820">
                  <a:extLst>
                    <a:ext uri="{9D8B030D-6E8A-4147-A177-3AD203B41FA5}">
                      <a16:colId xmlns:a16="http://schemas.microsoft.com/office/drawing/2014/main" val="30677862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Scope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Date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6781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NC/PAC meeting - informal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27 November 2020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9263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NC meeting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16 December 2020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1351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MAs Network meeting (ERDF+CF)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December 2020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4528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Task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Force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Embedding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January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5064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PAC </a:t>
                      </a:r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meeting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February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80834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NC meeting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February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04877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EC 2nd week of macro-regional strategies + Trio/EC meeting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1. week of March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84051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MAs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Network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</a:t>
                      </a:r>
                      <a:r>
                        <a:rPr lang="sk-SK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meeting</a:t>
                      </a:r>
                      <a:r>
                        <a:rPr lang="sk-SK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 (IPA)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April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0164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MAs Network meeting (NDICI)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April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35244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Task Force Embedding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May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75518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PAC meeting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May/June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0116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NC meeting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June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9197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NC/PAC meeting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June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96192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EUSDR PermRep Brussels Network / Brussels danube network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June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976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Thematic event: Digitisation and innovations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September/October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2782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Thematic event: Climate change and water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September/October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3334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Youth Participation Day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October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83613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10th Annual Forum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November 2021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547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920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>
            <a:normAutofit/>
          </a:bodyPr>
          <a:lstStyle/>
          <a:p>
            <a:r>
              <a:rPr lang="sk-SK" sz="2000" b="1" dirty="0"/>
              <a:t>EUSDR SK PCY 2021 - </a:t>
            </a:r>
            <a:r>
              <a:rPr lang="sk-SK" sz="2000" b="1" dirty="0" err="1"/>
              <a:t>Activities</a:t>
            </a:r>
            <a:endParaRPr lang="sk-SK" sz="2000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78879289-FAB2-F345-AD9B-8B89F966B9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910397"/>
              </p:ext>
            </p:extLst>
          </p:nvPr>
        </p:nvGraphicFramePr>
        <p:xfrm>
          <a:off x="679450" y="1772816"/>
          <a:ext cx="7780982" cy="432047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972670">
                  <a:extLst>
                    <a:ext uri="{9D8B030D-6E8A-4147-A177-3AD203B41FA5}">
                      <a16:colId xmlns:a16="http://schemas.microsoft.com/office/drawing/2014/main" val="2603884246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3669696438"/>
                    </a:ext>
                  </a:extLst>
                </a:gridCol>
              </a:tblGrid>
              <a:tr h="240068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 dirty="0" err="1">
                          <a:effectLst/>
                        </a:rPr>
                        <a:t>Unfolding</a:t>
                      </a:r>
                      <a:r>
                        <a:rPr lang="de-AT" sz="1100" b="1" u="none" strike="noStrike" dirty="0">
                          <a:effectLst/>
                        </a:rPr>
                        <a:t> EUSDR: </a:t>
                      </a:r>
                      <a:r>
                        <a:rPr lang="de-AT" sz="1100" b="1" u="none" strike="noStrike" dirty="0" err="1">
                          <a:effectLst/>
                        </a:rPr>
                        <a:t>harmonise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knowledge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and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capacity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27 November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623194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 dirty="0">
                          <a:effectLst/>
                        </a:rPr>
                        <a:t>4th EUSALP Annual Forum 2020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9-11 December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9240898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>
                          <a:effectLst/>
                        </a:rPr>
                        <a:t>The Danube Region Transport Days - DRTD 2020</a:t>
                      </a:r>
                      <a:endParaRPr lang="de-A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14/15 December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558440"/>
                  </a:ext>
                </a:extLst>
              </a:tr>
              <a:tr h="720205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 dirty="0" err="1">
                          <a:effectLst/>
                        </a:rPr>
                        <a:t>Let’s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collaborate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for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stronger</a:t>
                      </a:r>
                      <a:r>
                        <a:rPr lang="de-AT" sz="1100" b="1" u="none" strike="noStrike" dirty="0">
                          <a:effectLst/>
                        </a:rPr>
                        <a:t>, More </a:t>
                      </a:r>
                      <a:r>
                        <a:rPr lang="de-AT" sz="1100" b="1" u="none" strike="noStrike" dirty="0" err="1">
                          <a:effectLst/>
                        </a:rPr>
                        <a:t>resilient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and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more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attractive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Danube</a:t>
                      </a:r>
                      <a:r>
                        <a:rPr lang="de-AT" sz="1100" b="1" u="none" strike="noStrike" dirty="0">
                          <a:effectLst/>
                        </a:rPr>
                        <a:t> Region: </a:t>
                      </a:r>
                      <a:r>
                        <a:rPr lang="de-AT" sz="1100" b="1" u="none" strike="noStrike" dirty="0" err="1">
                          <a:effectLst/>
                        </a:rPr>
                        <a:t>prerequisites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for</a:t>
                      </a:r>
                      <a:r>
                        <a:rPr lang="de-AT" sz="1100" b="1" u="none" strike="noStrike" dirty="0">
                          <a:effectLst/>
                        </a:rPr>
                        <a:t> </a:t>
                      </a:r>
                      <a:r>
                        <a:rPr lang="de-AT" sz="1100" b="1" u="none" strike="noStrike" dirty="0" err="1">
                          <a:effectLst/>
                        </a:rPr>
                        <a:t>successful</a:t>
                      </a:r>
                      <a:r>
                        <a:rPr lang="de-AT" sz="1100" b="1" u="none" strike="noStrike" dirty="0">
                          <a:effectLst/>
                        </a:rPr>
                        <a:t> EUSDR </a:t>
                      </a:r>
                      <a:r>
                        <a:rPr lang="de-AT" sz="1100" b="1" u="none" strike="noStrike" dirty="0" err="1">
                          <a:effectLst/>
                        </a:rPr>
                        <a:t>implementation</a:t>
                      </a:r>
                      <a:r>
                        <a:rPr lang="de-AT" sz="1100" b="1" u="none" strike="noStrike" dirty="0">
                          <a:effectLst/>
                        </a:rPr>
                        <a:t>.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19 January 2021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4385837"/>
                  </a:ext>
                </a:extLst>
              </a:tr>
              <a:tr h="255073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 dirty="0">
                          <a:effectLst/>
                        </a:rPr>
                        <a:t>Ministerial Meeting </a:t>
                      </a:r>
                      <a:r>
                        <a:rPr lang="de-AT" sz="1100" b="1" u="none" strike="noStrike" dirty="0" err="1">
                          <a:effectLst/>
                        </a:rPr>
                        <a:t>Biodiversity</a:t>
                      </a:r>
                      <a:r>
                        <a:rPr lang="de-AT" sz="1100" b="1" u="none" strike="noStrike" dirty="0">
                          <a:effectLst/>
                        </a:rPr>
                        <a:t> in DR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October 2021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48545"/>
                  </a:ext>
                </a:extLst>
              </a:tr>
              <a:tr h="209310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 dirty="0">
                          <a:effectLst/>
                        </a:rPr>
                        <a:t> 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 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515088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 dirty="0">
                          <a:effectLst/>
                        </a:rPr>
                        <a:t>PA 7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9 November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2749700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 dirty="0">
                          <a:effectLst/>
                        </a:rPr>
                        <a:t>PA 4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10 November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854415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 dirty="0">
                          <a:effectLst/>
                        </a:rPr>
                        <a:t>PA 5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19 November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0797901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 dirty="0">
                          <a:effectLst/>
                        </a:rPr>
                        <a:t>PA 9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26 November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6360017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t"/>
                      <a:r>
                        <a:rPr lang="de-AT" sz="1100" b="1" u="none" strike="noStrike" dirty="0">
                          <a:effectLst/>
                        </a:rPr>
                        <a:t>PA 11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AT" sz="1100" u="none" strike="noStrike">
                          <a:effectLst/>
                        </a:rPr>
                        <a:t>26 November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0102263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b="1" u="none" strike="noStrike" dirty="0">
                          <a:effectLst/>
                        </a:rPr>
                        <a:t>PA 2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AT" sz="1100" u="none" strike="noStrike">
                          <a:effectLst/>
                        </a:rPr>
                        <a:t>3 December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9213708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b="1" u="none" strike="noStrike" dirty="0">
                          <a:effectLst/>
                        </a:rPr>
                        <a:t>PA 10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AT" sz="1100" u="none" strike="noStrike">
                          <a:effectLst/>
                        </a:rPr>
                        <a:t>3 December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6993286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b="1" u="none" strike="noStrike" dirty="0">
                          <a:effectLst/>
                        </a:rPr>
                        <a:t>PA 6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AT" sz="1100" u="none" strike="noStrike">
                          <a:effectLst/>
                        </a:rPr>
                        <a:t>9-10 December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3399072"/>
                  </a:ext>
                </a:extLst>
              </a:tr>
              <a:tr h="240068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b="1" u="none" strike="noStrike" dirty="0">
                          <a:effectLst/>
                        </a:rPr>
                        <a:t>PA 8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AT" sz="1100" u="none" strike="noStrike">
                          <a:effectLst/>
                        </a:rPr>
                        <a:t>10 December 2020</a:t>
                      </a:r>
                      <a:endParaRPr lang="de-A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7329190"/>
                  </a:ext>
                </a:extLst>
              </a:tr>
              <a:tr h="255073">
                <a:tc>
                  <a:txBody>
                    <a:bodyPr/>
                    <a:lstStyle/>
                    <a:p>
                      <a:pPr algn="l" fontAlgn="b"/>
                      <a:r>
                        <a:rPr lang="de-AT" sz="1100" b="1" u="none" strike="noStrike" dirty="0">
                          <a:effectLst/>
                        </a:rPr>
                        <a:t>PA 1b</a:t>
                      </a:r>
                      <a:endParaRPr lang="de-A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AT" sz="1100" u="none" strike="noStrike" dirty="0">
                          <a:effectLst/>
                        </a:rPr>
                        <a:t>16-17 </a:t>
                      </a:r>
                      <a:r>
                        <a:rPr lang="de-AT" sz="1100" u="none" strike="noStrike" dirty="0" err="1">
                          <a:effectLst/>
                        </a:rPr>
                        <a:t>December</a:t>
                      </a:r>
                      <a:r>
                        <a:rPr lang="de-AT" sz="1100" u="none" strike="noStrike" dirty="0">
                          <a:effectLst/>
                        </a:rPr>
                        <a:t> 2020</a:t>
                      </a:r>
                      <a:endParaRPr lang="de-A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692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36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>
            <a:normAutofit/>
          </a:bodyPr>
          <a:lstStyle/>
          <a:p>
            <a:r>
              <a:rPr lang="sk-SK" sz="2000" b="1" dirty="0"/>
              <a:t>EUSDR SK PCY 2021 - </a:t>
            </a:r>
            <a:r>
              <a:rPr lang="sk-SK" sz="2000" b="1" dirty="0" err="1"/>
              <a:t>Topics</a:t>
            </a:r>
            <a:endParaRPr lang="sk-SK" sz="20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sk-SK" sz="1800" u="sng" dirty="0" err="1">
                <a:solidFill>
                  <a:schemeClr val="tx2"/>
                </a:solidFill>
              </a:rPr>
              <a:t>Topics</a:t>
            </a:r>
            <a:r>
              <a:rPr lang="sk-SK" sz="1800" u="sng" dirty="0">
                <a:solidFill>
                  <a:schemeClr val="tx2"/>
                </a:solidFill>
              </a:rPr>
              <a:t> to </a:t>
            </a:r>
            <a:r>
              <a:rPr lang="sk-SK" sz="1800" u="sng" dirty="0" err="1">
                <a:solidFill>
                  <a:schemeClr val="tx2"/>
                </a:solidFill>
              </a:rPr>
              <a:t>be</a:t>
            </a:r>
            <a:r>
              <a:rPr lang="sk-SK" sz="1800" u="sng" dirty="0">
                <a:solidFill>
                  <a:schemeClr val="tx2"/>
                </a:solidFill>
              </a:rPr>
              <a:t> </a:t>
            </a:r>
            <a:r>
              <a:rPr lang="sk-SK" sz="1800" u="sng" dirty="0" err="1">
                <a:solidFill>
                  <a:schemeClr val="tx2"/>
                </a:solidFill>
              </a:rPr>
              <a:t>discussed</a:t>
            </a:r>
            <a:r>
              <a:rPr lang="sk-SK" sz="1800" u="sng" dirty="0">
                <a:solidFill>
                  <a:schemeClr val="tx2"/>
                </a:solidFill>
              </a:rPr>
              <a:t> at </a:t>
            </a:r>
            <a:r>
              <a:rPr lang="sk-SK" sz="1800" u="sng" dirty="0" err="1">
                <a:solidFill>
                  <a:schemeClr val="tx2"/>
                </a:solidFill>
              </a:rPr>
              <a:t>the</a:t>
            </a:r>
            <a:r>
              <a:rPr lang="sk-SK" sz="1800" u="sng" dirty="0">
                <a:solidFill>
                  <a:schemeClr val="tx2"/>
                </a:solidFill>
              </a:rPr>
              <a:t> </a:t>
            </a:r>
            <a:r>
              <a:rPr lang="sk-SK" sz="1800" u="sng" dirty="0" err="1">
                <a:solidFill>
                  <a:schemeClr val="tx2"/>
                </a:solidFill>
              </a:rPr>
              <a:t>meetings</a:t>
            </a:r>
            <a:r>
              <a:rPr lang="sk-SK" sz="1800" dirty="0">
                <a:solidFill>
                  <a:schemeClr val="tx2"/>
                </a:solidFill>
              </a:rPr>
              <a:t>:</a:t>
            </a: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452628" indent="-34290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Follow-up to the Revision of the EUSDR Action plan; </a:t>
            </a:r>
            <a:endParaRPr lang="sk-SK" sz="1800" dirty="0">
              <a:solidFill>
                <a:schemeClr val="tx2"/>
              </a:solidFill>
            </a:endParaRPr>
          </a:p>
          <a:p>
            <a:pPr marL="452628" indent="-342900">
              <a:buAutoNum type="arabicPeriod"/>
            </a:pPr>
            <a:endParaRPr lang="sk-SK" sz="1800" dirty="0">
              <a:solidFill>
                <a:schemeClr val="tx2"/>
              </a:solidFill>
            </a:endParaRPr>
          </a:p>
          <a:p>
            <a:pPr marL="452628" indent="-34290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Focus on making better use of EU funds (Embedding); </a:t>
            </a:r>
            <a:endParaRPr lang="sk-SK" sz="1800" dirty="0">
              <a:solidFill>
                <a:schemeClr val="tx2"/>
              </a:solidFill>
            </a:endParaRPr>
          </a:p>
          <a:p>
            <a:pPr marL="452628" indent="-342900">
              <a:buAutoNum type="arabicPeriod"/>
            </a:pPr>
            <a:endParaRPr lang="sk-SK" sz="1800" dirty="0">
              <a:solidFill>
                <a:schemeClr val="tx2"/>
              </a:solidFill>
            </a:endParaRPr>
          </a:p>
          <a:p>
            <a:pPr marL="452628" indent="-34290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Involvement of various actors in the implementation of the Strategy; </a:t>
            </a:r>
            <a:endParaRPr lang="sk-SK" sz="1800" dirty="0">
              <a:solidFill>
                <a:schemeClr val="tx2"/>
              </a:solidFill>
            </a:endParaRPr>
          </a:p>
          <a:p>
            <a:pPr marL="452628" indent="-342900">
              <a:buAutoNum type="arabicPeriod"/>
            </a:pPr>
            <a:endParaRPr lang="sk-SK" sz="1800" dirty="0">
              <a:solidFill>
                <a:schemeClr val="tx2"/>
              </a:solidFill>
            </a:endParaRPr>
          </a:p>
          <a:p>
            <a:pPr marL="452628" indent="-34290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Participation of non-EU countries in the Strategy; </a:t>
            </a:r>
            <a:endParaRPr lang="sk-SK" sz="1800" dirty="0">
              <a:solidFill>
                <a:schemeClr val="tx2"/>
              </a:solidFill>
            </a:endParaRPr>
          </a:p>
          <a:p>
            <a:pPr marL="452628" indent="-342900">
              <a:buAutoNum type="arabicPeriod"/>
            </a:pPr>
            <a:endParaRPr lang="sk-SK" sz="1800" dirty="0">
              <a:solidFill>
                <a:schemeClr val="tx2"/>
              </a:solidFill>
            </a:endParaRPr>
          </a:p>
          <a:p>
            <a:pPr marL="452628" indent="-342900"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Issues related to migration and climate change</a:t>
            </a:r>
            <a:r>
              <a:rPr lang="sk-SK" sz="1800" dirty="0">
                <a:solidFill>
                  <a:schemeClr val="tx2"/>
                </a:solidFill>
              </a:rPr>
              <a:t>;</a:t>
            </a:r>
          </a:p>
          <a:p>
            <a:pPr marL="452628" indent="-342900">
              <a:buAutoNum type="arabicPeriod"/>
            </a:pPr>
            <a:endParaRPr lang="sk-SK" sz="1800" dirty="0">
              <a:solidFill>
                <a:schemeClr val="tx2"/>
              </a:solidFill>
            </a:endParaRPr>
          </a:p>
          <a:p>
            <a:pPr marL="452628" indent="-342900">
              <a:buAutoNum type="arabicPeriod"/>
            </a:pPr>
            <a:r>
              <a:rPr lang="sk-SK" sz="1800" dirty="0" err="1">
                <a:solidFill>
                  <a:schemeClr val="tx2"/>
                </a:solidFill>
              </a:rPr>
              <a:t>Digitization</a:t>
            </a:r>
            <a:r>
              <a:rPr lang="sk-SK" sz="1800" dirty="0">
                <a:solidFill>
                  <a:schemeClr val="tx2"/>
                </a:solidFill>
              </a:rPr>
              <a:t>, </a:t>
            </a:r>
            <a:r>
              <a:rPr lang="sk-SK" sz="1800" dirty="0" err="1">
                <a:solidFill>
                  <a:schemeClr val="tx2"/>
                </a:solidFill>
              </a:rPr>
              <a:t>innovations</a:t>
            </a:r>
            <a:r>
              <a:rPr lang="sk-SK" sz="1800" dirty="0">
                <a:solidFill>
                  <a:schemeClr val="tx2"/>
                </a:solidFill>
              </a:rPr>
              <a:t>, </a:t>
            </a:r>
            <a:r>
              <a:rPr lang="sk-SK" sz="1800" dirty="0" err="1">
                <a:solidFill>
                  <a:schemeClr val="tx2"/>
                </a:solidFill>
              </a:rPr>
              <a:t>informatization</a:t>
            </a:r>
            <a:endParaRPr lang="sk-SK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483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>
            <a:normAutofit/>
          </a:bodyPr>
          <a:lstStyle/>
          <a:p>
            <a:r>
              <a:rPr lang="sk-SK" sz="2000" b="1" dirty="0"/>
              <a:t>EUSDR SK PCY 2021</a:t>
            </a:r>
            <a:endParaRPr lang="sk-SK" sz="20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sk-SK" sz="1800" b="1" dirty="0">
                <a:solidFill>
                  <a:schemeClr val="tx2"/>
                </a:solidFill>
              </a:rPr>
              <a:t>10</a:t>
            </a:r>
            <a:r>
              <a:rPr lang="sk-SK" sz="1800" b="1" baseline="30000" dirty="0">
                <a:solidFill>
                  <a:schemeClr val="tx2"/>
                </a:solidFill>
              </a:rPr>
              <a:t>th</a:t>
            </a:r>
            <a:r>
              <a:rPr lang="sk-SK" sz="1800" b="1" dirty="0">
                <a:solidFill>
                  <a:schemeClr val="tx2"/>
                </a:solidFill>
              </a:rPr>
              <a:t> </a:t>
            </a:r>
            <a:r>
              <a:rPr lang="sk-SK" sz="1800" b="1" dirty="0" err="1">
                <a:solidFill>
                  <a:schemeClr val="tx2"/>
                </a:solidFill>
              </a:rPr>
              <a:t>Annual</a:t>
            </a:r>
            <a:r>
              <a:rPr lang="sk-SK" sz="1800" b="1" dirty="0">
                <a:solidFill>
                  <a:schemeClr val="tx2"/>
                </a:solidFill>
              </a:rPr>
              <a:t> </a:t>
            </a:r>
            <a:r>
              <a:rPr lang="sk-SK" sz="1800" b="1" dirty="0" err="1">
                <a:solidFill>
                  <a:schemeClr val="tx2"/>
                </a:solidFill>
              </a:rPr>
              <a:t>Forum</a:t>
            </a:r>
            <a:r>
              <a:rPr lang="sk-SK" sz="1800" b="1" dirty="0">
                <a:solidFill>
                  <a:schemeClr val="tx2"/>
                </a:solidFill>
              </a:rPr>
              <a:t>: </a:t>
            </a:r>
          </a:p>
          <a:p>
            <a:pPr marL="109728" indent="0">
              <a:buNone/>
            </a:pPr>
            <a:r>
              <a:rPr lang="sk-SK" sz="1800" b="1" dirty="0" err="1">
                <a:solidFill>
                  <a:schemeClr val="tx2"/>
                </a:solidFill>
              </a:rPr>
              <a:t>Green</a:t>
            </a:r>
            <a:r>
              <a:rPr lang="sk-SK" sz="1800" b="1" dirty="0">
                <a:solidFill>
                  <a:schemeClr val="tx2"/>
                </a:solidFill>
              </a:rPr>
              <a:t> and </a:t>
            </a:r>
            <a:r>
              <a:rPr lang="sk-SK" sz="1800" b="1" dirty="0" err="1">
                <a:solidFill>
                  <a:schemeClr val="tx2"/>
                </a:solidFill>
              </a:rPr>
              <a:t>Digital</a:t>
            </a:r>
            <a:r>
              <a:rPr lang="sk-SK" sz="1800" b="1" dirty="0">
                <a:solidFill>
                  <a:schemeClr val="tx2"/>
                </a:solidFill>
              </a:rPr>
              <a:t> </a:t>
            </a:r>
            <a:r>
              <a:rPr lang="sk-SK" sz="1800" b="1" dirty="0" err="1">
                <a:solidFill>
                  <a:schemeClr val="tx2"/>
                </a:solidFill>
              </a:rPr>
              <a:t>Transformation</a:t>
            </a:r>
            <a:r>
              <a:rPr lang="sk-SK" sz="1800" b="1" dirty="0">
                <a:solidFill>
                  <a:schemeClr val="tx2"/>
                </a:solidFill>
              </a:rPr>
              <a:t>: A </a:t>
            </a:r>
            <a:r>
              <a:rPr lang="sk-SK" sz="1800" b="1" dirty="0" err="1">
                <a:solidFill>
                  <a:schemeClr val="tx2"/>
                </a:solidFill>
              </a:rPr>
              <a:t>Route</a:t>
            </a:r>
            <a:r>
              <a:rPr lang="sk-SK" sz="1800" b="1" dirty="0">
                <a:solidFill>
                  <a:schemeClr val="tx2"/>
                </a:solidFill>
              </a:rPr>
              <a:t> to a </a:t>
            </a:r>
            <a:r>
              <a:rPr lang="sk-SK" sz="1800" b="1" dirty="0" err="1">
                <a:solidFill>
                  <a:schemeClr val="tx2"/>
                </a:solidFill>
              </a:rPr>
              <a:t>Prosperous</a:t>
            </a:r>
            <a:r>
              <a:rPr lang="sk-SK" sz="1800" b="1" dirty="0">
                <a:solidFill>
                  <a:schemeClr val="tx2"/>
                </a:solidFill>
              </a:rPr>
              <a:t> Danube </a:t>
            </a:r>
            <a:r>
              <a:rPr lang="sk-SK" sz="1800" b="1" dirty="0" err="1">
                <a:solidFill>
                  <a:schemeClr val="tx2"/>
                </a:solidFill>
              </a:rPr>
              <a:t>Region</a:t>
            </a:r>
            <a:endParaRPr lang="sk-SK" sz="1800" b="1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>
                <a:solidFill>
                  <a:schemeClr val="tx2"/>
                </a:solidFill>
              </a:rPr>
              <a:t>Anticipated date: November </a:t>
            </a:r>
            <a:r>
              <a:rPr lang="sk-SK" sz="1800" dirty="0" smtClean="0">
                <a:solidFill>
                  <a:schemeClr val="tx2"/>
                </a:solidFill>
              </a:rPr>
              <a:t>202</a:t>
            </a:r>
            <a:r>
              <a:rPr lang="de-AT" sz="1800" dirty="0" smtClean="0">
                <a:solidFill>
                  <a:schemeClr val="tx2"/>
                </a:solidFill>
              </a:rPr>
              <a:t>1</a:t>
            </a: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Opening</a:t>
            </a:r>
            <a:r>
              <a:rPr lang="sk-SK" sz="1800" dirty="0">
                <a:solidFill>
                  <a:schemeClr val="tx2"/>
                </a:solidFill>
              </a:rPr>
              <a:t> – </a:t>
            </a:r>
            <a:r>
              <a:rPr lang="sk-SK" sz="1800" dirty="0" err="1">
                <a:solidFill>
                  <a:schemeClr val="tx2"/>
                </a:solidFill>
              </a:rPr>
              <a:t>Plenary</a:t>
            </a:r>
            <a:r>
              <a:rPr lang="sk-SK" sz="1800" dirty="0">
                <a:solidFill>
                  <a:schemeClr val="tx2"/>
                </a:solidFill>
              </a:rPr>
              <a:t> – </a:t>
            </a:r>
            <a:r>
              <a:rPr lang="sk-SK" sz="1800" dirty="0" err="1">
                <a:solidFill>
                  <a:schemeClr val="tx2"/>
                </a:solidFill>
              </a:rPr>
              <a:t>Workshops</a:t>
            </a:r>
            <a:r>
              <a:rPr lang="sk-SK" sz="1800" dirty="0">
                <a:solidFill>
                  <a:schemeClr val="tx2"/>
                </a:solidFill>
              </a:rPr>
              <a:t> – </a:t>
            </a:r>
            <a:r>
              <a:rPr lang="sk-SK" sz="1800" dirty="0" err="1">
                <a:solidFill>
                  <a:schemeClr val="tx2"/>
                </a:solidFill>
              </a:rPr>
              <a:t>Closing</a:t>
            </a:r>
            <a:r>
              <a:rPr lang="sk-SK" sz="1800" dirty="0">
                <a:solidFill>
                  <a:schemeClr val="tx2"/>
                </a:solidFill>
              </a:rPr>
              <a:t> – </a:t>
            </a:r>
            <a:r>
              <a:rPr lang="sk-SK" sz="1800" dirty="0" err="1">
                <a:solidFill>
                  <a:schemeClr val="tx2"/>
                </a:solidFill>
              </a:rPr>
              <a:t>Handover</a:t>
            </a: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endParaRPr lang="sk-SK" sz="1800" dirty="0">
              <a:solidFill>
                <a:schemeClr val="tx2"/>
              </a:solidFill>
            </a:endParaRPr>
          </a:p>
          <a:p>
            <a:pPr marL="109728" indent="0">
              <a:buNone/>
            </a:pPr>
            <a:r>
              <a:rPr lang="sk-SK" sz="1800" dirty="0" err="1">
                <a:solidFill>
                  <a:schemeClr val="tx2"/>
                </a:solidFill>
              </a:rPr>
              <a:t>Themes</a:t>
            </a:r>
            <a:r>
              <a:rPr lang="sk-SK" sz="1800" dirty="0">
                <a:solidFill>
                  <a:schemeClr val="tx2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sk-SK" sz="1800" dirty="0" err="1">
                <a:solidFill>
                  <a:schemeClr val="tx2"/>
                </a:solidFill>
              </a:rPr>
              <a:t>Cooperation</a:t>
            </a:r>
            <a:r>
              <a:rPr lang="sk-SK" sz="1800" dirty="0">
                <a:solidFill>
                  <a:schemeClr val="tx2"/>
                </a:solidFill>
              </a:rPr>
              <a:t> of </a:t>
            </a:r>
            <a:r>
              <a:rPr lang="sk-SK" sz="1800" dirty="0" err="1">
                <a:solidFill>
                  <a:schemeClr val="tx2"/>
                </a:solidFill>
              </a:rPr>
              <a:t>stakeholders</a:t>
            </a:r>
            <a:r>
              <a:rPr lang="sk-SK" sz="1800" dirty="0">
                <a:solidFill>
                  <a:schemeClr val="tx2"/>
                </a:solidFill>
              </a:rPr>
              <a:t> and </a:t>
            </a:r>
            <a:r>
              <a:rPr lang="sk-SK" sz="1800" dirty="0" err="1">
                <a:solidFill>
                  <a:schemeClr val="tx2"/>
                </a:solidFill>
              </a:rPr>
              <a:t>PACs</a:t>
            </a:r>
            <a:endParaRPr lang="sk-SK" sz="1800" dirty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sk-SK" sz="1800" dirty="0" err="1">
                <a:solidFill>
                  <a:schemeClr val="tx2"/>
                </a:solidFill>
              </a:rPr>
              <a:t>Climate</a:t>
            </a:r>
            <a:r>
              <a:rPr lang="sk-SK" sz="1800" dirty="0">
                <a:solidFill>
                  <a:schemeClr val="tx2"/>
                </a:solidFill>
              </a:rPr>
              <a:t> change and </a:t>
            </a:r>
            <a:r>
              <a:rPr lang="sk-SK" sz="1800" dirty="0" err="1">
                <a:solidFill>
                  <a:schemeClr val="tx2"/>
                </a:solidFill>
              </a:rPr>
              <a:t>protection</a:t>
            </a:r>
            <a:r>
              <a:rPr lang="sk-SK" sz="1800" dirty="0">
                <a:solidFill>
                  <a:schemeClr val="tx2"/>
                </a:solidFill>
              </a:rPr>
              <a:t> of </a:t>
            </a:r>
            <a:r>
              <a:rPr lang="sk-SK" sz="1800" dirty="0" err="1">
                <a:solidFill>
                  <a:schemeClr val="tx2"/>
                </a:solidFill>
              </a:rPr>
              <a:t>biodiversity</a:t>
            </a:r>
            <a:endParaRPr lang="sk-SK" sz="1800" dirty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sk-SK" sz="1800" dirty="0" err="1">
                <a:solidFill>
                  <a:schemeClr val="tx2"/>
                </a:solidFill>
              </a:rPr>
              <a:t>Digitization</a:t>
            </a:r>
            <a:r>
              <a:rPr lang="sk-SK" sz="1800" dirty="0">
                <a:solidFill>
                  <a:schemeClr val="tx2"/>
                </a:solidFill>
              </a:rPr>
              <a:t> and </a:t>
            </a:r>
            <a:r>
              <a:rPr lang="sk-SK" sz="1800" dirty="0" err="1">
                <a:solidFill>
                  <a:schemeClr val="tx2"/>
                </a:solidFill>
              </a:rPr>
              <a:t>Innovation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ecosystems</a:t>
            </a:r>
            <a:endParaRPr lang="sk-SK" sz="1800" dirty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sk-SK" sz="1800" dirty="0" err="1">
                <a:solidFill>
                  <a:schemeClr val="tx2"/>
                </a:solidFill>
              </a:rPr>
              <a:t>Participation</a:t>
            </a:r>
            <a:r>
              <a:rPr lang="sk-SK" sz="1800" dirty="0">
                <a:solidFill>
                  <a:schemeClr val="tx2"/>
                </a:solidFill>
              </a:rPr>
              <a:t> of </a:t>
            </a:r>
            <a:r>
              <a:rPr lang="sk-SK" sz="1800" dirty="0" err="1">
                <a:solidFill>
                  <a:schemeClr val="tx2"/>
                </a:solidFill>
              </a:rPr>
              <a:t>non</a:t>
            </a:r>
            <a:r>
              <a:rPr lang="sk-SK" sz="1800" dirty="0">
                <a:solidFill>
                  <a:schemeClr val="tx2"/>
                </a:solidFill>
              </a:rPr>
              <a:t>-EU </a:t>
            </a:r>
            <a:r>
              <a:rPr lang="sk-SK" sz="1800" dirty="0" err="1" smtClean="0">
                <a:solidFill>
                  <a:schemeClr val="tx2"/>
                </a:solidFill>
              </a:rPr>
              <a:t>countries</a:t>
            </a:r>
            <a:endParaRPr lang="sk-SK" sz="1800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sk-SK" sz="1800" dirty="0" smtClean="0">
                <a:solidFill>
                  <a:schemeClr val="tx2"/>
                </a:solidFill>
              </a:rPr>
              <a:t>Danube </a:t>
            </a:r>
            <a:r>
              <a:rPr lang="sk-SK" sz="1800" dirty="0" err="1" smtClean="0">
                <a:solidFill>
                  <a:schemeClr val="tx2"/>
                </a:solidFill>
              </a:rPr>
              <a:t>Transnational</a:t>
            </a:r>
            <a:r>
              <a:rPr lang="sk-SK" sz="1800" dirty="0" smtClean="0">
                <a:solidFill>
                  <a:schemeClr val="tx2"/>
                </a:solidFill>
              </a:rPr>
              <a:t> </a:t>
            </a:r>
            <a:r>
              <a:rPr lang="sk-SK" sz="1800" dirty="0" err="1" smtClean="0">
                <a:solidFill>
                  <a:schemeClr val="tx2"/>
                </a:solidFill>
              </a:rPr>
              <a:t>Programme</a:t>
            </a:r>
            <a:endParaRPr lang="sk-SK" sz="1800" dirty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sk-SK" sz="1800" dirty="0" err="1">
                <a:solidFill>
                  <a:schemeClr val="tx2"/>
                </a:solidFill>
              </a:rPr>
              <a:t>Participation</a:t>
            </a:r>
            <a:r>
              <a:rPr lang="sk-SK" sz="1800" dirty="0">
                <a:solidFill>
                  <a:schemeClr val="tx2"/>
                </a:solidFill>
              </a:rPr>
              <a:t> of </a:t>
            </a:r>
            <a:r>
              <a:rPr lang="sk-SK" sz="1800" dirty="0" err="1">
                <a:solidFill>
                  <a:schemeClr val="tx2"/>
                </a:solidFill>
              </a:rPr>
              <a:t>Youth</a:t>
            </a:r>
            <a:r>
              <a:rPr lang="sk-SK" sz="1800" dirty="0">
                <a:solidFill>
                  <a:schemeClr val="tx2"/>
                </a:solidFill>
              </a:rPr>
              <a:t> in </a:t>
            </a:r>
            <a:r>
              <a:rPr lang="sk-SK" sz="1800" dirty="0" err="1">
                <a:solidFill>
                  <a:schemeClr val="tx2"/>
                </a:solidFill>
              </a:rPr>
              <a:t>the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Strategy</a:t>
            </a:r>
            <a:r>
              <a:rPr lang="sk-SK" sz="1800" dirty="0">
                <a:solidFill>
                  <a:schemeClr val="tx2"/>
                </a:solidFill>
              </a:rPr>
              <a:t> </a:t>
            </a:r>
            <a:r>
              <a:rPr lang="sk-SK" sz="1800" dirty="0" err="1">
                <a:solidFill>
                  <a:schemeClr val="tx2"/>
                </a:solidFill>
              </a:rPr>
              <a:t>implementation</a:t>
            </a:r>
            <a:endParaRPr lang="sk-SK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826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40560"/>
          </a:xfrm>
        </p:spPr>
        <p:txBody>
          <a:bodyPr>
            <a:normAutofit/>
          </a:bodyPr>
          <a:lstStyle/>
          <a:p>
            <a:pPr marL="109728" indent="0">
              <a:buClr>
                <a:srgbClr val="FF0000"/>
              </a:buClr>
              <a:buNone/>
            </a:pPr>
            <a:endParaRPr lang="sk-SK" dirty="0"/>
          </a:p>
          <a:p>
            <a:pPr marL="109728" indent="0">
              <a:buClr>
                <a:srgbClr val="FF0000"/>
              </a:buClr>
              <a:buNone/>
            </a:pPr>
            <a:r>
              <a:rPr lang="sk-SK" sz="2000" dirty="0" err="1">
                <a:solidFill>
                  <a:schemeClr val="tx2"/>
                </a:solidFill>
              </a:rPr>
              <a:t>Contacts</a:t>
            </a:r>
            <a:r>
              <a:rPr lang="sk-SK" sz="2000" dirty="0">
                <a:solidFill>
                  <a:schemeClr val="tx2"/>
                </a:solidFill>
              </a:rPr>
              <a:t>:</a:t>
            </a:r>
          </a:p>
          <a:p>
            <a:pPr marL="109728" indent="0">
              <a:buClr>
                <a:srgbClr val="FF0000"/>
              </a:buClr>
              <a:buNone/>
            </a:pPr>
            <a:endParaRPr lang="sk-SK" sz="2000" dirty="0"/>
          </a:p>
          <a:p>
            <a:pPr marL="109728" indent="0">
              <a:buClr>
                <a:srgbClr val="FF0000"/>
              </a:buClr>
              <a:buNone/>
            </a:pPr>
            <a:r>
              <a:rPr lang="sk-SK" sz="2000" dirty="0">
                <a:hlinkClick r:id="rId3"/>
              </a:rPr>
              <a:t>https://danube-region.eu/</a:t>
            </a:r>
          </a:p>
          <a:p>
            <a:pPr marL="109728" indent="0">
              <a:buClr>
                <a:srgbClr val="FF0000"/>
              </a:buClr>
              <a:buNone/>
            </a:pPr>
            <a:endParaRPr lang="sk-SK" sz="2000" dirty="0">
              <a:hlinkClick r:id="rId3"/>
            </a:endParaRPr>
          </a:p>
          <a:p>
            <a:pPr marL="109728" indent="0">
              <a:buClr>
                <a:srgbClr val="FF0000"/>
              </a:buClr>
              <a:buNone/>
            </a:pPr>
            <a:r>
              <a:rPr lang="sk-SK" sz="2000" dirty="0">
                <a:hlinkClick r:id="rId4"/>
              </a:rPr>
              <a:t>danube@vlada.gov.sk</a:t>
            </a:r>
            <a:endParaRPr lang="sk-SK" sz="2000" dirty="0"/>
          </a:p>
          <a:p>
            <a:pPr marL="109728" indent="0">
              <a:buClr>
                <a:srgbClr val="FF0000"/>
              </a:buClr>
              <a:buNone/>
            </a:pPr>
            <a:endParaRPr lang="sk-SK" sz="2000" dirty="0"/>
          </a:p>
          <a:p>
            <a:pPr marL="109728" indent="0">
              <a:buClr>
                <a:srgbClr val="FF0000"/>
              </a:buClr>
              <a:buNone/>
            </a:pPr>
            <a:r>
              <a:rPr lang="sk-SK" sz="2000" dirty="0">
                <a:hlinkClick r:id="rId5"/>
              </a:rPr>
              <a:t>office@eusdr-dsp.eu</a:t>
            </a:r>
            <a:endParaRPr lang="sk-SK" sz="2000" dirty="0"/>
          </a:p>
          <a:p>
            <a:pPr marL="109728" indent="0">
              <a:buClr>
                <a:srgbClr val="FF0000"/>
              </a:buClr>
              <a:buNone/>
            </a:pPr>
            <a:endParaRPr lang="sk-SK" sz="2000" dirty="0"/>
          </a:p>
          <a:p>
            <a:pPr marL="109728" indent="0">
              <a:buClr>
                <a:srgbClr val="FF0000"/>
              </a:buClr>
              <a:buNone/>
            </a:pPr>
            <a:endParaRPr lang="sk-SK" sz="2000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sk-SK" noProof="0" dirty="0"/>
          </a:p>
          <a:p>
            <a:pPr marL="109728" indent="0">
              <a:buClr>
                <a:srgbClr val="FF0000"/>
              </a:buClr>
              <a:buNone/>
            </a:pPr>
            <a:endParaRPr lang="sk-SK" noProof="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021288"/>
            <a:ext cx="762000" cy="59055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041925"/>
            <a:ext cx="4333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656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dustriálne">
  <a:themeElements>
    <a:clrScheme name="Živly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Industriálne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Industriáln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DC76B0C-9808-4E65-A53B-04E05B24A58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535</Words>
  <Application>Microsoft Office PowerPoint</Application>
  <PresentationFormat>Bildschirmpräsentation (4:3)</PresentationFormat>
  <Paragraphs>143</Paragraphs>
  <Slides>8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Calibri</vt:lpstr>
      <vt:lpstr>Georgia</vt:lpstr>
      <vt:lpstr>Trebuchet MS</vt:lpstr>
      <vt:lpstr>Wingdings</vt:lpstr>
      <vt:lpstr>Wingdings 2</vt:lpstr>
      <vt:lpstr>Industriálne</vt:lpstr>
      <vt:lpstr>     The EU Strategy for the Danube Region 2021 Slovak Presidency </vt:lpstr>
      <vt:lpstr>EUSDR SK PCY 2021 - Challenges</vt:lpstr>
      <vt:lpstr>EUSDR SK PCY 2021 - Priorities</vt:lpstr>
      <vt:lpstr>EUSDR SK PCY 2021 - Activities</vt:lpstr>
      <vt:lpstr>EUSDR SK PCY 2021 - Activities</vt:lpstr>
      <vt:lpstr>EUSDR SK PCY 2021 - Topics</vt:lpstr>
      <vt:lpstr>EUSDR SK PCY 2021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2015-11-13T09:24:11Z</dcterms:created>
  <dcterms:modified xsi:type="dcterms:W3CDTF">2020-11-27T12:49:31Z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TC101671239990</vt:lpwstr>
  </property>
</Properties>
</file>